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9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0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72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8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9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0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26E3-7071-4439-AFBB-D22A110BE1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D3AB-CDA3-4292-BF5E-2D5BF34CD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7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692" y="1093788"/>
            <a:ext cx="9668929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Всероссийский педагогический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конкурс </a:t>
            </a:r>
          </a:p>
          <a:p>
            <a:pPr algn="ctr"/>
            <a:r>
              <a:rPr lang="ru-RU" sz="66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«Воспитание патриота </a:t>
            </a:r>
          </a:p>
          <a:p>
            <a:pPr algn="ctr"/>
            <a:r>
              <a:rPr lang="ru-RU" sz="66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гражданина</a:t>
            </a:r>
          </a:p>
          <a:p>
            <a:pPr algn="ctr"/>
            <a:r>
              <a:rPr lang="ru-RU" sz="66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России в 21 веке»</a:t>
            </a:r>
            <a:endParaRPr lang="ru-RU" sz="66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92" y="100807"/>
            <a:ext cx="11795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70" y="106363"/>
            <a:ext cx="8001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35" y="123825"/>
            <a:ext cx="989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0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98876"/>
              </p:ext>
            </p:extLst>
          </p:nvPr>
        </p:nvGraphicFramePr>
        <p:xfrm>
          <a:off x="1147093" y="898340"/>
          <a:ext cx="10557163" cy="4711607"/>
        </p:xfrm>
        <a:graphic>
          <a:graphicData uri="http://schemas.openxmlformats.org/drawingml/2006/table">
            <a:tbl>
              <a:tblPr/>
              <a:tblGrid>
                <a:gridCol w="10557163">
                  <a:extLst>
                    <a:ext uri="{9D8B030D-6E8A-4147-A177-3AD203B41FA5}">
                      <a16:colId xmlns:a16="http://schemas.microsoft.com/office/drawing/2014/main" val="862470371"/>
                    </a:ext>
                  </a:extLst>
                </a:gridCol>
              </a:tblGrid>
              <a:tr h="4711607">
                <a:tc>
                  <a:txBody>
                    <a:bodyPr/>
                    <a:lstStyle/>
                    <a:p>
                      <a:pPr indent="304800" algn="l">
                        <a:lnSpc>
                          <a:spcPct val="150000"/>
                        </a:lnSpc>
                        <a:spcAft>
                          <a:spcPts val="2000"/>
                        </a:spcAft>
                      </a:pP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Организатор: </a:t>
                      </a:r>
                      <a:r>
                        <a:rPr lang="ru-RU" sz="3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Сетевое издание «Фонд Образовательной и Научной Деятельности 21 века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»: </a:t>
                      </a:r>
                      <a:r>
                        <a:rPr lang="en-US" sz="3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www.fond21veka.ru </a:t>
                      </a:r>
                      <a:r>
                        <a:rPr lang="ru-RU" sz="3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(Свидетельство </a:t>
                      </a:r>
                      <a:r>
                        <a:rPr lang="ru-RU" sz="3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регистрации РОСКОМНАДЗОР ЭЛ № ФС 77- 62854 выдано Федеральной службой по надзору в сфере связи, информационных техно­логий и массовых коммуникаций). </a:t>
                      </a:r>
                      <a:endParaRPr lang="ru-RU" sz="3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304800" algn="l">
                        <a:lnSpc>
                          <a:spcPct val="150000"/>
                        </a:lnSpc>
                        <a:spcAft>
                          <a:spcPts val="2000"/>
                        </a:spcAft>
                      </a:pPr>
                      <a:r>
                        <a:rPr lang="ru-RU" sz="3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Прием </a:t>
                      </a:r>
                      <a:r>
                        <a:rPr lang="ru-RU" sz="3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заявок: </a:t>
                      </a:r>
                      <a:r>
                        <a:rPr lang="ru-RU" sz="3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 сентября по 25 декабря 2020 г.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081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16438" y="2249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4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02144"/>
              </p:ext>
            </p:extLst>
          </p:nvPr>
        </p:nvGraphicFramePr>
        <p:xfrm>
          <a:off x="866899" y="1840676"/>
          <a:ext cx="10652165" cy="2468880"/>
        </p:xfrm>
        <a:graphic>
          <a:graphicData uri="http://schemas.openxmlformats.org/drawingml/2006/table">
            <a:tbl>
              <a:tblPr/>
              <a:tblGrid>
                <a:gridCol w="10652165">
                  <a:extLst>
                    <a:ext uri="{9D8B030D-6E8A-4147-A177-3AD203B41FA5}">
                      <a16:colId xmlns:a16="http://schemas.microsoft.com/office/drawing/2014/main" val="1645924443"/>
                    </a:ext>
                  </a:extLst>
                </a:gridCol>
              </a:tblGrid>
              <a:tr h="1151520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665480" algn="l"/>
                        </a:tabLst>
                      </a:pPr>
                      <a:r>
                        <a:rPr lang="ru-RU" sz="3600" b="1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конкурса: </a:t>
                      </a:r>
                      <a:r>
                        <a:rPr lang="ru-RU" sz="36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популяризация перспективных идей и практик, способствующих воспитанию подрастающего поколения.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11772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02200" y="2249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4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19043"/>
              </p:ext>
            </p:extLst>
          </p:nvPr>
        </p:nvGraphicFramePr>
        <p:xfrm>
          <a:off x="973776" y="98896"/>
          <a:ext cx="10984675" cy="6646288"/>
        </p:xfrm>
        <a:graphic>
          <a:graphicData uri="http://schemas.openxmlformats.org/drawingml/2006/table">
            <a:tbl>
              <a:tblPr/>
              <a:tblGrid>
                <a:gridCol w="10984675">
                  <a:extLst>
                    <a:ext uri="{9D8B030D-6E8A-4147-A177-3AD203B41FA5}">
                      <a16:colId xmlns:a16="http://schemas.microsoft.com/office/drawing/2014/main" val="2308836681"/>
                    </a:ext>
                  </a:extLst>
                </a:gridCol>
              </a:tblGrid>
              <a:tr h="664628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665480" algn="l"/>
                        </a:tabLst>
                      </a:pPr>
                      <a:r>
                        <a:rPr lang="ru-RU" sz="3600" b="1" u="none" strike="noStrike" spc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Основные</a:t>
                      </a:r>
                      <a:r>
                        <a:rPr lang="ru-RU" sz="3600" b="1" u="none" strike="noStrike" spc="0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задачи конкурса </a:t>
                      </a:r>
                      <a:r>
                        <a:rPr lang="ru-RU" sz="3600" b="1" u="none" strike="noStrike" spc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65480" algn="l"/>
                        </a:tabLst>
                      </a:pP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инно­вационного опыта воспитания; </a:t>
                      </a:r>
                      <a:endParaRPr lang="ru-RU" sz="2700" u="none" strike="noStrike" spc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65480" algn="l"/>
                        </a:tabLst>
                      </a:pP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банка перспективных методик и технологий воспитания; </a:t>
                      </a:r>
                      <a:endParaRPr lang="ru-RU" sz="2700" u="none" strike="noStrike" spc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65480" algn="l"/>
                        </a:tabLst>
                      </a:pP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общественности и профессионального педагогического сооб­щества обратить внимание на наиболее острые проблемы воспитания и способы их решения</a:t>
                      </a: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65480" algn="l"/>
                        </a:tabLst>
                      </a:pP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воспитательного потенциала работников образовательных учреж­дений и его внедрения в воспитательную деятельность; </a:t>
                      </a:r>
                      <a:endParaRPr lang="ru-RU" sz="2700" u="none" strike="noStrike" spc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Aft>
                          <a:spcPts val="200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  <a:tabLst>
                          <a:tab pos="665480" algn="l"/>
                        </a:tabLst>
                      </a:pPr>
                      <a:r>
                        <a:rPr lang="ru-RU" sz="2700" u="none" strike="noStrike" spc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воспи</a:t>
                      </a:r>
                      <a:r>
                        <a:rPr lang="ru-RU" sz="28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тания </a:t>
                      </a:r>
                      <a:r>
                        <a:rPr lang="ru-RU" sz="270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образовательных учреждениях всех уровней.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9283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02200" y="2249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6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2539" y="898340"/>
            <a:ext cx="94171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  <a:ea typeface="Arial Unicode MS"/>
                <a:cs typeface="Arial Unicode MS"/>
              </a:rPr>
              <a:t>Конкурс проводится дистанционно и состоит из промежуточных этапов (с пред­варительной оценкой разработок экспертной комиссией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Arial Unicode MS"/>
                <a:cs typeface="Arial Unicode MS"/>
              </a:rPr>
              <a:t>).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Arial Unicode MS"/>
                <a:cs typeface="Arial Unicode MS"/>
              </a:rPr>
              <a:t> </a:t>
            </a:r>
          </a:p>
          <a:p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С 25 по 28 декабря идет работа экспертной комиссии по формированию 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окончательных </a:t>
            </a: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результатов. </a:t>
            </a:r>
            <a:endParaRPr lang="ru-RU" sz="3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Итоговый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список победителей будет опубликован 28 декабря 2020 года.</a:t>
            </a:r>
          </a:p>
          <a:p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1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3835"/>
              </p:ext>
            </p:extLst>
          </p:nvPr>
        </p:nvGraphicFramePr>
        <p:xfrm>
          <a:off x="1810305" y="2799649"/>
          <a:ext cx="2698626" cy="381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Acrobat Document" r:id="rId4" imgW="5667334" imgH="8019987" progId="AcroExch.Document.11">
                  <p:embed/>
                </p:oleObj>
              </mc:Choice>
              <mc:Fallback>
                <p:oleObj name="Acrobat Document" r:id="rId4" imgW="5667334" imgH="801998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0305" y="2799649"/>
                        <a:ext cx="2698626" cy="381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54807"/>
              </p:ext>
            </p:extLst>
          </p:nvPr>
        </p:nvGraphicFramePr>
        <p:xfrm>
          <a:off x="4073236" y="98895"/>
          <a:ext cx="2389868" cy="338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crobat Document" r:id="rId6" imgW="5667334" imgH="8019987" progId="AcroExch.Document.11">
                  <p:embed/>
                </p:oleObj>
              </mc:Choice>
              <mc:Fallback>
                <p:oleObj name="Acrobat Document" r:id="rId6" imgW="5667334" imgH="801998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3236" y="98895"/>
                        <a:ext cx="2389868" cy="338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51011"/>
              </p:ext>
            </p:extLst>
          </p:nvPr>
        </p:nvGraphicFramePr>
        <p:xfrm>
          <a:off x="6141741" y="3123210"/>
          <a:ext cx="2469963" cy="349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8" imgW="5667334" imgH="8019987" progId="AcroExch.Document.11">
                  <p:embed/>
                </p:oleObj>
              </mc:Choice>
              <mc:Fallback>
                <p:oleObj name="Acrobat Document" r:id="rId8" imgW="5667334" imgH="801998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1741" y="3123210"/>
                        <a:ext cx="2469963" cy="349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3845" t="11193" r="2377" b="3660"/>
          <a:stretch/>
        </p:blipFill>
        <p:spPr>
          <a:xfrm rot="16200000">
            <a:off x="7779706" y="609530"/>
            <a:ext cx="3381683" cy="23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36872"/>
              </p:ext>
            </p:extLst>
          </p:nvPr>
        </p:nvGraphicFramePr>
        <p:xfrm>
          <a:off x="6884761" y="1697784"/>
          <a:ext cx="2579873" cy="359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3" imgW="5667334" imgH="8019987" progId="AcroExch.Document.11">
                  <p:embed/>
                </p:oleObj>
              </mc:Choice>
              <mc:Fallback>
                <p:oleObj name="Acrobat Document" r:id="rId3" imgW="5667334" imgH="8019987" progId="AcroExch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4761" y="1697784"/>
                        <a:ext cx="2579873" cy="3594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07" t="11007" r="2305" b="2961"/>
          <a:stretch/>
        </p:blipFill>
        <p:spPr>
          <a:xfrm rot="16200000">
            <a:off x="2362887" y="2278568"/>
            <a:ext cx="3594492" cy="243292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1412" y="1425039"/>
            <a:ext cx="9905999" cy="39901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спасибо всем участникам конкурса</a:t>
            </a:r>
            <a:r>
              <a:rPr lang="ru-RU" sz="54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 </a:t>
            </a:r>
            <a:r>
              <a:rPr lang="ru-RU" sz="5400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дальнейших творческих успехов.   </a:t>
            </a:r>
            <a:endParaRPr lang="ru-RU" sz="5400" dirty="0" smtClean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883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93" y="1555668"/>
            <a:ext cx="9905998" cy="337259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" y="98896"/>
            <a:ext cx="1410914" cy="15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243</TotalTime>
  <Words>197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Bookman Old Style</vt:lpstr>
      <vt:lpstr>Calibri</vt:lpstr>
      <vt:lpstr>Times New Roman</vt:lpstr>
      <vt:lpstr>Trebuchet MS</vt:lpstr>
      <vt:lpstr>Tw Cen MT</vt:lpstr>
      <vt:lpstr>Wingdings</vt:lpstr>
      <vt:lpstr>Контур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2020-11-26T00:01:21Z</dcterms:created>
  <dcterms:modified xsi:type="dcterms:W3CDTF">2020-11-26T04:24:37Z</dcterms:modified>
</cp:coreProperties>
</file>