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66" r:id="rId7"/>
    <p:sldId id="260" r:id="rId8"/>
    <p:sldId id="270" r:id="rId9"/>
    <p:sldId id="269" r:id="rId10"/>
    <p:sldId id="271" r:id="rId11"/>
  </p:sldIdLst>
  <p:sldSz cx="18288000" cy="10287000"/>
  <p:notesSz cx="6858000" cy="9144000"/>
  <p:embeddedFontLst>
    <p:embeddedFont>
      <p:font typeface="Fira Sans Light" panose="020B0604020202020204" charset="0"/>
      <p:regular r:id="rId13"/>
    </p:embeddedFont>
    <p:embeddedFont>
      <p:font typeface="Evolventa" panose="020B0604020202020204" charset="0"/>
      <p:regular r:id="rId14"/>
    </p:embeddedFont>
    <p:embeddedFont>
      <p:font typeface="Znikomit" panose="02000203000000000000" charset="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volventa Bold" panose="020B0604020202020204" charset="0"/>
      <p:regular r:id="rId20"/>
    </p:embeddedFont>
    <p:embeddedFont>
      <p:font typeface="Fira Sans Thin" panose="020B0604020202020204" charset="0"/>
      <p:regular r:id="rId21"/>
    </p:embeddedFont>
    <p:embeddedFont>
      <p:font typeface="HK Grotesk Light" panose="020B0604020202020204" charset="-52"/>
      <p:regular r:id="rId22"/>
    </p:embeddedFont>
    <p:embeddedFont>
      <p:font typeface="Fira Sans Light Bold" panose="020B0604020202020204" charset="0"/>
      <p:regular r:id="rId23"/>
    </p:embeddedFont>
    <p:embeddedFont>
      <p:font typeface="Segoe MDL2 Assets" panose="050A0102010101010101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46F32-C269-4653-923A-CCCA9D7BE13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DDA8-124A-428A-B12F-8467154D2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BBC9F-B9FF-4705-A8BD-9AE0FF1855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0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svg"/><Relationship Id="rId7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image" Target="../media/image18.png"/><Relationship Id="rId29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0.svg"/><Relationship Id="rId5" Type="http://schemas.openxmlformats.org/officeDocument/2006/relationships/image" Target="../media/image10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s://telemost.yandex.ru/j/6503966356404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544680">
            <a:off x="15485979" y="8378797"/>
            <a:ext cx="1889441" cy="17692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23454">
            <a:off x="15728569" y="7032342"/>
            <a:ext cx="1404263" cy="29145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51482">
            <a:off x="14468267" y="704976"/>
            <a:ext cx="4095337" cy="13775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79374">
            <a:off x="16298103" y="1043622"/>
            <a:ext cx="1569721" cy="14698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28436" y="433092"/>
            <a:ext cx="17933920" cy="9490855"/>
            <a:chOff x="-4070094" y="-3175396"/>
            <a:chExt cx="23911895" cy="12654470"/>
          </a:xfrm>
        </p:grpSpPr>
        <p:sp>
          <p:nvSpPr>
            <p:cNvPr id="7" name="TextBox 7"/>
            <p:cNvSpPr txBox="1"/>
            <p:nvPr/>
          </p:nvSpPr>
          <p:spPr>
            <a:xfrm>
              <a:off x="-2851633" y="-1196372"/>
              <a:ext cx="17085251" cy="9643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5"/>
                </a:lnSpc>
              </a:pPr>
              <a:r>
                <a:rPr lang="ru-RU" sz="9375" dirty="0" smtClean="0">
                  <a:solidFill>
                    <a:srgbClr val="493423"/>
                  </a:solidFill>
                  <a:latin typeface="Znikomit"/>
                </a:rPr>
                <a:t>Переход школ с низкими образовательными результатами в эффективный режим работы</a:t>
              </a:r>
              <a:endParaRPr lang="en-US" sz="9375" dirty="0">
                <a:solidFill>
                  <a:srgbClr val="493423"/>
                </a:solidFill>
                <a:latin typeface="Znikomi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50495"/>
              <a:ext cx="14834650" cy="675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endParaRPr lang="en-US" sz="3200" dirty="0">
                <a:solidFill>
                  <a:srgbClr val="493423"/>
                </a:solidFill>
                <a:latin typeface="Evolventa"/>
              </a:endParaRP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-1893266" y="-5352224"/>
              <a:ext cx="686756" cy="5040411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5007151" y="8709633"/>
              <a:ext cx="14834650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493423"/>
                  </a:solidFill>
                  <a:latin typeface="Evolventa"/>
                </a:rPr>
                <a:t>Магадан</a:t>
              </a:r>
              <a:r>
                <a:rPr lang="en-US" sz="3200" dirty="0">
                  <a:solidFill>
                    <a:srgbClr val="493423"/>
                  </a:solidFill>
                  <a:latin typeface="Evolventa"/>
                </a:rPr>
                <a:t>, </a:t>
              </a:r>
              <a:r>
                <a:rPr lang="ru-RU" sz="3200" dirty="0" smtClean="0">
                  <a:solidFill>
                    <a:srgbClr val="493423"/>
                  </a:solidFill>
                  <a:latin typeface="Evolventa"/>
                </a:rPr>
                <a:t>16.03.</a:t>
              </a:r>
              <a:r>
                <a:rPr lang="en-US" sz="3200" dirty="0" smtClean="0">
                  <a:solidFill>
                    <a:srgbClr val="493423"/>
                  </a:solidFill>
                  <a:latin typeface="Evolventa"/>
                </a:rPr>
                <a:t>2022 </a:t>
              </a:r>
              <a:r>
                <a:rPr lang="en-US" sz="3200" dirty="0">
                  <a:solidFill>
                    <a:srgbClr val="493423"/>
                  </a:solidFill>
                  <a:latin typeface="Evolventa"/>
                </a:rPr>
                <a:t>г.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47625">
            <a:off x="16618611" y="848209"/>
            <a:ext cx="1008138" cy="18606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60710">
            <a:off x="14232184" y="-118746"/>
            <a:ext cx="4134082" cy="20520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058400" y="-31060"/>
            <a:ext cx="3811267" cy="1643390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47625">
            <a:off x="644965" y="8009854"/>
            <a:ext cx="1008138" cy="1860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1707643" cy="0"/>
          </a:xfrm>
          <a:prstGeom prst="line">
            <a:avLst/>
          </a:prstGeom>
          <a:ln w="9525" cap="flat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2013492"/>
            <a:ext cx="11707643" cy="0"/>
          </a:xfrm>
          <a:prstGeom prst="line">
            <a:avLst/>
          </a:prstGeom>
          <a:ln w="9525" cap="flat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028700" y="2630122"/>
            <a:ext cx="7556127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5"/>
              </a:lnSpc>
            </a:pPr>
            <a:r>
              <a:rPr lang="en-US" sz="6750" dirty="0" err="1">
                <a:solidFill>
                  <a:srgbClr val="000000"/>
                </a:solidFill>
                <a:latin typeface="Fira Sans Thin"/>
              </a:rPr>
              <a:t>Свяжитесь</a:t>
            </a:r>
            <a:r>
              <a:rPr lang="en-US" sz="6750" dirty="0">
                <a:solidFill>
                  <a:srgbClr val="000000"/>
                </a:solidFill>
                <a:latin typeface="Fira Sans Thin"/>
              </a:rPr>
              <a:t> </a:t>
            </a:r>
            <a:r>
              <a:rPr lang="en-US" sz="6750" dirty="0" smtClean="0">
                <a:solidFill>
                  <a:srgbClr val="000000"/>
                </a:solidFill>
                <a:latin typeface="Fira Sans Thin"/>
              </a:rPr>
              <a:t>с</a:t>
            </a:r>
            <a:r>
              <a:rPr lang="ru-RU" sz="6750" dirty="0" smtClean="0">
                <a:solidFill>
                  <a:srgbClr val="000000"/>
                </a:solidFill>
                <a:latin typeface="Fira Sans Thin"/>
              </a:rPr>
              <a:t> нами</a:t>
            </a:r>
            <a:endParaRPr lang="en-US" sz="6750" dirty="0">
              <a:solidFill>
                <a:srgbClr val="000000"/>
              </a:solidFill>
              <a:latin typeface="Fira Sans Thi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162024"/>
            <a:ext cx="55245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dirty="0">
                <a:solidFill>
                  <a:srgbClr val="000000"/>
                </a:solidFill>
                <a:latin typeface="Fira Sans Light" panose="020B0604020202020204" charset="0"/>
              </a:rPr>
              <a:t>Институт развития образования и повышения квалификации педагогических кадров</a:t>
            </a:r>
            <a:endParaRPr lang="en-US" sz="2000" dirty="0">
              <a:solidFill>
                <a:srgbClr val="000000"/>
              </a:solidFill>
              <a:latin typeface="Fira Sans Light" panose="020B060402020202020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457283" y="6844778"/>
            <a:ext cx="5003311" cy="984161"/>
            <a:chOff x="0" y="-19967"/>
            <a:chExt cx="6671081" cy="1312215"/>
          </a:xfrm>
        </p:grpSpPr>
        <p:sp>
          <p:nvSpPr>
            <p:cNvPr id="9" name="TextBox 9"/>
            <p:cNvSpPr txBox="1"/>
            <p:nvPr/>
          </p:nvSpPr>
          <p:spPr>
            <a:xfrm>
              <a:off x="0" y="798780"/>
              <a:ext cx="6671081" cy="493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</a:pPr>
              <a:r>
                <a:rPr lang="en-US" sz="2400" dirty="0">
                  <a:latin typeface="Fira Sans Light" panose="020B0604020202020204" charset="0"/>
                </a:rPr>
                <a:t>cpm@iro-49.ru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967"/>
              <a:ext cx="6671081" cy="57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42"/>
                </a:lnSpc>
              </a:pPr>
              <a:r>
                <a:rPr lang="en-US" sz="2724" dirty="0" err="1">
                  <a:latin typeface="Fira Sans Light Bold"/>
                </a:rPr>
                <a:t>Электронный</a:t>
              </a:r>
              <a:r>
                <a:rPr lang="en-US" sz="2724" dirty="0">
                  <a:latin typeface="Fira Sans Light Bold"/>
                </a:rPr>
                <a:t> </a:t>
              </a:r>
              <a:r>
                <a:rPr lang="en-US" sz="2724" dirty="0" err="1">
                  <a:latin typeface="Fira Sans Light Bold"/>
                </a:rPr>
                <a:t>адрес</a:t>
              </a:r>
              <a:endParaRPr lang="en-US" sz="2724" dirty="0">
                <a:latin typeface="Fira Sans Light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73599" y="5263248"/>
            <a:ext cx="5003311" cy="998781"/>
            <a:chOff x="0" y="-19967"/>
            <a:chExt cx="6671081" cy="133170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798780"/>
              <a:ext cx="6671081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</a:pPr>
              <a:r>
                <a:rPr lang="ru-RU" sz="2400" b="1" spc="-191" dirty="0">
                  <a:cs typeface="Segoe MDL2 Assets"/>
                </a:rPr>
                <a:t> </a:t>
              </a:r>
              <a:r>
                <a:rPr lang="ru-RU" sz="2400" spc="-191" dirty="0" smtClean="0">
                  <a:latin typeface="Fira Sans Light" panose="020B0604020202020204" charset="0"/>
                  <a:cs typeface="Segoe MDL2 Assets"/>
                </a:rPr>
                <a:t>+7 (4132) 60 12 51 </a:t>
              </a:r>
              <a:endParaRPr lang="en-US" sz="2300" dirty="0">
                <a:latin typeface="Fira Sans Light" panose="020B060402020202020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967"/>
              <a:ext cx="6671081" cy="572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42"/>
                </a:lnSpc>
              </a:pPr>
              <a:r>
                <a:rPr lang="en-US" sz="2724" dirty="0" err="1">
                  <a:latin typeface="Fira Sans Light Bold"/>
                </a:rPr>
                <a:t>Телефонный</a:t>
              </a:r>
              <a:r>
                <a:rPr lang="en-US" sz="2724" dirty="0">
                  <a:latin typeface="Fira Sans Light Bold"/>
                </a:rPr>
                <a:t> </a:t>
              </a:r>
              <a:r>
                <a:rPr lang="en-US" sz="2724" dirty="0" err="1">
                  <a:latin typeface="Fira Sans Light Bold"/>
                </a:rPr>
                <a:t>номер</a:t>
              </a:r>
              <a:endParaRPr lang="en-US" sz="2724" dirty="0">
                <a:latin typeface="Fira Sans Light Bold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5249648"/>
            <a:ext cx="37452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2"/>
              </a:lnSpc>
            </a:pPr>
            <a:r>
              <a:rPr lang="en-US" sz="2124" dirty="0" err="1">
                <a:latin typeface="Fira Sans Light Bold"/>
              </a:rPr>
              <a:t>Отсканируйте</a:t>
            </a:r>
            <a:r>
              <a:rPr lang="en-US" sz="2124" dirty="0">
                <a:latin typeface="Fira Sans Light Bold"/>
              </a:rPr>
              <a:t> </a:t>
            </a:r>
            <a:r>
              <a:rPr lang="en-US" sz="2124" dirty="0" err="1">
                <a:latin typeface="Fira Sans Light Bold"/>
              </a:rPr>
              <a:t>код</a:t>
            </a:r>
            <a:r>
              <a:rPr lang="en-US" sz="2124" dirty="0">
                <a:latin typeface="Fira Sans Light Bold"/>
              </a:rPr>
              <a:t> QR, </a:t>
            </a:r>
            <a:r>
              <a:rPr lang="en-US" sz="2124" dirty="0" err="1">
                <a:latin typeface="Fira Sans Light Bold"/>
              </a:rPr>
              <a:t>чтобы</a:t>
            </a:r>
            <a:r>
              <a:rPr lang="en-US" sz="2124" dirty="0">
                <a:latin typeface="Fira Sans Light Bold"/>
              </a:rPr>
              <a:t> </a:t>
            </a:r>
            <a:r>
              <a:rPr lang="ru-RU" sz="2124" dirty="0" smtClean="0">
                <a:latin typeface="Fira Sans Light Bold"/>
              </a:rPr>
              <a:t>перейти на сайт</a:t>
            </a:r>
            <a:endParaRPr lang="en-US" sz="2124" dirty="0">
              <a:latin typeface="Fira Sans Light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5473599" y="8280543"/>
            <a:ext cx="5003311" cy="1333637"/>
            <a:chOff x="0" y="-19967"/>
            <a:chExt cx="6671081" cy="1778183"/>
          </a:xfrm>
        </p:grpSpPr>
        <p:sp>
          <p:nvSpPr>
            <p:cNvPr id="16" name="TextBox 16"/>
            <p:cNvSpPr txBox="1"/>
            <p:nvPr/>
          </p:nvSpPr>
          <p:spPr>
            <a:xfrm>
              <a:off x="0" y="857200"/>
              <a:ext cx="6671081" cy="901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ru-RU" sz="2400" dirty="0" smtClean="0">
                  <a:latin typeface="HK Grotesk Light"/>
                </a:rPr>
                <a:t>09</a:t>
              </a:r>
              <a:r>
                <a:rPr lang="en-US" sz="2400" dirty="0" smtClean="0">
                  <a:latin typeface="HK Grotesk Light"/>
                </a:rPr>
                <a:t>:00 </a:t>
              </a:r>
              <a:r>
                <a:rPr lang="en-US" sz="2400" dirty="0">
                  <a:latin typeface="HK Grotesk Light"/>
                </a:rPr>
                <a:t>- </a:t>
              </a:r>
              <a:r>
                <a:rPr lang="ru-RU" sz="2400" dirty="0" smtClean="0">
                  <a:latin typeface="HK Grotesk Light"/>
                </a:rPr>
                <a:t>17</a:t>
              </a:r>
              <a:r>
                <a:rPr lang="en-US" sz="2400" dirty="0" smtClean="0">
                  <a:latin typeface="HK Grotesk Light"/>
                </a:rPr>
                <a:t>:00 </a:t>
              </a:r>
              <a:endParaRPr lang="ru-RU" sz="2400" dirty="0" smtClean="0">
                <a:latin typeface="HK Grotesk Light"/>
              </a:endParaRPr>
            </a:p>
            <a:p>
              <a:pPr>
                <a:lnSpc>
                  <a:spcPts val="2600"/>
                </a:lnSpc>
              </a:pPr>
              <a:r>
                <a:rPr lang="en-US" sz="2400" dirty="0" err="1" smtClean="0">
                  <a:latin typeface="HK Grotesk Light"/>
                </a:rPr>
                <a:t>понедельник</a:t>
              </a:r>
              <a:r>
                <a:rPr lang="ru-RU" sz="2400" dirty="0" smtClean="0">
                  <a:latin typeface="HK Grotesk Light"/>
                </a:rPr>
                <a:t> -</a:t>
              </a:r>
              <a:r>
                <a:rPr lang="en-US" sz="2400" dirty="0" smtClean="0">
                  <a:latin typeface="HK Grotesk Light"/>
                </a:rPr>
                <a:t> </a:t>
              </a:r>
              <a:r>
                <a:rPr lang="en-US" sz="2400" dirty="0" err="1" smtClean="0">
                  <a:latin typeface="HK Grotesk Light"/>
                </a:rPr>
                <a:t>пятниц</a:t>
              </a:r>
              <a:r>
                <a:rPr lang="ru-RU" sz="2400" dirty="0" smtClean="0">
                  <a:latin typeface="HK Grotesk Light"/>
                </a:rPr>
                <a:t>а</a:t>
              </a:r>
              <a:endParaRPr lang="en-US" sz="2400" dirty="0">
                <a:latin typeface="HK Grotesk Light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967"/>
              <a:ext cx="6671081" cy="57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42"/>
                </a:lnSpc>
              </a:pPr>
              <a:r>
                <a:rPr lang="ru-RU" sz="2724" dirty="0" smtClean="0">
                  <a:latin typeface="Fira Sans Light Bold"/>
                </a:rPr>
                <a:t>Время работы</a:t>
              </a:r>
              <a:endParaRPr lang="en-US" sz="2724" dirty="0">
                <a:latin typeface="Fira Sans Light Bold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 l="14175" r="14175"/>
          <a:stretch>
            <a:fillRect/>
          </a:stretch>
        </p:blipFill>
        <p:spPr>
          <a:xfrm>
            <a:off x="13374319" y="0"/>
            <a:ext cx="4913681" cy="10287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2" y="6038850"/>
            <a:ext cx="4015763" cy="40157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25" y="942849"/>
            <a:ext cx="3107718" cy="11564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699608"/>
            <a:ext cx="3062217" cy="282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40974">
            <a:off x="1650191" y="-92251"/>
            <a:ext cx="8948567" cy="28970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39197" y="-528187"/>
            <a:ext cx="3374317" cy="31137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402808" y="379321"/>
            <a:ext cx="2341492" cy="10096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609645" y="4447332"/>
            <a:ext cx="5459104" cy="4114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4382" y="984566"/>
            <a:ext cx="7660183" cy="643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7577" y="2095500"/>
            <a:ext cx="8173791" cy="7659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660255"/>
            <a:ext cx="7924799" cy="9183519"/>
          </a:xfrm>
          <a:prstGeom prst="rect">
            <a:avLst/>
          </a:prstGeom>
        </p:spPr>
      </p:pic>
      <p:pic>
        <p:nvPicPr>
          <p:cNvPr id="14" name="Рисунок 13" descr="勾选按钮|图片 免费图片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29" y="495300"/>
            <a:ext cx="990600" cy="990600"/>
          </a:xfrm>
          <a:prstGeom prst="rect">
            <a:avLst/>
          </a:prstGeom>
        </p:spPr>
      </p:pic>
      <p:pic>
        <p:nvPicPr>
          <p:cNvPr id="15" name="Рисунок 14" descr="勾选按钮|图片 免费图片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29" y="4000500"/>
            <a:ext cx="990600" cy="990600"/>
          </a:xfrm>
          <a:prstGeom prst="rect">
            <a:avLst/>
          </a:prstGeom>
        </p:spPr>
      </p:pic>
      <p:pic>
        <p:nvPicPr>
          <p:cNvPr id="16" name="Рисунок 15" descr="勾选按钮|图片 免费图片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29" y="4838700"/>
            <a:ext cx="990600" cy="990600"/>
          </a:xfrm>
          <a:prstGeom prst="rect">
            <a:avLst/>
          </a:prstGeom>
        </p:spPr>
      </p:pic>
      <p:pic>
        <p:nvPicPr>
          <p:cNvPr id="17" name="Рисунок 16" descr="勾选按钮|图片 免费图片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286500"/>
            <a:ext cx="990600" cy="990600"/>
          </a:xfrm>
          <a:prstGeom prst="rect">
            <a:avLst/>
          </a:prstGeom>
        </p:spPr>
      </p:pic>
      <p:pic>
        <p:nvPicPr>
          <p:cNvPr id="18" name="Рисунок 17" descr="勾选按钮|图片 免费图片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8" y="8267700"/>
            <a:ext cx="990600" cy="990600"/>
          </a:xfrm>
          <a:prstGeom prst="rect">
            <a:avLst/>
          </a:prstGeom>
        </p:spPr>
      </p:pic>
      <p:pic>
        <p:nvPicPr>
          <p:cNvPr id="19" name="Рисунок 18" descr="勾选按钮|图片 免费图片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8" y="8973457"/>
            <a:ext cx="990600" cy="990600"/>
          </a:xfrm>
          <a:prstGeom prst="rect">
            <a:avLst/>
          </a:prstGeom>
        </p:spPr>
      </p:pic>
      <p:sp>
        <p:nvSpPr>
          <p:cNvPr id="20" name="TextBox 4"/>
          <p:cNvSpPr txBox="1"/>
          <p:nvPr/>
        </p:nvSpPr>
        <p:spPr>
          <a:xfrm>
            <a:off x="10515600" y="658441"/>
            <a:ext cx="6729430" cy="3141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Evolventa Bold" panose="020B0604020202020204" charset="0"/>
              </a:rPr>
              <a:t>РЕШЕНИЕ –</a:t>
            </a:r>
          </a:p>
          <a:p>
            <a:pPr algn="ctr">
              <a:lnSpc>
                <a:spcPts val="4900"/>
              </a:lnSpc>
            </a:pPr>
            <a:endParaRPr lang="ru-RU" sz="4400" b="1" dirty="0">
              <a:solidFill>
                <a:schemeClr val="accent2">
                  <a:lumMod val="75000"/>
                </a:schemeClr>
              </a:solidFill>
              <a:latin typeface="Evolventa Bold" panose="020B0604020202020204" charset="0"/>
            </a:endParaRPr>
          </a:p>
          <a:p>
            <a:pPr algn="ctr">
              <a:lnSpc>
                <a:spcPts val="4900"/>
              </a:lnSpc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Evolventa Bold" panose="020B0604020202020204" charset="0"/>
              </a:rPr>
              <a:t>ИНДИВИДУАЛЬНЫЙ</a:t>
            </a:r>
          </a:p>
          <a:p>
            <a:pPr algn="ctr">
              <a:lnSpc>
                <a:spcPts val="4900"/>
              </a:lnSpc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Evolventa Bold" panose="020B0604020202020204" charset="0"/>
              </a:rPr>
              <a:t>ОБРАЗОВАТЕЛЬНЫЙ</a:t>
            </a:r>
          </a:p>
          <a:p>
            <a:pPr algn="ctr">
              <a:lnSpc>
                <a:spcPts val="4900"/>
              </a:lnSpc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Evolventa Bold" panose="020B0604020202020204" charset="0"/>
              </a:rPr>
              <a:t>МАРШРУТ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Evolventa Bold" panose="020B0604020202020204" charset="0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10515600" y="4188380"/>
            <a:ext cx="6729430" cy="5655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685800" lvl="0" indent="-685800">
              <a:lnSpc>
                <a:spcPts val="6299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4500" u="sng" dirty="0" smtClean="0">
                <a:solidFill>
                  <a:srgbClr val="493423"/>
                </a:solidFill>
                <a:latin typeface="Evolventa Bold"/>
              </a:rPr>
              <a:t>Повышение квалификации</a:t>
            </a:r>
          </a:p>
          <a:p>
            <a:pPr marL="685800" lvl="0" indent="-685800">
              <a:lnSpc>
                <a:spcPts val="6299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4500" dirty="0" smtClean="0">
                <a:solidFill>
                  <a:srgbClr val="493423"/>
                </a:solidFill>
                <a:latin typeface="Evolventa Bold"/>
              </a:rPr>
              <a:t>Изучение специальной литературы</a:t>
            </a:r>
          </a:p>
          <a:p>
            <a:pPr marL="685800" lvl="0" indent="-685800">
              <a:lnSpc>
                <a:spcPts val="6299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4500" dirty="0" smtClean="0">
                <a:solidFill>
                  <a:srgbClr val="493423"/>
                </a:solidFill>
                <a:latin typeface="Evolventa Bold"/>
              </a:rPr>
              <a:t>Изучение </a:t>
            </a:r>
            <a:r>
              <a:rPr lang="ru-RU" sz="4500" dirty="0" err="1" smtClean="0">
                <a:solidFill>
                  <a:srgbClr val="493423"/>
                </a:solidFill>
                <a:latin typeface="Evolventa Bold"/>
              </a:rPr>
              <a:t>видеоконтента</a:t>
            </a:r>
            <a:endParaRPr lang="en-US" sz="4500" dirty="0">
              <a:solidFill>
                <a:srgbClr val="493423"/>
              </a:solidFill>
              <a:latin typeface="Evolvent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46057" y="4760000"/>
            <a:ext cx="8376030" cy="579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0000"/>
              </a:solidFill>
              <a:latin typeface="Fira Sans Light" panose="020B060402020202020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17327" y="1162024"/>
            <a:ext cx="59817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dirty="0" smtClean="0">
                <a:solidFill>
                  <a:srgbClr val="000000"/>
                </a:solidFill>
                <a:latin typeface="Fira Sans Light" panose="020B0604020202020204" charset="0"/>
              </a:rPr>
              <a:t>Институт развития образования и повышения квалификации педагогических кадров</a:t>
            </a:r>
            <a:endParaRPr lang="en-US" sz="2000" dirty="0">
              <a:solidFill>
                <a:srgbClr val="000000"/>
              </a:solidFill>
              <a:latin typeface="Fira Sans Light" panose="020B0604020202020204" charset="0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1100988" y="800100"/>
            <a:ext cx="11707643" cy="0"/>
          </a:xfrm>
          <a:prstGeom prst="line">
            <a:avLst/>
          </a:prstGeom>
          <a:ln w="9525" cap="flat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044444" y="2247900"/>
            <a:ext cx="11707643" cy="0"/>
          </a:xfrm>
          <a:prstGeom prst="line">
            <a:avLst/>
          </a:prstGeom>
          <a:ln w="9525" cap="flat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28" name="Picture 4" descr="Изображение пина-истор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237" y="-342900"/>
            <a:ext cx="5900563" cy="1062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25" y="905255"/>
            <a:ext cx="3325375" cy="1237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330283"/>
            <a:ext cx="11734800" cy="53169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53200" y="4822457"/>
            <a:ext cx="65200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- Обеспечение </a:t>
            </a:r>
            <a:r>
              <a:rPr lang="ru-RU" sz="2800" dirty="0">
                <a:solidFill>
                  <a:srgbClr val="FF0000"/>
                </a:solidFill>
                <a:ea typeface="Calibri" panose="020F0502020204030204" pitchFamily="34" charset="0"/>
              </a:rPr>
              <a:t>повышения квалификации руководителей ОО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, разрабатывающих и реализующих ООП НОО и ООО по вопросам реализации обновленных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ФГОС</a:t>
            </a: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Обеспечение </a:t>
            </a:r>
            <a:r>
              <a:rPr lang="ru-RU" sz="2800" dirty="0">
                <a:solidFill>
                  <a:srgbClr val="FF0000"/>
                </a:solidFill>
              </a:rPr>
              <a:t>повышения квалификации всех ПР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участвующих в разработке и реализации ООП НОО и ООО по вопросам реализации обновленных ФГОС</a:t>
            </a:r>
          </a:p>
        </p:txBody>
      </p:sp>
    </p:spTree>
    <p:extLst>
      <p:ext uri="{BB962C8B-B14F-4D97-AF65-F5344CB8AC3E}">
        <p14:creationId xmlns:p14="http://schemas.microsoft.com/office/powerpoint/2010/main" val="26990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2137" y="2717261"/>
            <a:ext cx="13263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4000" b="1" dirty="0" smtClean="0">
                <a:latin typeface="Fira Sans Light" panose="020B0604020202020204" charset="0"/>
              </a:rPr>
              <a:t>Введение обновленных ФГОС НО и ООО для </a:t>
            </a:r>
            <a:r>
              <a:rPr lang="ru-RU" sz="4000" b="1" u="sng" dirty="0" smtClean="0">
                <a:solidFill>
                  <a:srgbClr val="002060"/>
                </a:solidFill>
                <a:latin typeface="Fira Sans Light" panose="020B0604020202020204" charset="0"/>
              </a:rPr>
              <a:t>управленческих команд</a:t>
            </a:r>
            <a:r>
              <a:rPr lang="ru-RU" sz="4000" b="1" dirty="0" smtClean="0">
                <a:latin typeface="Fira Sans Light" panose="020B0604020202020204" charset="0"/>
              </a:rPr>
              <a:t> образовательных </a:t>
            </a:r>
            <a:r>
              <a:rPr lang="ru-RU" sz="4000" b="1" dirty="0" smtClean="0">
                <a:latin typeface="Fira Sans Light" panose="020B0604020202020204" charset="0"/>
              </a:rPr>
              <a:t>организаций </a:t>
            </a:r>
            <a:endParaRPr lang="en-US" sz="4000" b="1" dirty="0">
              <a:latin typeface="Fira Sans Light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18540" y="1051256"/>
            <a:ext cx="58293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dirty="0" smtClean="0">
                <a:solidFill>
                  <a:srgbClr val="000000"/>
                </a:solidFill>
                <a:latin typeface="Fira Sans Light" panose="020B0604020202020204" charset="0"/>
              </a:rPr>
              <a:t>Институт развития образования и повышения квалификации педагогических кадров</a:t>
            </a:r>
            <a:endParaRPr lang="en-US" sz="2000" dirty="0">
              <a:solidFill>
                <a:srgbClr val="000000"/>
              </a:solidFill>
              <a:latin typeface="Fira Sans Light" panose="020B0604020202020204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028700" y="863303"/>
            <a:ext cx="16230600" cy="0"/>
          </a:xfrm>
          <a:prstGeom prst="line">
            <a:avLst/>
          </a:prstGeom>
          <a:ln w="9525" cap="flat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700" y="2013492"/>
            <a:ext cx="16230600" cy="0"/>
          </a:xfrm>
          <a:prstGeom prst="line">
            <a:avLst/>
          </a:prstGeom>
          <a:ln w="9525" cap="flat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48281" y="4774262"/>
            <a:ext cx="1038168" cy="132174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7445572"/>
            <a:ext cx="530638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ru-RU" sz="2800" b="1" dirty="0" smtClean="0">
                <a:latin typeface="Fira Sans Light" panose="020B0604020202020204" charset="0"/>
              </a:rPr>
              <a:t>Категория слушателей: </a:t>
            </a:r>
            <a:r>
              <a:rPr lang="ru-RU" sz="2800" dirty="0" smtClean="0">
                <a:latin typeface="Fira Sans Light" panose="020B0604020202020204" charset="0"/>
              </a:rPr>
              <a:t>управленческие команды ОО </a:t>
            </a:r>
            <a:r>
              <a:rPr lang="ru-RU" sz="2800" dirty="0" smtClean="0">
                <a:solidFill>
                  <a:srgbClr val="FF0000"/>
                </a:solidFill>
                <a:latin typeface="Fira Sans Light" panose="020B0604020202020204" charset="0"/>
              </a:rPr>
              <a:t>(</a:t>
            </a:r>
            <a:r>
              <a:rPr lang="ru-RU" sz="2800" dirty="0" smtClean="0">
                <a:solidFill>
                  <a:srgbClr val="FF0000"/>
                </a:solidFill>
                <a:latin typeface="Fira Sans Light" panose="020B0604020202020204" charset="0"/>
              </a:rPr>
              <a:t>директор и </a:t>
            </a:r>
            <a:r>
              <a:rPr lang="ru-RU" sz="2800" dirty="0" smtClean="0">
                <a:solidFill>
                  <a:srgbClr val="FF0000"/>
                </a:solidFill>
                <a:latin typeface="Fira Sans Light" panose="020B0604020202020204" charset="0"/>
              </a:rPr>
              <a:t>заместители </a:t>
            </a:r>
            <a:r>
              <a:rPr lang="ru-RU" sz="2800" dirty="0" smtClean="0">
                <a:solidFill>
                  <a:srgbClr val="FF0000"/>
                </a:solidFill>
                <a:latin typeface="Fira Sans Light" panose="020B0604020202020204" charset="0"/>
              </a:rPr>
              <a:t>директора)</a:t>
            </a:r>
            <a:endParaRPr lang="en-US" sz="2800" dirty="0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162799" y="6921901"/>
            <a:ext cx="5209132" cy="2432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ru-RU" sz="2800" dirty="0" smtClean="0">
                <a:latin typeface="Fira Sans Light" panose="020B0604020202020204" charset="0"/>
              </a:rPr>
              <a:t>Рассматриваются основные изменения обновленных ФГОС НОО, ФГОС ООО, первоочередные мероприятия и задачи подготовки к введению обновленных ФГОС НОО и ФГОС ОО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99641" y="7445572"/>
            <a:ext cx="4059657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ru-RU" sz="2800" b="1" dirty="0" smtClean="0">
                <a:latin typeface="Fira Sans Light" panose="020B0604020202020204" charset="0"/>
              </a:rPr>
              <a:t>Сроки проведения</a:t>
            </a:r>
            <a:r>
              <a:rPr lang="ru-RU" sz="2800" b="1" dirty="0" smtClean="0">
                <a:latin typeface="Fira Sans Light" panose="020B0604020202020204" charset="0"/>
              </a:rPr>
              <a:t>: </a:t>
            </a:r>
          </a:p>
          <a:p>
            <a:pPr algn="ctr">
              <a:lnSpc>
                <a:spcPts val="2697"/>
              </a:lnSpc>
            </a:pPr>
            <a:r>
              <a:rPr lang="ru-RU" sz="2800" b="1" dirty="0" smtClean="0">
                <a:latin typeface="Fira Sans Light" panose="020B0604020202020204" charset="0"/>
              </a:rPr>
              <a:t> </a:t>
            </a:r>
            <a:endParaRPr lang="ru-RU" sz="2800" b="1" dirty="0" smtClean="0">
              <a:latin typeface="Fira Sans Light" panose="020B0604020202020204" charset="0"/>
            </a:endParaRPr>
          </a:p>
          <a:p>
            <a:pPr algn="ctr">
              <a:lnSpc>
                <a:spcPts val="2697"/>
              </a:lnSpc>
            </a:pPr>
            <a:r>
              <a:rPr lang="ru-RU" sz="2800" u="sng" dirty="0" smtClean="0">
                <a:solidFill>
                  <a:srgbClr val="FF0000"/>
                </a:solidFill>
                <a:latin typeface="Fira Sans Light" panose="020B0604020202020204" charset="0"/>
              </a:rPr>
              <a:t>11 апреля – 18 апреля</a:t>
            </a:r>
            <a:endParaRPr lang="en-US" sz="2800" u="sng" dirty="0" smtClean="0">
              <a:solidFill>
                <a:srgbClr val="FF0000"/>
              </a:solidFill>
              <a:latin typeface="Fira Sans Light" panose="020B0604020202020204" charset="0"/>
            </a:endParaRPr>
          </a:p>
          <a:p>
            <a:pPr algn="ctr">
              <a:lnSpc>
                <a:spcPts val="2697"/>
              </a:lnSpc>
            </a:pPr>
            <a:endParaRPr lang="en-US" sz="2075" dirty="0">
              <a:latin typeface="HK Grotesk Ligh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925" y="863303"/>
            <a:ext cx="2944375" cy="1095707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124200" y="5753100"/>
            <a:ext cx="1084010" cy="1135629"/>
          </a:xfrm>
          <a:prstGeom prst="rect">
            <a:avLst/>
          </a:prstGeom>
        </p:spPr>
      </p:pic>
      <p:pic>
        <p:nvPicPr>
          <p:cNvPr id="21" name="Picture 18"/>
          <p:cNvPicPr>
            <a:picLocks noChangeAspect="1"/>
          </p:cNvPicPr>
          <p:nvPr/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14747402" y="5753100"/>
            <a:ext cx="1069260" cy="11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54851" y="855683"/>
            <a:ext cx="16230600" cy="0"/>
          </a:xfrm>
          <a:prstGeom prst="line">
            <a:avLst/>
          </a:prstGeom>
          <a:ln w="9525" cap="flat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28700" y="2013492"/>
            <a:ext cx="16230600" cy="0"/>
          </a:xfrm>
          <a:prstGeom prst="line">
            <a:avLst/>
          </a:prstGeom>
          <a:ln w="9525" cap="flat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028700" y="2962943"/>
            <a:ext cx="16230600" cy="123110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latin typeface="Fira Sans Light" panose="020B0604020202020204" charset="0"/>
              </a:rPr>
              <a:t>РЕАЛИЗАЦИЯ ТРЕБОВАНИЙ ОБНОВЛЕННЫХ ФГОС НОО, </a:t>
            </a:r>
            <a:endParaRPr lang="ru-RU" sz="4000" b="1" dirty="0" smtClean="0">
              <a:latin typeface="Fira Sans Light" panose="020B0604020202020204" charset="0"/>
            </a:endParaRPr>
          </a:p>
          <a:p>
            <a:pPr algn="ctr"/>
            <a:r>
              <a:rPr lang="ru-RU" sz="4000" b="1" dirty="0" smtClean="0">
                <a:latin typeface="Fira Sans Light" panose="020B0604020202020204" charset="0"/>
              </a:rPr>
              <a:t>ФГОС </a:t>
            </a:r>
            <a:r>
              <a:rPr lang="ru-RU" sz="4000" b="1" dirty="0">
                <a:latin typeface="Fira Sans Light" panose="020B0604020202020204" charset="0"/>
              </a:rPr>
              <a:t>ООО </a:t>
            </a:r>
            <a:r>
              <a:rPr lang="ru-RU" sz="4000" b="1" dirty="0" smtClean="0">
                <a:latin typeface="Fira Sans Light" panose="020B0604020202020204" charset="0"/>
              </a:rPr>
              <a:t>В </a:t>
            </a:r>
            <a:r>
              <a:rPr lang="ru-RU" sz="4000" b="1" dirty="0" smtClean="0">
                <a:latin typeface="Fira Sans Light" panose="020B0604020202020204" charset="0"/>
              </a:rPr>
              <a:t>РАБОТЕ </a:t>
            </a:r>
            <a:r>
              <a:rPr lang="ru-RU" sz="4000" b="1" dirty="0" smtClean="0">
                <a:latin typeface="Fira Sans Light" panose="020B0604020202020204" charset="0"/>
              </a:rPr>
              <a:t>УЧИТЕЛЯ</a:t>
            </a:r>
            <a:endParaRPr lang="en-US" sz="4000" dirty="0">
              <a:solidFill>
                <a:srgbClr val="000000"/>
              </a:solidFill>
              <a:latin typeface="Fira Sans Light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0042" y="1052085"/>
            <a:ext cx="68199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dirty="0">
                <a:solidFill>
                  <a:srgbClr val="000000"/>
                </a:solidFill>
                <a:latin typeface="Fira Sans Light" panose="020B0604020202020204" charset="0"/>
              </a:rPr>
              <a:t>Институт развития образования и повышения квалификации педагогических кадров</a:t>
            </a:r>
            <a:endParaRPr lang="en-US" sz="2000" dirty="0">
              <a:solidFill>
                <a:srgbClr val="000000"/>
              </a:solidFill>
              <a:latin typeface="Fira Sans Light" panose="020B060402020202020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85869" y="7754311"/>
            <a:ext cx="6315261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3200" dirty="0" smtClean="0">
                <a:latin typeface="Fira Sans Light Bold"/>
              </a:rPr>
              <a:t>Срок освоения программы: </a:t>
            </a:r>
          </a:p>
          <a:p>
            <a:pPr algn="ctr"/>
            <a:r>
              <a:rPr lang="ru-RU" sz="3200" dirty="0" smtClean="0">
                <a:latin typeface="Fira Sans Light Bold"/>
              </a:rPr>
              <a:t>36 часов</a:t>
            </a:r>
            <a:endParaRPr lang="en-US" sz="3200" dirty="0">
              <a:latin typeface="Fira Sans Ligh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829800" y="7754311"/>
            <a:ext cx="6315261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3200" dirty="0" smtClean="0">
                <a:latin typeface="Fira Sans Light Bold"/>
              </a:rPr>
              <a:t>Реализация курса: </a:t>
            </a:r>
          </a:p>
          <a:p>
            <a:pPr algn="ctr"/>
            <a:r>
              <a:rPr lang="ru-RU" sz="3200" dirty="0" smtClean="0">
                <a:latin typeface="Fira Sans Light Bold"/>
              </a:rPr>
              <a:t>18 апреля – 4 мая</a:t>
            </a:r>
          </a:p>
        </p:txBody>
      </p:sp>
      <p:pic>
        <p:nvPicPr>
          <p:cNvPr id="3076" name="Picture 4" descr="https://i.pinimg.com/564x/6a/8e/a4/6a8ea4ffe4da581b0d20a943ee27a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5" b="30162"/>
          <a:stretch/>
        </p:blipFill>
        <p:spPr bwMode="auto">
          <a:xfrm>
            <a:off x="1371599" y="5143500"/>
            <a:ext cx="7543800" cy="22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564x/74/9b/3c/749b3c4eacdaf21757bf6a564b73d4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" t="32829" r="107" b="39032"/>
          <a:stretch/>
        </p:blipFill>
        <p:spPr bwMode="auto">
          <a:xfrm>
            <a:off x="9170151" y="5143500"/>
            <a:ext cx="8123958" cy="22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925" y="863303"/>
            <a:ext cx="2944375" cy="10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-642" r="99" b="9511"/>
          <a:stretch/>
        </p:blipFill>
        <p:spPr>
          <a:xfrm>
            <a:off x="990600" y="952500"/>
            <a:ext cx="12277725" cy="8618720"/>
          </a:xfrm>
          <a:prstGeom prst="rect">
            <a:avLst/>
          </a:prstGeom>
        </p:spPr>
      </p:pic>
      <p:grpSp>
        <p:nvGrpSpPr>
          <p:cNvPr id="11" name="Group 3"/>
          <p:cNvGrpSpPr>
            <a:grpSpLocks noChangeAspect="1"/>
          </p:cNvGrpSpPr>
          <p:nvPr/>
        </p:nvGrpSpPr>
        <p:grpSpPr>
          <a:xfrm>
            <a:off x="13639800" y="1714500"/>
            <a:ext cx="4399630" cy="6301389"/>
            <a:chOff x="0" y="0"/>
            <a:chExt cx="4433570" cy="6350000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2217420" y="0"/>
                  </a:moveTo>
                  <a:lnTo>
                    <a:pt x="2217420" y="0"/>
                  </a:lnTo>
                  <a:cubicBezTo>
                    <a:pt x="3441700" y="0"/>
                    <a:pt x="4433570" y="993140"/>
                    <a:pt x="4433570" y="2217420"/>
                  </a:cubicBezTo>
                  <a:lnTo>
                    <a:pt x="4433570" y="6350000"/>
                  </a:lnTo>
                  <a:lnTo>
                    <a:pt x="443357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217420"/>
                  </a:lnTo>
                  <a:cubicBezTo>
                    <a:pt x="0" y="993140"/>
                    <a:pt x="993140" y="0"/>
                    <a:pt x="2217420" y="0"/>
                  </a:cubicBezTo>
                  <a:close/>
                </a:path>
              </a:pathLst>
            </a:custGeom>
            <a:blipFill>
              <a:blip r:embed="rId3"/>
              <a:stretch>
                <a:fillRect t="-2348" b="-2348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7164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240621" y="891541"/>
            <a:ext cx="10712116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ru-RU" sz="3800" b="1" u="sng" dirty="0" err="1" smtClean="0">
                <a:solidFill>
                  <a:srgbClr val="000000"/>
                </a:solidFill>
                <a:latin typeface="Fira Sans Thin" panose="020B0604020202020204" charset="0"/>
              </a:rPr>
              <a:t>Вебинар</a:t>
            </a:r>
            <a:r>
              <a:rPr lang="ru-RU" sz="3800" b="1" u="sng" dirty="0" smtClean="0">
                <a:solidFill>
                  <a:srgbClr val="000000"/>
                </a:solidFill>
                <a:latin typeface="Fira Sans Thin" panose="020B0604020202020204" charset="0"/>
              </a:rPr>
              <a:t>: </a:t>
            </a:r>
          </a:p>
          <a:p>
            <a:pPr>
              <a:lnSpc>
                <a:spcPts val="7200"/>
              </a:lnSpc>
            </a:pPr>
            <a:r>
              <a:rPr lang="ru-RU" sz="3800" b="1" dirty="0" smtClean="0">
                <a:solidFill>
                  <a:srgbClr val="000000"/>
                </a:solidFill>
                <a:latin typeface="Fira Sans Thin" panose="020B0604020202020204" charset="0"/>
              </a:rPr>
              <a:t>«Основные этапы реализации индивидуального образовательного маршрута педагогического работника: актуальные вопросы и перспективы»</a:t>
            </a:r>
            <a:endParaRPr lang="en-US" sz="3800" b="1" dirty="0">
              <a:solidFill>
                <a:srgbClr val="000000"/>
              </a:solidFill>
              <a:latin typeface="Fira Sans Thin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617327" y="5898235"/>
            <a:ext cx="498487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Fira Sans Thin" panose="020B0604020202020204" charset="0"/>
              </a:rPr>
              <a:t>Дата: 17 марта 2022 г</a:t>
            </a:r>
            <a:r>
              <a:rPr lang="ru-RU" sz="3200" b="1" dirty="0" smtClean="0">
                <a:solidFill>
                  <a:srgbClr val="000000"/>
                </a:solidFill>
                <a:latin typeface="Fira Sans Light" panose="020B0604020202020204" charset="0"/>
              </a:rPr>
              <a:t>.</a:t>
            </a:r>
            <a:r>
              <a:rPr lang="ru-RU" sz="2800" b="1" dirty="0" smtClean="0">
                <a:solidFill>
                  <a:srgbClr val="000000"/>
                </a:solidFill>
                <a:latin typeface="Fira Sans Light" panose="020B0604020202020204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Fira Sans Light" panose="020B0604020202020204" charset="0"/>
            </a:endParaRPr>
          </a:p>
        </p:txBody>
      </p:sp>
      <p:pic>
        <p:nvPicPr>
          <p:cNvPr id="2052" name="Picture 4" descr="Изображение пина-истор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787885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988" y="-495299"/>
            <a:ext cx="3055311" cy="2819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096000" y="6492289"/>
            <a:ext cx="1028700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Fira Sans Thin" panose="020B0604020202020204" charset="0"/>
              </a:rPr>
              <a:t>Подключиться по ссылке</a:t>
            </a:r>
            <a:r>
              <a:rPr lang="ru-RU" sz="3200" b="1" dirty="0" smtClean="0">
                <a:solidFill>
                  <a:srgbClr val="000000"/>
                </a:solidFill>
                <a:latin typeface="Fira Sans Light" panose="020B0604020202020204" charset="0"/>
              </a:rPr>
              <a:t>:</a:t>
            </a:r>
          </a:p>
          <a:p>
            <a:pPr>
              <a:lnSpc>
                <a:spcPts val="2800"/>
              </a:lnSpc>
            </a:pPr>
            <a:endParaRPr lang="ru-RU" sz="3200" b="1" dirty="0" smtClean="0">
              <a:solidFill>
                <a:srgbClr val="000000"/>
              </a:solidFill>
              <a:latin typeface="Fira Sans Light" panose="020B0604020202020204" charset="0"/>
            </a:endParaRPr>
          </a:p>
          <a:p>
            <a:pPr>
              <a:lnSpc>
                <a:spcPts val="2800"/>
              </a:lnSpc>
            </a:pPr>
            <a:r>
              <a:rPr lang="en-US" sz="3200" b="1" dirty="0">
                <a:solidFill>
                  <a:srgbClr val="000000"/>
                </a:solidFill>
                <a:latin typeface="Fira Sans Light" panose="020B0604020202020204" charset="0"/>
                <a:hlinkClick r:id="rId4"/>
              </a:rPr>
              <a:t>https://</a:t>
            </a:r>
            <a:r>
              <a:rPr lang="en-US" sz="3200" b="1" dirty="0" smtClean="0">
                <a:solidFill>
                  <a:srgbClr val="000000"/>
                </a:solidFill>
                <a:latin typeface="Fira Sans Light" panose="020B0604020202020204" charset="0"/>
                <a:hlinkClick r:id="rId4"/>
              </a:rPr>
              <a:t>telemost.yandex.ru/j/65039663564046</a:t>
            </a:r>
            <a:endParaRPr lang="ru-RU" sz="3200" b="1" dirty="0" smtClean="0">
              <a:solidFill>
                <a:srgbClr val="000000"/>
              </a:solidFill>
              <a:latin typeface="Fira Sans Light" panose="020B0604020202020204" charset="0"/>
            </a:endParaRPr>
          </a:p>
          <a:p>
            <a:pPr>
              <a:lnSpc>
                <a:spcPts val="28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Fira Sans Light" panose="020B0604020202020204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Fira Sans Light" panose="020B0604020202020204" charset="0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6280484" y="8428847"/>
            <a:ext cx="59817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dirty="0" smtClean="0">
                <a:solidFill>
                  <a:srgbClr val="000000"/>
                </a:solidFill>
                <a:latin typeface="Fira Sans Light" panose="020B0604020202020204" charset="0"/>
              </a:rPr>
              <a:t>Институт развития образования и повышения квалификации педагогических кадров</a:t>
            </a:r>
            <a:endParaRPr lang="en-US" sz="2000" dirty="0">
              <a:solidFill>
                <a:srgbClr val="000000"/>
              </a:solidFill>
              <a:latin typeface="Fira Sans Light" panose="020B0604020202020204" charset="0"/>
            </a:endParaRPr>
          </a:p>
        </p:txBody>
      </p:sp>
      <p:sp>
        <p:nvSpPr>
          <p:cNvPr id="21" name="AutoShape 15"/>
          <p:cNvSpPr/>
          <p:nvPr/>
        </p:nvSpPr>
        <p:spPr>
          <a:xfrm flipV="1">
            <a:off x="6240621" y="8039100"/>
            <a:ext cx="11361579" cy="76200"/>
          </a:xfrm>
          <a:prstGeom prst="line">
            <a:avLst/>
          </a:prstGeom>
          <a:ln w="9525" cap="flat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16"/>
          <p:cNvSpPr/>
          <p:nvPr/>
        </p:nvSpPr>
        <p:spPr>
          <a:xfrm flipV="1">
            <a:off x="6240621" y="9460540"/>
            <a:ext cx="11361579" cy="22860"/>
          </a:xfrm>
          <a:prstGeom prst="line">
            <a:avLst/>
          </a:prstGeom>
          <a:ln w="9525" cap="flat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666" y="8211709"/>
            <a:ext cx="3096775" cy="11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18540" y="1051256"/>
            <a:ext cx="58293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dirty="0" smtClean="0">
                <a:solidFill>
                  <a:srgbClr val="000000"/>
                </a:solidFill>
                <a:latin typeface="Fira Sans Light" panose="020B0604020202020204" charset="0"/>
              </a:rPr>
              <a:t>Институт развития образования и повышения квалификации педагогических кадров</a:t>
            </a:r>
            <a:endParaRPr lang="en-US" sz="2000" dirty="0">
              <a:solidFill>
                <a:srgbClr val="000000"/>
              </a:solidFill>
              <a:latin typeface="Fira Sans Light" panose="020B0604020202020204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028700" y="863303"/>
            <a:ext cx="16230600" cy="0"/>
          </a:xfrm>
          <a:prstGeom prst="line">
            <a:avLst/>
          </a:prstGeom>
          <a:ln w="9525" cap="flat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700" y="2013492"/>
            <a:ext cx="16230600" cy="0"/>
          </a:xfrm>
          <a:prstGeom prst="line">
            <a:avLst/>
          </a:prstGeom>
          <a:ln w="9525" cap="flat">
            <a:solidFill>
              <a:srgbClr val="BFBFB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925" y="863303"/>
            <a:ext cx="2944375" cy="10957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2476500"/>
            <a:ext cx="13806487" cy="68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265</Words>
  <Application>Microsoft Office PowerPoint</Application>
  <PresentationFormat>Произвольный</PresentationFormat>
  <Paragraphs>48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Fira Sans Light</vt:lpstr>
      <vt:lpstr>Evolventa</vt:lpstr>
      <vt:lpstr>Znikomit</vt:lpstr>
      <vt:lpstr>Calibri</vt:lpstr>
      <vt:lpstr>Evolventa Bold</vt:lpstr>
      <vt:lpstr>Fira Sans Thin</vt:lpstr>
      <vt:lpstr>HK Grotesk Light</vt:lpstr>
      <vt:lpstr>Fira Sans Light Bold</vt:lpstr>
      <vt:lpstr>Wingdings</vt:lpstr>
      <vt:lpstr>Courier New</vt:lpstr>
      <vt:lpstr>Arial</vt:lpstr>
      <vt:lpstr>Segoe MDL2 Assets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слайда для ОА</dc:title>
  <cp:lastModifiedBy>user</cp:lastModifiedBy>
  <cp:revision>8</cp:revision>
  <dcterms:created xsi:type="dcterms:W3CDTF">2006-08-16T00:00:00Z</dcterms:created>
  <dcterms:modified xsi:type="dcterms:W3CDTF">2022-03-16T03:46:03Z</dcterms:modified>
  <dc:identifier>DAE7BC-PW0k</dc:identifier>
</cp:coreProperties>
</file>