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20.fntdata" ContentType="application/x-fontdata"/>
  <Override PartName="/ppt/fonts/font21.fntdata" ContentType="application/x-fontdata"/>
  <Override PartName="/ppt/fonts/font22.fntdata" ContentType="application/x-fontdata"/>
  <Override PartName="/ppt/fonts/font23.fntdata" ContentType="application/x-fontdata"/>
  <Override PartName="/ppt/fonts/font24.fntdata" ContentType="application/x-fontdata"/>
  <Override PartName="/ppt/fonts/font25.fntdata" ContentType="application/x-fontdata"/>
  <Override PartName="/ppt/fonts/font26.fntdata" ContentType="application/x-fontdata"/>
  <Override PartName="/ppt/fonts/font27.fntdata" ContentType="application/x-fontdata"/>
  <Override PartName="/ppt/fonts/font28.fntdata" ContentType="application/x-fontdata"/>
  <Override PartName="/ppt/fonts/font29.fntdata" ContentType="application/x-fontdata"/>
  <Override PartName="/ppt/fonts/font3.fntdata" ContentType="application/x-fontdata"/>
  <Override PartName="/ppt/fonts/font30.fntdata" ContentType="application/x-fontdata"/>
  <Override PartName="/ppt/fonts/font31.fntdata" ContentType="application/x-fontdata"/>
  <Override PartName="/ppt/fonts/font32.fntdata" ContentType="application/x-fontdata"/>
  <Override PartName="/ppt/fonts/font33.fntdata" ContentType="application/x-fontdata"/>
  <Override PartName="/ppt/fonts/font34.fntdata" ContentType="application/x-fontdata"/>
  <Override PartName="/ppt/fonts/font35.fntdata" ContentType="application/x-fontdata"/>
  <Override PartName="/ppt/fonts/font36.fntdata" ContentType="application/x-fontdata"/>
  <Override PartName="/ppt/fonts/font37.fntdata" ContentType="application/x-fontdata"/>
  <Override PartName="/ppt/fonts/font38.fntdata" ContentType="application/x-fontdata"/>
  <Override PartName="/ppt/fonts/font39.fntdata" ContentType="application/x-fontdata"/>
  <Override PartName="/ppt/fonts/font4.fntdata" ContentType="application/x-fontdata"/>
  <Override PartName="/ppt/fonts/font40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18288000" cy="10287000"/>
  <p:embeddedFontLst>
    <p:embeddedFont>
      <p:font typeface="GNECMP+1 Regular"/>
      <p:regular r:id="rId18"/>
    </p:embeddedFont>
    <p:embeddedFont>
      <p:font typeface="BSCJWC+2 Bold"/>
      <p:regular r:id="rId19"/>
    </p:embeddedFont>
    <p:embeddedFont>
      <p:font typeface="GNECMP+1 Regular"/>
      <p:regular r:id="rId20"/>
    </p:embeddedFont>
    <p:embeddedFont>
      <p:font typeface="SIKKPI+Arial"/>
      <p:regular r:id="rId21"/>
    </p:embeddedFont>
    <p:embeddedFont>
      <p:font typeface="UVGFIC+1 Regular"/>
      <p:regular r:id="rId22"/>
    </p:embeddedFont>
    <p:embeddedFont>
      <p:font typeface="FHGVOO+Trebuchet MS"/>
      <p:regular r:id="rId23"/>
    </p:embeddedFont>
    <p:embeddedFont>
      <p:font typeface="UVGFIC+1 Regular"/>
      <p:regular r:id="rId24"/>
    </p:embeddedFont>
    <p:embeddedFont>
      <p:font typeface="GNECMP+1 Regular"/>
      <p:regular r:id="rId25"/>
    </p:embeddedFont>
    <p:embeddedFont>
      <p:font typeface="UVGFIC+1 Regular"/>
      <p:regular r:id="rId26"/>
    </p:embeddedFont>
    <p:embeddedFont>
      <p:font typeface="GNECMP+1 Regular"/>
      <p:regular r:id="rId27"/>
    </p:embeddedFont>
    <p:embeddedFont>
      <p:font typeface="UVGFIC+1 Regular"/>
      <p:regular r:id="rId28"/>
    </p:embeddedFont>
    <p:embeddedFont>
      <p:font typeface="SIKKPI+Arial"/>
      <p:regular r:id="rId29"/>
    </p:embeddedFont>
    <p:embeddedFont>
      <p:font typeface="GNECMP+1 Regular"/>
      <p:regular r:id="rId30"/>
    </p:embeddedFont>
    <p:embeddedFont>
      <p:font typeface="UVGFIC+1 Regular"/>
      <p:regular r:id="rId31"/>
    </p:embeddedFont>
    <p:embeddedFont>
      <p:font typeface="GNECMP+1 Regular"/>
      <p:regular r:id="rId32"/>
    </p:embeddedFont>
    <p:embeddedFont>
      <p:font typeface="SIKKPI+Arial"/>
      <p:regular r:id="rId33"/>
    </p:embeddedFont>
    <p:embeddedFont>
      <p:font typeface="GNECMP+1 Regular"/>
      <p:regular r:id="rId34"/>
    </p:embeddedFont>
    <p:embeddedFont>
      <p:font typeface="SIKKPI+Arial"/>
      <p:regular r:id="rId35"/>
    </p:embeddedFont>
    <p:embeddedFont>
      <p:font typeface="GNECMP+1 Regular"/>
      <p:regular r:id="rId36"/>
    </p:embeddedFont>
    <p:embeddedFont>
      <p:font typeface="SIKKPI+Arial"/>
      <p:regular r:id="rId37"/>
    </p:embeddedFont>
    <p:embeddedFont>
      <p:font typeface="GNECMP+1 Regular"/>
      <p:regular r:id="rId38"/>
    </p:embeddedFont>
    <p:embeddedFont>
      <p:font typeface="UVGFIC+1 Regular"/>
      <p:regular r:id="rId39"/>
    </p:embeddedFont>
    <p:embeddedFont>
      <p:font typeface="UVGFIC+1 Regular"/>
      <p:regular r:id="rId40"/>
    </p:embeddedFont>
    <p:embeddedFont>
      <p:font typeface="GNECMP+1 Regular"/>
      <p:regular r:id="rId41"/>
    </p:embeddedFont>
    <p:embeddedFont>
      <p:font typeface="IKOANK+Calibri Bold"/>
      <p:regular r:id="rId42"/>
    </p:embeddedFont>
    <p:embeddedFont>
      <p:font typeface="OGNSFN+Calibri"/>
      <p:regular r:id="rId43"/>
    </p:embeddedFont>
    <p:embeddedFont>
      <p:font typeface="KVTRHS+Calibri"/>
      <p:regular r:id="rId44"/>
    </p:embeddedFont>
    <p:embeddedFont>
      <p:font typeface="OGNSFN+Calibri"/>
      <p:regular r:id="rId45"/>
    </p:embeddedFont>
    <p:embeddedFont>
      <p:font typeface="KVTRHS+Calibri"/>
      <p:regular r:id="rId46"/>
    </p:embeddedFont>
    <p:embeddedFont>
      <p:font typeface="IKOANK+Calibri Bold"/>
      <p:regular r:id="rId47"/>
    </p:embeddedFont>
    <p:embeddedFont>
      <p:font typeface="KVTRHS+Calibri"/>
      <p:regular r:id="rId48"/>
    </p:embeddedFont>
    <p:embeddedFont>
      <p:font typeface="OGNSFN+Calibri"/>
      <p:regular r:id="rId49"/>
    </p:embeddedFont>
    <p:embeddedFont>
      <p:font typeface="UVGFIC+1 Regular"/>
      <p:regular r:id="rId50"/>
    </p:embeddedFont>
    <p:embeddedFont>
      <p:font typeface="GNECMP+1 Regular"/>
      <p:regular r:id="rId51"/>
    </p:embeddedFont>
    <p:embeddedFont>
      <p:font typeface="SBTUAF+2 Bold"/>
      <p:regular r:id="rId52"/>
    </p:embeddedFont>
    <p:embeddedFont>
      <p:font typeface="BSCJWC+2 Bold"/>
      <p:regular r:id="rId53"/>
    </p:embeddedFont>
    <p:embeddedFont>
      <p:font typeface="GNECMP+1 Regular"/>
      <p:regular r:id="rId54"/>
    </p:embeddedFont>
    <p:embeddedFont>
      <p:font typeface="UVGFIC+1 Regular"/>
      <p:regular r:id="rId55"/>
    </p:embeddedFont>
    <p:embeddedFont>
      <p:font typeface="EGDSWS+Arial"/>
      <p:regular r:id="rId56"/>
    </p:embeddedFont>
    <p:embeddedFont>
      <p:font typeface="UVGFIC+1 Regular"/>
      <p:regular r:id="rId5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font" Target="fonts/font1.fntdata" /><Relationship Id="rId19" Type="http://schemas.openxmlformats.org/officeDocument/2006/relationships/font" Target="fonts/font2.fntdata" /><Relationship Id="rId2" Type="http://schemas.openxmlformats.org/officeDocument/2006/relationships/tableStyles" Target="tableStyles.xml" /><Relationship Id="rId20" Type="http://schemas.openxmlformats.org/officeDocument/2006/relationships/font" Target="fonts/font3.fntdata" /><Relationship Id="rId21" Type="http://schemas.openxmlformats.org/officeDocument/2006/relationships/font" Target="fonts/font4.fntdata" /><Relationship Id="rId22" Type="http://schemas.openxmlformats.org/officeDocument/2006/relationships/font" Target="fonts/font5.fntdata" /><Relationship Id="rId23" Type="http://schemas.openxmlformats.org/officeDocument/2006/relationships/font" Target="fonts/font6.fntdata" /><Relationship Id="rId24" Type="http://schemas.openxmlformats.org/officeDocument/2006/relationships/font" Target="fonts/font7.fntdata" /><Relationship Id="rId25" Type="http://schemas.openxmlformats.org/officeDocument/2006/relationships/font" Target="fonts/font8.fntdata" /><Relationship Id="rId26" Type="http://schemas.openxmlformats.org/officeDocument/2006/relationships/font" Target="fonts/font9.fntdata" /><Relationship Id="rId27" Type="http://schemas.openxmlformats.org/officeDocument/2006/relationships/font" Target="fonts/font10.fntdata" /><Relationship Id="rId28" Type="http://schemas.openxmlformats.org/officeDocument/2006/relationships/font" Target="fonts/font11.fntdata" /><Relationship Id="rId29" Type="http://schemas.openxmlformats.org/officeDocument/2006/relationships/font" Target="fonts/font12.fntdata" /><Relationship Id="rId3" Type="http://schemas.openxmlformats.org/officeDocument/2006/relationships/viewProps" Target="viewProps.xml" /><Relationship Id="rId30" Type="http://schemas.openxmlformats.org/officeDocument/2006/relationships/font" Target="fonts/font13.fntdata" /><Relationship Id="rId31" Type="http://schemas.openxmlformats.org/officeDocument/2006/relationships/font" Target="fonts/font14.fntdata" /><Relationship Id="rId32" Type="http://schemas.openxmlformats.org/officeDocument/2006/relationships/font" Target="fonts/font15.fntdata" /><Relationship Id="rId33" Type="http://schemas.openxmlformats.org/officeDocument/2006/relationships/font" Target="fonts/font16.fntdata" /><Relationship Id="rId34" Type="http://schemas.openxmlformats.org/officeDocument/2006/relationships/font" Target="fonts/font17.fntdata" /><Relationship Id="rId35" Type="http://schemas.openxmlformats.org/officeDocument/2006/relationships/font" Target="fonts/font18.fntdata" /><Relationship Id="rId36" Type="http://schemas.openxmlformats.org/officeDocument/2006/relationships/font" Target="fonts/font19.fntdata" /><Relationship Id="rId37" Type="http://schemas.openxmlformats.org/officeDocument/2006/relationships/font" Target="fonts/font20.fntdata" /><Relationship Id="rId38" Type="http://schemas.openxmlformats.org/officeDocument/2006/relationships/font" Target="fonts/font21.fntdata" /><Relationship Id="rId39" Type="http://schemas.openxmlformats.org/officeDocument/2006/relationships/font" Target="fonts/font22.fntdata" /><Relationship Id="rId4" Type="http://schemas.openxmlformats.org/officeDocument/2006/relationships/theme" Target="theme/theme1.xml" /><Relationship Id="rId40" Type="http://schemas.openxmlformats.org/officeDocument/2006/relationships/font" Target="fonts/font23.fntdata" /><Relationship Id="rId41" Type="http://schemas.openxmlformats.org/officeDocument/2006/relationships/font" Target="fonts/font24.fntdata" /><Relationship Id="rId42" Type="http://schemas.openxmlformats.org/officeDocument/2006/relationships/font" Target="fonts/font25.fntdata" /><Relationship Id="rId43" Type="http://schemas.openxmlformats.org/officeDocument/2006/relationships/font" Target="fonts/font26.fntdata" /><Relationship Id="rId44" Type="http://schemas.openxmlformats.org/officeDocument/2006/relationships/font" Target="fonts/font27.fntdata" /><Relationship Id="rId45" Type="http://schemas.openxmlformats.org/officeDocument/2006/relationships/font" Target="fonts/font28.fntdata" /><Relationship Id="rId46" Type="http://schemas.openxmlformats.org/officeDocument/2006/relationships/font" Target="fonts/font29.fntdata" /><Relationship Id="rId47" Type="http://schemas.openxmlformats.org/officeDocument/2006/relationships/font" Target="fonts/font30.fntdata" /><Relationship Id="rId48" Type="http://schemas.openxmlformats.org/officeDocument/2006/relationships/font" Target="fonts/font31.fntdata" /><Relationship Id="rId49" Type="http://schemas.openxmlformats.org/officeDocument/2006/relationships/font" Target="fonts/font32.fntdata" /><Relationship Id="rId5" Type="http://schemas.openxmlformats.org/officeDocument/2006/relationships/slideMaster" Target="slideMasters/slideMaster1.xml" /><Relationship Id="rId50" Type="http://schemas.openxmlformats.org/officeDocument/2006/relationships/font" Target="fonts/font33.fntdata" /><Relationship Id="rId51" Type="http://schemas.openxmlformats.org/officeDocument/2006/relationships/font" Target="fonts/font34.fntdata" /><Relationship Id="rId52" Type="http://schemas.openxmlformats.org/officeDocument/2006/relationships/font" Target="fonts/font35.fntdata" /><Relationship Id="rId53" Type="http://schemas.openxmlformats.org/officeDocument/2006/relationships/font" Target="fonts/font36.fntdata" /><Relationship Id="rId54" Type="http://schemas.openxmlformats.org/officeDocument/2006/relationships/font" Target="fonts/font37.fntdata" /><Relationship Id="rId55" Type="http://schemas.openxmlformats.org/officeDocument/2006/relationships/font" Target="fonts/font38.fntdata" /><Relationship Id="rId56" Type="http://schemas.openxmlformats.org/officeDocument/2006/relationships/font" Target="fonts/font39.fntdata" /><Relationship Id="rId57" Type="http://schemas.openxmlformats.org/officeDocument/2006/relationships/font" Target="fonts/font40.fntdata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287889" y="3579583"/>
            <a:ext cx="7573060" cy="1379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59"/>
              </a:lnSpc>
              <a:spcBef>
                <a:spcPts val="0"/>
              </a:spcBef>
              <a:spcAft>
                <a:spcPts val="0"/>
              </a:spcAft>
            </a:pPr>
            <a:r>
              <a:rPr dirty="0" sz="6200" spc="123">
                <a:solidFill>
                  <a:srgbClr val="6a1f5f"/>
                </a:solidFill>
                <a:latin typeface="GNECMP+1 Regular"/>
                <a:cs typeface="GNECMP+1 Regular"/>
              </a:rPr>
              <a:t>РАЗГОВОРЫ</a:t>
            </a:r>
            <a:r>
              <a:rPr dirty="0" sz="6200" spc="100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6200">
                <a:solidFill>
                  <a:srgbClr val="6a1f5f"/>
                </a:solidFill>
                <a:latin typeface="GNECMP+1 Regular"/>
                <a:cs typeface="GNECMP+1 Regular"/>
              </a:rPr>
              <a:t>О</a:t>
            </a:r>
            <a:r>
              <a:rPr dirty="0" sz="6200" spc="245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6200" spc="115">
                <a:solidFill>
                  <a:srgbClr val="6a1f5f"/>
                </a:solidFill>
                <a:latin typeface="GNECMP+1 Regular"/>
                <a:cs typeface="GNECMP+1 Regular"/>
              </a:rPr>
              <a:t>ВАЖНОМ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51020" y="94780"/>
            <a:ext cx="11465928" cy="1290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864"/>
              </a:lnSpc>
              <a:spcBef>
                <a:spcPts val="0"/>
              </a:spcBef>
              <a:spcAft>
                <a:spcPts val="0"/>
              </a:spcAft>
            </a:pPr>
            <a:r>
              <a:rPr dirty="0" sz="5800" spc="116">
                <a:solidFill>
                  <a:srgbClr val="6a1f5f"/>
                </a:solidFill>
                <a:latin typeface="GNECMP+1 Regular"/>
                <a:cs typeface="GNECMP+1 Regular"/>
              </a:rPr>
              <a:t>РАЗГОВОРЫ</a:t>
            </a:r>
            <a:r>
              <a:rPr dirty="0" sz="5800" spc="82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5800">
                <a:solidFill>
                  <a:srgbClr val="6a1f5f"/>
                </a:solidFill>
                <a:latin typeface="GNECMP+1 Regular"/>
                <a:cs typeface="GNECMP+1 Regular"/>
              </a:rPr>
              <a:t>О</a:t>
            </a:r>
            <a:r>
              <a:rPr dirty="0" sz="5800" spc="210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5800" spc="114">
                <a:solidFill>
                  <a:srgbClr val="6a1f5f"/>
                </a:solidFill>
                <a:latin typeface="GNECMP+1 Regular"/>
                <a:cs typeface="GNECMP+1 Regular"/>
              </a:rPr>
              <a:t>ВАЖНОМ.</a:t>
            </a:r>
            <a:r>
              <a:rPr dirty="0" sz="5800" spc="134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5800" spc="117">
                <a:solidFill>
                  <a:srgbClr val="4a7693"/>
                </a:solidFill>
                <a:latin typeface="UVGFIC+1 Regular"/>
                <a:cs typeface="UVGFIC+1 Regular"/>
              </a:rPr>
              <a:t>10-11</a:t>
            </a:r>
            <a:r>
              <a:rPr dirty="0" sz="5800" spc="109">
                <a:solidFill>
                  <a:srgbClr val="4a7693"/>
                </a:solidFill>
                <a:latin typeface="UVGFIC+1 Regular"/>
                <a:cs typeface="UVGFIC+1 Regular"/>
              </a:rPr>
              <a:t> </a:t>
            </a:r>
            <a:r>
              <a:rPr dirty="0" sz="5800" spc="114">
                <a:solidFill>
                  <a:srgbClr val="4a7693"/>
                </a:solidFill>
                <a:latin typeface="GNECMP+1 Regular"/>
                <a:cs typeface="GNECMP+1 Regular"/>
              </a:rPr>
              <a:t>классы.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08602" y="1114462"/>
            <a:ext cx="12883083" cy="746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spc="-12">
                <a:solidFill>
                  <a:srgbClr val="4a7693"/>
                </a:solidFill>
                <a:latin typeface="GNECMP+1 Regular"/>
                <a:cs typeface="GNECMP+1 Regular"/>
              </a:rPr>
              <a:t>ТЕМЫ</a:t>
            </a:r>
            <a:r>
              <a:rPr dirty="0" sz="3300" spc="733">
                <a:solidFill>
                  <a:srgbClr val="4a7693"/>
                </a:solidFill>
                <a:latin typeface="GNECMP+1 Regular"/>
                <a:cs typeface="GNECMP+1 Regular"/>
              </a:rPr>
              <a:t> </a:t>
            </a:r>
            <a:r>
              <a:rPr dirty="0" sz="3300" spc="-14">
                <a:solidFill>
                  <a:srgbClr val="4a7693"/>
                </a:solidFill>
                <a:latin typeface="GNECMP+1 Regular"/>
                <a:cs typeface="GNECMP+1 Regular"/>
              </a:rPr>
              <a:t>ВНЕУРОЧНЫХ</a:t>
            </a:r>
            <a:r>
              <a:rPr dirty="0" sz="3300" spc="-29">
                <a:solidFill>
                  <a:srgbClr val="4a7693"/>
                </a:solidFill>
                <a:latin typeface="GNECMP+1 Regular"/>
                <a:cs typeface="GNECMP+1 Regular"/>
              </a:rPr>
              <a:t> </a:t>
            </a:r>
            <a:r>
              <a:rPr dirty="0" sz="3300" spc="-11">
                <a:solidFill>
                  <a:srgbClr val="4a7693"/>
                </a:solidFill>
                <a:latin typeface="GNECMP+1 Regular"/>
                <a:cs typeface="GNECMP+1 Regular"/>
              </a:rPr>
              <a:t>ЗАНЯТИЙ,</a:t>
            </a:r>
            <a:r>
              <a:rPr dirty="0" sz="3300">
                <a:solidFill>
                  <a:srgbClr val="4a7693"/>
                </a:solidFill>
                <a:latin typeface="GNECMP+1 Regular"/>
                <a:cs typeface="GNECMP+1 Regular"/>
              </a:rPr>
              <a:t> </a:t>
            </a:r>
            <a:r>
              <a:rPr dirty="0" sz="3300" spc="-13">
                <a:solidFill>
                  <a:srgbClr val="4a7693"/>
                </a:solidFill>
                <a:latin typeface="GNECMP+1 Regular"/>
                <a:cs typeface="GNECMP+1 Regular"/>
              </a:rPr>
              <a:t>РАЗРАБАТЫВАЕМЫХ</a:t>
            </a:r>
            <a:r>
              <a:rPr dirty="0" sz="3300" spc="-33">
                <a:solidFill>
                  <a:srgbClr val="4a7693"/>
                </a:solidFill>
                <a:latin typeface="GNECMP+1 Regular"/>
                <a:cs typeface="GNECMP+1 Regular"/>
              </a:rPr>
              <a:t> </a:t>
            </a:r>
            <a:r>
              <a:rPr dirty="0" sz="3300" spc="-13">
                <a:solidFill>
                  <a:srgbClr val="4a7693"/>
                </a:solidFill>
                <a:latin typeface="GNECMP+1 Regular"/>
                <a:cs typeface="GNECMP+1 Regular"/>
              </a:rPr>
              <a:t>НА</a:t>
            </a:r>
            <a:r>
              <a:rPr dirty="0" sz="3300">
                <a:solidFill>
                  <a:srgbClr val="4a7693"/>
                </a:solidFill>
                <a:latin typeface="GNECMP+1 Regular"/>
                <a:cs typeface="GNECMP+1 Regular"/>
              </a:rPr>
              <a:t> </a:t>
            </a:r>
            <a:r>
              <a:rPr dirty="0" sz="3300" spc="-13">
                <a:solidFill>
                  <a:srgbClr val="4a7693"/>
                </a:solidFill>
                <a:latin typeface="GNECMP+1 Regular"/>
                <a:cs typeface="GNECMP+1 Regular"/>
              </a:rPr>
              <a:t>ФЕДЕРАЛЬНОМ</a:t>
            </a:r>
            <a:r>
              <a:rPr dirty="0" sz="3300" spc="-45">
                <a:solidFill>
                  <a:srgbClr val="4a7693"/>
                </a:solidFill>
                <a:latin typeface="GNECMP+1 Regular"/>
                <a:cs typeface="GNECMP+1 Regular"/>
              </a:rPr>
              <a:t> </a:t>
            </a:r>
            <a:r>
              <a:rPr dirty="0" sz="3300" spc="-12">
                <a:solidFill>
                  <a:srgbClr val="4a7693"/>
                </a:solidFill>
                <a:latin typeface="GNECMP+1 Regular"/>
                <a:cs typeface="GNECMP+1 Regular"/>
              </a:rPr>
              <a:t>УРОВНЕ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44438" y="1873908"/>
            <a:ext cx="870915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Сентябрь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504043" y="1873908"/>
            <a:ext cx="798244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Октябрь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301851" y="1873908"/>
            <a:ext cx="2106851" cy="5209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28726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Ноябрь</a:t>
            </a:r>
          </a:p>
          <a:p>
            <a:pPr marL="0" marR="0">
              <a:lnSpc>
                <a:spcPts val="1713"/>
              </a:lnSpc>
              <a:spcBef>
                <a:spcPts val="374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14.11.2022</a:t>
            </a:r>
            <a:r>
              <a:rPr dirty="0" sz="1400" spc="2296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21.11.2022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340352" y="2139084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05.09.2022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46141" y="2139084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12.09.2022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606793" y="2139084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19.09.2022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712329" y="2139084"/>
            <a:ext cx="2014776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26.09.2022</a:t>
            </a:r>
            <a:r>
              <a:rPr dirty="0" sz="1400" spc="1571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03.10.2022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868789" y="2139084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10.10.2022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066399" y="2139084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17.10.2022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2172442" y="2139084"/>
            <a:ext cx="1955085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24.10.2022</a:t>
            </a:r>
            <a:r>
              <a:rPr dirty="0" sz="1400" spc="1101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08.11.2022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6586581" y="2139084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28.11.2022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666099" y="2407562"/>
            <a:ext cx="3484281" cy="19630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335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любовью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</a:t>
            </a:r>
          </a:p>
          <a:p>
            <a:pPr marL="213359" marR="0">
              <a:lnSpc>
                <a:spcPts val="16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0">
                <a:solidFill>
                  <a:srgbClr val="000000"/>
                </a:solidFill>
                <a:latin typeface="KVTRHS+Calibri"/>
                <a:cs typeface="KVTRHS+Calibri"/>
              </a:rPr>
              <a:t>сердце:</a:t>
            </a:r>
          </a:p>
          <a:p>
            <a:pPr marL="108204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достойная</a:t>
            </a:r>
            <a:r>
              <a:rPr dirty="0" sz="1400" spc="1451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Ежедневный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жизнь</a:t>
            </a:r>
            <a:r>
              <a:rPr dirty="0" sz="1400" spc="-28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 spc="-11">
                <a:solidFill>
                  <a:srgbClr val="000000"/>
                </a:solidFill>
                <a:latin typeface="KVTRHS+Calibri"/>
                <a:cs typeface="KVTRHS+Calibri"/>
              </a:rPr>
              <a:t>людей</a:t>
            </a:r>
          </a:p>
          <a:p>
            <a:pPr marL="156971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старшего</a:t>
            </a:r>
          </a:p>
          <a:p>
            <a:pPr marL="35052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поколения</a:t>
            </a:r>
            <a:r>
              <a:rPr dirty="0" sz="1400" spc="-33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</a:t>
            </a:r>
          </a:p>
          <a:p>
            <a:pPr marL="33528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наших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 spc="-10">
                <a:solidFill>
                  <a:srgbClr val="000000"/>
                </a:solidFill>
                <a:latin typeface="KVTRHS+Calibri"/>
                <a:cs typeface="KVTRHS+Calibri"/>
              </a:rPr>
              <a:t>руках</a:t>
            </a:r>
            <a:r>
              <a:rPr dirty="0" sz="1400" spc="1301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сочинение)</a:t>
            </a:r>
            <a:r>
              <a:rPr dirty="0" sz="1400" spc="1553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рассуждение)</a:t>
            </a:r>
          </a:p>
          <a:p>
            <a:pPr marL="33528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(социальная</a:t>
            </a:r>
          </a:p>
          <a:p>
            <a:pPr marL="153923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реклама)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6396081" y="2407562"/>
            <a:ext cx="1346663" cy="19630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3463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37">
                <a:solidFill>
                  <a:srgbClr val="000000"/>
                </a:solidFill>
                <a:latin typeface="KVTRHS+Calibri"/>
                <a:cs typeface="KVTRHS+Calibri"/>
              </a:rPr>
              <a:t>Герб</a:t>
            </a:r>
            <a:r>
              <a:rPr dirty="0" sz="1400" spc="42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 spc="-12">
                <a:solidFill>
                  <a:srgbClr val="000000"/>
                </a:solidFill>
                <a:latin typeface="KVTRHS+Calibri"/>
                <a:cs typeface="KVTRHS+Calibri"/>
              </a:rPr>
              <a:t>как</a:t>
            </a:r>
          </a:p>
          <a:p>
            <a:pPr marL="3047" marR="0">
              <a:lnSpc>
                <a:spcPts val="16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составная</a:t>
            </a:r>
            <a:r>
              <a:rPr dirty="0" sz="1400" spc="-24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часть</a:t>
            </a:r>
          </a:p>
          <a:p>
            <a:pPr marL="3047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государственно</a:t>
            </a:r>
          </a:p>
          <a:p>
            <a:pPr marL="10972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й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символики</a:t>
            </a:r>
          </a:p>
          <a:p>
            <a:pPr marL="161543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Российской</a:t>
            </a:r>
          </a:p>
          <a:p>
            <a:pPr marL="163067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Федерации</a:t>
            </a:r>
          </a:p>
          <a:p>
            <a:pPr marL="100583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(обсуждение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видеоматериал</a:t>
            </a:r>
          </a:p>
          <a:p>
            <a:pPr marL="478535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ов)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417818" y="2514242"/>
            <a:ext cx="2280892" cy="17496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526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Земля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-</a:t>
            </a:r>
            <a:r>
              <a:rPr dirty="0" sz="1400" spc="-13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 spc="-11">
                <a:solidFill>
                  <a:srgbClr val="000000"/>
                </a:solidFill>
                <a:latin typeface="KVTRHS+Calibri"/>
                <a:cs typeface="KVTRHS+Calibri"/>
              </a:rPr>
              <a:t>это</a:t>
            </a:r>
          </a:p>
          <a:p>
            <a:pPr marL="227457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колыбель</a:t>
            </a:r>
          </a:p>
          <a:p>
            <a:pPr marL="188975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разума,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но</a:t>
            </a:r>
          </a:p>
          <a:p>
            <a:pPr marL="94488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нельзя</a:t>
            </a:r>
            <a:r>
              <a:rPr dirty="0" sz="1400" spc="-19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вечно</a:t>
            </a:r>
          </a:p>
          <a:p>
            <a:pPr marL="347852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жить</a:t>
            </a:r>
            <a:r>
              <a:rPr dirty="0" sz="1400" spc="-15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</a:t>
            </a:r>
          </a:p>
          <a:p>
            <a:pPr marL="158496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колыбели…</a:t>
            </a:r>
            <a:r>
              <a:rPr dirty="0" sz="1400" spc="1611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ый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конкурс</a:t>
            </a:r>
          </a:p>
          <a:p>
            <a:pPr marL="6096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(интерактивная</a:t>
            </a:r>
            <a:r>
              <a:rPr dirty="0" sz="1400" spc="89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талантов)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звездная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карта)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4145768" y="2514242"/>
            <a:ext cx="2373794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Многообразие</a:t>
            </a:r>
            <a:r>
              <a:rPr dirty="0" sz="1400" spc="201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</a:t>
            </a:r>
            <a:r>
              <a:rPr dirty="0" sz="1400" spc="-19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руки</a:t>
            </a:r>
            <a:r>
              <a:rPr dirty="0" sz="1400" spc="1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наших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64406" y="2727983"/>
            <a:ext cx="2186508" cy="469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00403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1">
                <a:solidFill>
                  <a:srgbClr val="000000"/>
                </a:solidFill>
                <a:latin typeface="KVTRHS+Calibri"/>
                <a:cs typeface="KVTRHS+Calibri"/>
              </a:rPr>
              <a:t>Родину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не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День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знаний</a:t>
            </a:r>
            <a:r>
              <a:rPr dirty="0" sz="1400" spc="1093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выбирают…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787005" y="2727983"/>
            <a:ext cx="820967" cy="6824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483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Что</a:t>
            </a:r>
            <a:r>
              <a:rPr dirty="0" sz="1400" spc="-1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мы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музыкой</a:t>
            </a:r>
          </a:p>
          <a:p>
            <a:pPr marL="100583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зовем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2241403" y="2727983"/>
            <a:ext cx="1904333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Счастлив</a:t>
            </a:r>
            <a:r>
              <a:rPr dirty="0" sz="1400" spc="1499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Мы</a:t>
            </a:r>
            <a:r>
              <a:rPr dirty="0" sz="1400" spc="-1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едины,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4371320" y="2727983"/>
            <a:ext cx="825070" cy="6824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языков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</a:t>
            </a:r>
          </a:p>
          <a:p>
            <a:pPr marL="5334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6">
                <a:solidFill>
                  <a:srgbClr val="000000"/>
                </a:solidFill>
                <a:latin typeface="KVTRHS+Calibri"/>
                <a:cs typeface="KVTRHS+Calibri"/>
              </a:rPr>
              <a:t>культур</a:t>
            </a:r>
          </a:p>
          <a:p>
            <a:pPr marL="1524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народов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5381987" y="2727983"/>
            <a:ext cx="1091014" cy="6824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935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матерей</a:t>
            </a:r>
          </a:p>
          <a:p>
            <a:pPr marL="14173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(конкурс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стихов)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(Она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0891139" y="2834663"/>
            <a:ext cx="1314971" cy="682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0876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4">
                <a:solidFill>
                  <a:srgbClr val="000000"/>
                </a:solidFill>
                <a:latin typeface="KVTRHS+Calibri"/>
                <a:cs typeface="KVTRHS+Calibri"/>
              </a:rPr>
              <a:t>Роль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отца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формировании</a:t>
            </a:r>
          </a:p>
          <a:p>
            <a:pPr marL="23037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личности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2191111" y="2941343"/>
            <a:ext cx="925121" cy="4691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430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28">
                <a:solidFill>
                  <a:srgbClr val="000000"/>
                </a:solidFill>
                <a:latin typeface="KVTRHS+Calibri"/>
                <a:cs typeface="KVTRHS+Calibri"/>
              </a:rPr>
              <a:t>тот,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кто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счастлив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у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3144500" y="2941343"/>
            <a:ext cx="1001104" cy="4691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мы</a:t>
            </a:r>
            <a:r>
              <a:rPr dirty="0" sz="1400" spc="-1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—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одна</a:t>
            </a:r>
          </a:p>
          <a:p>
            <a:pPr marL="143256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страна!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9980422" y="3048023"/>
            <a:ext cx="746353" cy="682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004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подвиг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учителя</a:t>
            </a:r>
          </a:p>
          <a:p>
            <a:pPr marL="36576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(мини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-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56786" y="3154703"/>
            <a:ext cx="1133133" cy="682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(что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я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знаю?)</a:t>
            </a:r>
          </a:p>
          <a:p>
            <a:pPr marL="7924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(групповая</a:t>
            </a:r>
          </a:p>
          <a:p>
            <a:pPr marL="82296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дискуссия)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525770" y="3154703"/>
            <a:ext cx="811042" cy="8958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(конкурс</a:t>
            </a:r>
          </a:p>
          <a:p>
            <a:pPr marL="57911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стихов,</a:t>
            </a:r>
          </a:p>
          <a:p>
            <a:pPr marL="2590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конкурс</a:t>
            </a:r>
          </a:p>
          <a:p>
            <a:pPr marL="42671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чтецов)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677277" y="3368063"/>
            <a:ext cx="1040109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(музыкальн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2188063" y="3368063"/>
            <a:ext cx="4280321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себя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дома</a:t>
            </a:r>
            <a:r>
              <a:rPr dirty="0" sz="1400" spc="172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  <a:r>
              <a:rPr dirty="0" sz="1400" spc="1469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России</a:t>
            </a:r>
            <a:r>
              <a:rPr dirty="0" sz="1400" spc="1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 spc="539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молилась</a:t>
            </a:r>
            <a:r>
              <a:rPr dirty="0" sz="1400" spc="-25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за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0909427" y="3474743"/>
            <a:ext cx="1277091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ребенка</a:t>
            </a:r>
            <a:r>
              <a:rPr dirty="0" sz="1400" spc="11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(урок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-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2166727" y="3581423"/>
            <a:ext cx="2030722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(групповая</a:t>
            </a:r>
            <a:r>
              <a:rPr dirty="0" sz="1400" spc="491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интерактивн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4670024" y="3581423"/>
            <a:ext cx="22779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2171299" y="3581423"/>
            <a:ext cx="4159006" cy="6824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79851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победу)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дискуссия)</a:t>
            </a:r>
            <a:r>
              <a:rPr dirty="0" sz="1400" spc="114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ой</a:t>
            </a:r>
            <a:r>
              <a:rPr dirty="0" sz="1400" spc="-15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картой)</a:t>
            </a:r>
            <a:r>
              <a:rPr dirty="0" sz="1400" spc="100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интерактивной</a:t>
            </a:r>
            <a:r>
              <a:rPr dirty="0" sz="1400" spc="160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(конкурс</a:t>
            </a:r>
          </a:p>
          <a:p>
            <a:pPr marL="2251837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картой)</a:t>
            </a:r>
            <a:r>
              <a:rPr dirty="0" sz="1400" spc="4225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чтецов)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085332" y="4665876"/>
            <a:ext cx="81713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Декабрь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0360152" y="4665876"/>
            <a:ext cx="965407" cy="4926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4436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Январь</a:t>
            </a:r>
          </a:p>
          <a:p>
            <a:pPr marL="0" marR="0">
              <a:lnSpc>
                <a:spcPts val="1713"/>
              </a:lnSpc>
              <a:spcBef>
                <a:spcPts val="15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23.01.2023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4977618" y="4665876"/>
            <a:ext cx="975027" cy="4926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Февраль</a:t>
            </a:r>
          </a:p>
          <a:p>
            <a:pPr marL="11176" marR="0">
              <a:lnSpc>
                <a:spcPts val="1713"/>
              </a:lnSpc>
              <a:spcBef>
                <a:spcPts val="15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13.02.2023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4318762" y="4902731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05.12.2022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426075" y="4902731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12.12.2022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6579362" y="4902731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09.12.2022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7695565" y="4902731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26.12.2022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8964168" y="4902731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16.01.2023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1825986" y="4902731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30.01.2023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3503911" y="4902731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06.02.2023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6395192" y="4902731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20.02.2023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1509248" y="5143142"/>
            <a:ext cx="1597323" cy="11095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К.С.</a:t>
            </a:r>
            <a:r>
              <a:rPr dirty="0" sz="1400" spc="-38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Станиславский</a:t>
            </a:r>
          </a:p>
          <a:p>
            <a:pPr marL="108204" marR="0">
              <a:lnSpc>
                <a:spcPts val="16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1">
                <a:solidFill>
                  <a:srgbClr val="000000"/>
                </a:solidFill>
                <a:latin typeface="KVTRHS+Calibri"/>
                <a:cs typeface="KVTRHS+Calibri"/>
              </a:rPr>
              <a:t>как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реформатор</a:t>
            </a:r>
          </a:p>
          <a:p>
            <a:pPr marL="13258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отечественного</a:t>
            </a:r>
          </a:p>
          <a:p>
            <a:pPr marL="13716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театра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создатель</a:t>
            </a:r>
          </a:p>
          <a:p>
            <a:pPr marL="166116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национальной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5337302" y="5463563"/>
            <a:ext cx="1147546" cy="13225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7159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5">
                <a:solidFill>
                  <a:srgbClr val="000000"/>
                </a:solidFill>
                <a:latin typeface="KVTRHS+Calibri"/>
                <a:cs typeface="KVTRHS+Calibri"/>
              </a:rPr>
              <a:t>Кто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такой</a:t>
            </a:r>
          </a:p>
          <a:p>
            <a:pPr marL="1828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герой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 spc="-25">
                <a:solidFill>
                  <a:srgbClr val="000000"/>
                </a:solidFill>
                <a:latin typeface="KVTRHS+Calibri"/>
                <a:cs typeface="KVTRHS+Calibri"/>
              </a:rPr>
              <a:t>(Герои</a:t>
            </a:r>
          </a:p>
          <a:p>
            <a:pPr marL="196595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мирной</a:t>
            </a:r>
          </a:p>
          <a:p>
            <a:pPr marL="225551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жизни)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(проблемная</a:t>
            </a:r>
          </a:p>
          <a:p>
            <a:pPr marL="88391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дискуссия)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8682228" y="5463563"/>
            <a:ext cx="1526061" cy="13225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1543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«Дарит</a:t>
            </a:r>
            <a:r>
              <a:rPr dirty="0" sz="1400" spc="-22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искры</a:t>
            </a:r>
          </a:p>
          <a:p>
            <a:pPr marL="239267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волшебства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светлый</a:t>
            </a:r>
            <a:r>
              <a:rPr dirty="0" sz="1400" spc="-1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праздник</a:t>
            </a:r>
          </a:p>
          <a:p>
            <a:pPr marL="176783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Рождества…»</a:t>
            </a:r>
          </a:p>
          <a:p>
            <a:pPr marL="86867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(Рожественские</a:t>
            </a:r>
          </a:p>
          <a:p>
            <a:pPr marL="402335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чтения)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4230370" y="5570243"/>
            <a:ext cx="1147546" cy="11092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4695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Жить</a:t>
            </a:r>
            <a:r>
              <a:rPr dirty="0" sz="1400" spc="-18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–</a:t>
            </a:r>
          </a:p>
          <a:p>
            <a:pPr marL="242315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значит</a:t>
            </a:r>
          </a:p>
          <a:p>
            <a:pPr marL="30479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действовать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(проблемная</a:t>
            </a:r>
          </a:p>
          <a:p>
            <a:pPr marL="86867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дискуссия)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0180066" y="5570243"/>
            <a:ext cx="1328205" cy="469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Ленинградский</a:t>
            </a:r>
          </a:p>
          <a:p>
            <a:pPr marL="196595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метроном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3099035" y="5676923"/>
            <a:ext cx="4598997" cy="6824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Современная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наука</a:t>
            </a:r>
            <a:r>
              <a:rPr dirty="0" sz="1400" spc="2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–</a:t>
            </a:r>
            <a:r>
              <a:rPr dirty="0" sz="1400" spc="781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Россия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мире</a:t>
            </a:r>
            <a:r>
              <a:rPr dirty="0" sz="1400" spc="1684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«…ни</a:t>
            </a:r>
            <a:r>
              <a:rPr dirty="0" sz="1400" spc="-33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солгать</a:t>
            </a:r>
            <a:r>
              <a:rPr dirty="0" sz="1400" spc="-23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ни</a:t>
            </a:r>
          </a:p>
          <a:p>
            <a:pPr marL="245363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современному</a:t>
            </a:r>
            <a:r>
              <a:rPr dirty="0" sz="1400" spc="423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  <a:r>
              <a:rPr dirty="0" sz="1400" spc="2172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обмануть,</a:t>
            </a:r>
            <a:r>
              <a:rPr dirty="0" sz="1400" spc="-21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ни</a:t>
            </a:r>
            <a:r>
              <a:rPr dirty="0" sz="1400" spc="-1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пути</a:t>
            </a:r>
          </a:p>
          <a:p>
            <a:pPr marL="70102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человеку</a:t>
            </a:r>
            <a:r>
              <a:rPr dirty="0" sz="1400" spc="-12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(встреча</a:t>
            </a:r>
            <a:r>
              <a:rPr dirty="0" sz="1400" spc="19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  <a:r>
              <a:rPr dirty="0" sz="1400" spc="104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интерактивной</a:t>
            </a:r>
            <a:r>
              <a:rPr dirty="0" sz="1400" spc="388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свернуть»</a:t>
            </a:r>
            <a:r>
              <a:rPr dirty="0" sz="1400" spc="-18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6435852" y="5783603"/>
            <a:ext cx="2300821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7">
                <a:solidFill>
                  <a:srgbClr val="000000"/>
                </a:solidFill>
                <a:latin typeface="KVTRHS+Calibri"/>
                <a:cs typeface="KVTRHS+Calibri"/>
              </a:rPr>
              <a:t>Главный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закон</a:t>
            </a:r>
            <a:r>
              <a:rPr dirty="0" sz="1400" spc="345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Полет</a:t>
            </a:r>
            <a:r>
              <a:rPr dirty="0" sz="1400" spc="-4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мечты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6723888" y="5996963"/>
            <a:ext cx="682100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России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7683373" y="5996963"/>
            <a:ext cx="990308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(групповое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0420858" y="5996963"/>
            <a:ext cx="840285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6432804" y="6210323"/>
            <a:ext cx="2314813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(деловая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игра)</a:t>
            </a:r>
            <a:r>
              <a:rPr dirty="0" sz="1400" spc="23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обсуждение)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10183114" y="6210323"/>
            <a:ext cx="2945272" cy="682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историческими</a:t>
            </a:r>
            <a:r>
              <a:rPr dirty="0" sz="1400" spc="993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актерской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системы</a:t>
            </a:r>
          </a:p>
          <a:p>
            <a:pPr marL="41147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документами)</a:t>
            </a:r>
            <a:r>
              <a:rPr dirty="0" sz="1400" spc="1109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(анализ</a:t>
            </a:r>
            <a:r>
              <a:rPr dirty="0" sz="1400" spc="29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биографии</a:t>
            </a:r>
          </a:p>
          <a:p>
            <a:pPr marL="1544066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театрального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13106654" y="6317003"/>
            <a:ext cx="175649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молодыми</a:t>
            </a:r>
            <a:r>
              <a:rPr dirty="0" sz="1400" spc="-15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учеными)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15110461" y="6317003"/>
            <a:ext cx="727721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картой)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16028797" y="6317003"/>
            <a:ext cx="1703105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видеоматериалами)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11905488" y="6850403"/>
            <a:ext cx="812522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деятеля)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6243828" y="7226450"/>
            <a:ext cx="561554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Март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10571734" y="7226450"/>
            <a:ext cx="7231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Апрель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15146147" y="7226450"/>
            <a:ext cx="49557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Май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4328160" y="7582177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06.03.2023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5456174" y="7582177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13.03.2023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6564756" y="7582177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20.03.2023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7669022" y="7582177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27.03.2023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8774938" y="7582177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03.04.2023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9917303" y="7582177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10.04.2023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11122406" y="7582177"/>
            <a:ext cx="2020064" cy="6036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048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17.04.2023</a:t>
            </a:r>
            <a:r>
              <a:rPr dirty="0" sz="1400" spc="1425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24.04.2023</a:t>
            </a:r>
          </a:p>
          <a:p>
            <a:pPr marL="0" marR="0">
              <a:lnSpc>
                <a:spcPts val="1713"/>
              </a:lnSpc>
              <a:spcBef>
                <a:spcPts val="107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«Зелёные»</a:t>
            </a:r>
            <a:r>
              <a:rPr dirty="0" sz="1400" spc="1213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День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 spc="-15">
                <a:solidFill>
                  <a:srgbClr val="000000"/>
                </a:solidFill>
                <a:latin typeface="KVTRHS+Calibri"/>
                <a:cs typeface="KVTRHS+Calibri"/>
              </a:rPr>
              <a:t>труда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13498957" y="7582177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15.05.2023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15061692" y="7582177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22.05.2023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16475075" y="7582177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29.05.2023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5393182" y="8143390"/>
            <a:ext cx="1090393" cy="682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32">
                <a:solidFill>
                  <a:srgbClr val="000000"/>
                </a:solidFill>
                <a:latin typeface="KVTRHS+Calibri"/>
                <a:cs typeface="KVTRHS+Calibri"/>
              </a:rPr>
              <a:t>Гимн</a:t>
            </a:r>
            <a:r>
              <a:rPr dirty="0" sz="1400" spc="22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России</a:t>
            </a:r>
          </a:p>
          <a:p>
            <a:pPr marL="124967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  <a:p>
            <a:pPr marL="6400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газетными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6644640" y="8143390"/>
            <a:ext cx="801263" cy="469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Крым</a:t>
            </a:r>
            <a:r>
              <a:rPr dirty="0" sz="1400" spc="-15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на</a:t>
            </a:r>
          </a:p>
          <a:p>
            <a:pPr marL="118871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1">
                <a:solidFill>
                  <a:srgbClr val="000000"/>
                </a:solidFill>
                <a:latin typeface="KVTRHS+Calibri"/>
                <a:cs typeface="KVTRHS+Calibri"/>
              </a:rPr>
              <a:t>карте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8868410" y="8143390"/>
            <a:ext cx="779960" cy="469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0396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День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космоса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11082782" y="8143390"/>
            <a:ext cx="3698418" cy="1536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716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привычки»:</a:t>
            </a:r>
          </a:p>
          <a:p>
            <a:pPr marL="88392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сохраним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планету</a:t>
            </a:r>
            <a:r>
              <a:rPr dirty="0" sz="1400" spc="-4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для</a:t>
            </a:r>
            <a:r>
              <a:rPr dirty="0" sz="1400" spc="824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профессия)</a:t>
            </a:r>
            <a:r>
              <a:rPr dirty="0" sz="1400" spc="108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писатели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поэты</a:t>
            </a:r>
            <a:r>
              <a:rPr dirty="0" sz="1400" spc="-1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</a:t>
            </a:r>
          </a:p>
          <a:p>
            <a:pPr marL="12954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0">
                <a:solidFill>
                  <a:srgbClr val="000000"/>
                </a:solidFill>
                <a:latin typeface="KVTRHS+Calibri"/>
                <a:cs typeface="KVTRHS+Calibri"/>
              </a:rPr>
              <a:t>будущих</a:t>
            </a:r>
          </a:p>
          <a:p>
            <a:pPr marL="44196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поколений</a:t>
            </a:r>
          </a:p>
          <a:p>
            <a:pPr marL="3810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(фестиваль</a:t>
            </a:r>
          </a:p>
          <a:p>
            <a:pPr marL="240792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идей)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12245975" y="8143390"/>
            <a:ext cx="811826" cy="469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9352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(моя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1">
                <a:solidFill>
                  <a:srgbClr val="000000"/>
                </a:solidFill>
                <a:latin typeface="KVTRHS+Calibri"/>
                <a:cs typeface="KVTRHS+Calibri"/>
              </a:rPr>
              <a:t>будущая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4263263" y="8250070"/>
            <a:ext cx="1092144" cy="1109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«Я</a:t>
            </a:r>
            <a:r>
              <a:rPr dirty="0" sz="1400" spc="-2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знаю,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что</a:t>
            </a:r>
          </a:p>
          <a:p>
            <a:pPr marL="345947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все</a:t>
            </a:r>
          </a:p>
          <a:p>
            <a:pPr marL="9448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женщины</a:t>
            </a:r>
          </a:p>
          <a:p>
            <a:pPr marL="12191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прекрасны»</a:t>
            </a:r>
          </a:p>
          <a:p>
            <a:pPr marL="35052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(мини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эссе)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9741408" y="8250070"/>
            <a:ext cx="1323063" cy="1109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4592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Возмездие</a:t>
            </a:r>
          </a:p>
          <a:p>
            <a:pPr marL="86868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неотвратимо</a:t>
            </a:r>
          </a:p>
          <a:p>
            <a:pPr marL="237744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историческими</a:t>
            </a:r>
          </a:p>
          <a:p>
            <a:pPr marL="39623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документами)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14908657" y="8250070"/>
            <a:ext cx="1268914" cy="1109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6387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День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детских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общественных</a:t>
            </a:r>
          </a:p>
          <a:p>
            <a:pPr marL="7162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организаций</a:t>
            </a:r>
          </a:p>
          <a:p>
            <a:pPr marL="88391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(социальная</a:t>
            </a:r>
          </a:p>
          <a:p>
            <a:pPr marL="208787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реклама)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7633716" y="8356750"/>
            <a:ext cx="1035296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Искусство</a:t>
            </a:r>
            <a:r>
              <a:rPr dirty="0" sz="1400" spc="-12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13373354" y="8356750"/>
            <a:ext cx="1216763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Современные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16277210" y="8356750"/>
            <a:ext cx="1357864" cy="682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Перед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нами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все</a:t>
            </a:r>
          </a:p>
          <a:p>
            <a:pPr marL="3047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двери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открыты</a:t>
            </a:r>
          </a:p>
          <a:p>
            <a:pPr marL="14477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(творческий</a:t>
            </a:r>
          </a:p>
        </p:txBody>
      </p:sp>
      <p:sp>
        <p:nvSpPr>
          <p:cNvPr id="88" name="object 88"/>
          <p:cNvSpPr txBox="1"/>
          <p:nvPr/>
        </p:nvSpPr>
        <p:spPr>
          <a:xfrm>
            <a:off x="6708648" y="8570110"/>
            <a:ext cx="3072600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России</a:t>
            </a:r>
            <a:r>
              <a:rPr dirty="0" sz="1400" spc="172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псевдоискусств</a:t>
            </a:r>
            <a:r>
              <a:rPr dirty="0" sz="1400" spc="25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(обсуждени</a:t>
            </a:r>
          </a:p>
        </p:txBody>
      </p:sp>
      <p:sp>
        <p:nvSpPr>
          <p:cNvPr id="89" name="object 89"/>
          <p:cNvSpPr txBox="1"/>
          <p:nvPr/>
        </p:nvSpPr>
        <p:spPr>
          <a:xfrm>
            <a:off x="5280406" y="8783470"/>
            <a:ext cx="4409521" cy="682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публикациями,</a:t>
            </a:r>
            <a:r>
              <a:rPr dirty="0" sz="1400" spc="1163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  <a:r>
              <a:rPr dirty="0" sz="1400" spc="1649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</a:t>
            </a:r>
            <a:r>
              <a:rPr dirty="0" sz="1400" spc="-23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(творческая</a:t>
            </a:r>
            <a:r>
              <a:rPr dirty="0" sz="1400" spc="155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е</a:t>
            </a:r>
            <a:r>
              <a:rPr dirty="0" sz="1400" spc="-18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фильма</a:t>
            </a:r>
          </a:p>
          <a:p>
            <a:pPr marL="207264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интернет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-</a:t>
            </a:r>
            <a:r>
              <a:rPr dirty="0" sz="1400" spc="1704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интерактивн</a:t>
            </a:r>
            <a:r>
              <a:rPr dirty="0" sz="1400" spc="57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лаборатория)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публикациями)</a:t>
            </a:r>
            <a:r>
              <a:rPr dirty="0" sz="1400" spc="692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ой</a:t>
            </a:r>
            <a:r>
              <a:rPr dirty="0" sz="1400" spc="-15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картой)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12197207" y="8783470"/>
            <a:ext cx="2650011" cy="682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(встреча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  <a:r>
              <a:rPr dirty="0" sz="1400" spc="101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войне</a:t>
            </a:r>
            <a:r>
              <a:rPr dirty="0" sz="1400" spc="-21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(литературная</a:t>
            </a:r>
          </a:p>
          <a:p>
            <a:pPr marL="67056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людьми</a:t>
            </a:r>
          </a:p>
          <a:p>
            <a:pPr marL="100584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разных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8839454" y="8997084"/>
            <a:ext cx="834550" cy="469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4007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"Время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первых")</a:t>
            </a:r>
          </a:p>
        </p:txBody>
      </p:sp>
      <p:sp>
        <p:nvSpPr>
          <p:cNvPr id="92" name="object 92"/>
          <p:cNvSpPr txBox="1"/>
          <p:nvPr/>
        </p:nvSpPr>
        <p:spPr>
          <a:xfrm>
            <a:off x="13548613" y="8997084"/>
            <a:ext cx="868244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гостиная)</a:t>
            </a:r>
          </a:p>
        </p:txBody>
      </p:sp>
      <p:sp>
        <p:nvSpPr>
          <p:cNvPr id="93" name="object 93"/>
          <p:cNvSpPr txBox="1"/>
          <p:nvPr/>
        </p:nvSpPr>
        <p:spPr>
          <a:xfrm>
            <a:off x="16495140" y="8997084"/>
            <a:ext cx="927186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флэшмоб)</a:t>
            </a:r>
          </a:p>
        </p:txBody>
      </p:sp>
      <p:sp>
        <p:nvSpPr>
          <p:cNvPr id="94" name="object 94"/>
          <p:cNvSpPr txBox="1"/>
          <p:nvPr/>
        </p:nvSpPr>
        <p:spPr>
          <a:xfrm>
            <a:off x="12134723" y="9423805"/>
            <a:ext cx="1030532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профессий)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51020" y="94780"/>
            <a:ext cx="8827911" cy="1290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864"/>
              </a:lnSpc>
              <a:spcBef>
                <a:spcPts val="0"/>
              </a:spcBef>
              <a:spcAft>
                <a:spcPts val="0"/>
              </a:spcAft>
            </a:pPr>
            <a:r>
              <a:rPr dirty="0" sz="5800" spc="116">
                <a:solidFill>
                  <a:srgbClr val="6a1f5f"/>
                </a:solidFill>
                <a:latin typeface="GNECMP+1 Regular"/>
                <a:cs typeface="GNECMP+1 Regular"/>
              </a:rPr>
              <a:t>РАЗГОВОРЫ</a:t>
            </a:r>
            <a:r>
              <a:rPr dirty="0" sz="5800" spc="82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5800">
                <a:solidFill>
                  <a:srgbClr val="6a1f5f"/>
                </a:solidFill>
                <a:latin typeface="GNECMP+1 Regular"/>
                <a:cs typeface="GNECMP+1 Regular"/>
              </a:rPr>
              <a:t>О</a:t>
            </a:r>
            <a:r>
              <a:rPr dirty="0" sz="5800" spc="210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5800" spc="114">
                <a:solidFill>
                  <a:srgbClr val="6a1f5f"/>
                </a:solidFill>
                <a:latin typeface="GNECMP+1 Regular"/>
                <a:cs typeface="GNECMP+1 Regular"/>
              </a:rPr>
              <a:t>ВАЖНОМ.</a:t>
            </a:r>
            <a:r>
              <a:rPr dirty="0" sz="5800" spc="134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5800" spc="110">
                <a:solidFill>
                  <a:srgbClr val="4a7693"/>
                </a:solidFill>
                <a:latin typeface="GNECMP+1 Regular"/>
                <a:cs typeface="GNECMP+1 Regular"/>
              </a:rPr>
              <a:t>СПО.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26306" y="1079157"/>
            <a:ext cx="12882829" cy="746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spc="-12">
                <a:solidFill>
                  <a:srgbClr val="4a7693"/>
                </a:solidFill>
                <a:latin typeface="GNECMP+1 Regular"/>
                <a:cs typeface="GNECMP+1 Regular"/>
              </a:rPr>
              <a:t>ТЕМЫ</a:t>
            </a:r>
            <a:r>
              <a:rPr dirty="0" sz="3300" spc="730">
                <a:solidFill>
                  <a:srgbClr val="4a7693"/>
                </a:solidFill>
                <a:latin typeface="GNECMP+1 Regular"/>
                <a:cs typeface="GNECMP+1 Regular"/>
              </a:rPr>
              <a:t> </a:t>
            </a:r>
            <a:r>
              <a:rPr dirty="0" sz="3300" spc="-14">
                <a:solidFill>
                  <a:srgbClr val="4a7693"/>
                </a:solidFill>
                <a:latin typeface="GNECMP+1 Regular"/>
                <a:cs typeface="GNECMP+1 Regular"/>
              </a:rPr>
              <a:t>ВНЕУРОЧНЫХ</a:t>
            </a:r>
            <a:r>
              <a:rPr dirty="0" sz="3300" spc="-29">
                <a:solidFill>
                  <a:srgbClr val="4a7693"/>
                </a:solidFill>
                <a:latin typeface="GNECMP+1 Regular"/>
                <a:cs typeface="GNECMP+1 Regular"/>
              </a:rPr>
              <a:t> </a:t>
            </a:r>
            <a:r>
              <a:rPr dirty="0" sz="3300" spc="-11">
                <a:solidFill>
                  <a:srgbClr val="4a7693"/>
                </a:solidFill>
                <a:latin typeface="GNECMP+1 Regular"/>
                <a:cs typeface="GNECMP+1 Regular"/>
              </a:rPr>
              <a:t>ЗАНЯТИЙ,</a:t>
            </a:r>
            <a:r>
              <a:rPr dirty="0" sz="3300">
                <a:solidFill>
                  <a:srgbClr val="4a7693"/>
                </a:solidFill>
                <a:latin typeface="GNECMP+1 Regular"/>
                <a:cs typeface="GNECMP+1 Regular"/>
              </a:rPr>
              <a:t> </a:t>
            </a:r>
            <a:r>
              <a:rPr dirty="0" sz="3300" spc="-13">
                <a:solidFill>
                  <a:srgbClr val="4a7693"/>
                </a:solidFill>
                <a:latin typeface="GNECMP+1 Regular"/>
                <a:cs typeface="GNECMP+1 Regular"/>
              </a:rPr>
              <a:t>РАЗРАБАТЫВАЕМЫХ</a:t>
            </a:r>
            <a:r>
              <a:rPr dirty="0" sz="3300" spc="-33">
                <a:solidFill>
                  <a:srgbClr val="4a7693"/>
                </a:solidFill>
                <a:latin typeface="GNECMP+1 Regular"/>
                <a:cs typeface="GNECMP+1 Regular"/>
              </a:rPr>
              <a:t> </a:t>
            </a:r>
            <a:r>
              <a:rPr dirty="0" sz="3300" spc="-13">
                <a:solidFill>
                  <a:srgbClr val="4a7693"/>
                </a:solidFill>
                <a:latin typeface="GNECMP+1 Regular"/>
                <a:cs typeface="GNECMP+1 Regular"/>
              </a:rPr>
              <a:t>НА</a:t>
            </a:r>
            <a:r>
              <a:rPr dirty="0" sz="3300">
                <a:solidFill>
                  <a:srgbClr val="4a7693"/>
                </a:solidFill>
                <a:latin typeface="GNECMP+1 Regular"/>
                <a:cs typeface="GNECMP+1 Regular"/>
              </a:rPr>
              <a:t> </a:t>
            </a:r>
            <a:r>
              <a:rPr dirty="0" sz="3300" spc="-13">
                <a:solidFill>
                  <a:srgbClr val="4a7693"/>
                </a:solidFill>
                <a:latin typeface="GNECMP+1 Regular"/>
                <a:cs typeface="GNECMP+1 Regular"/>
              </a:rPr>
              <a:t>ФЕДЕРАЛЬНОМ</a:t>
            </a:r>
            <a:r>
              <a:rPr dirty="0" sz="3300" spc="-45">
                <a:solidFill>
                  <a:srgbClr val="4a7693"/>
                </a:solidFill>
                <a:latin typeface="GNECMP+1 Regular"/>
                <a:cs typeface="GNECMP+1 Regular"/>
              </a:rPr>
              <a:t> </a:t>
            </a:r>
            <a:r>
              <a:rPr dirty="0" sz="3300" spc="-12">
                <a:solidFill>
                  <a:srgbClr val="4a7693"/>
                </a:solidFill>
                <a:latin typeface="GNECMP+1 Regular"/>
                <a:cs typeface="GNECMP+1 Regular"/>
              </a:rPr>
              <a:t>УРОВНЕ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89650" y="1837078"/>
            <a:ext cx="870915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Сентябрь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515600" y="1837078"/>
            <a:ext cx="798244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Октябрь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965045" y="1837078"/>
            <a:ext cx="72844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Ноябрь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356227" y="2139719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05.09.2022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53507" y="2139719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12.09.2022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550787" y="2139719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19.09.2022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690739" y="2139719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26.09.2022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788273" y="2139719"/>
            <a:ext cx="2018205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03.10.2022</a:t>
            </a:r>
            <a:r>
              <a:rPr dirty="0" sz="1400" spc="1598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10.10.2022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939907" y="2139719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17.10.2022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2037187" y="2139719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24.10.2022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134467" y="2139719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08.11.2022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4299437" y="2139719"/>
            <a:ext cx="2129330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14.11.2022</a:t>
            </a:r>
            <a:r>
              <a:rPr dirty="0" sz="1400" spc="2473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21.11.2022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6562197" y="2139719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28.11.2022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2005437" y="2429914"/>
            <a:ext cx="2110708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4">
                <a:solidFill>
                  <a:srgbClr val="000000"/>
                </a:solidFill>
                <a:latin typeface="KVTRHS+Calibri"/>
                <a:cs typeface="KVTRHS+Calibri"/>
              </a:rPr>
              <a:t>Традиции</a:t>
            </a:r>
            <a:r>
              <a:rPr dirty="0" sz="1400" spc="2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</a:t>
            </a:r>
            <a:r>
              <a:rPr dirty="0" sz="1400" spc="1533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Мы</a:t>
            </a:r>
            <a:r>
              <a:rPr dirty="0" sz="1400" spc="-1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едины,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2026773" y="2643274"/>
            <a:ext cx="984386" cy="682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семейные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ценности</a:t>
            </a:r>
            <a:r>
              <a:rPr dirty="0" sz="1400" spc="-1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</a:t>
            </a:r>
          </a:p>
          <a:p>
            <a:pPr marL="88392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5">
                <a:solidFill>
                  <a:srgbClr val="000000"/>
                </a:solidFill>
                <a:latin typeface="KVTRHS+Calibri"/>
                <a:cs typeface="KVTRHS+Calibri"/>
              </a:rPr>
              <a:t>культуре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3151486" y="2643274"/>
            <a:ext cx="929475" cy="682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мы</a:t>
            </a:r>
            <a:r>
              <a:rPr dirty="0" sz="1400" spc="-1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–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одна</a:t>
            </a:r>
          </a:p>
          <a:p>
            <a:pPr marL="108202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страна!</a:t>
            </a:r>
          </a:p>
          <a:p>
            <a:pPr marL="44195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4132052" y="2643274"/>
            <a:ext cx="3483094" cy="469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1543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Единство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многообразии:</a:t>
            </a:r>
            <a:r>
              <a:rPr dirty="0" sz="1400" spc="27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Начало</a:t>
            </a:r>
            <a:r>
              <a:rPr dirty="0" sz="1400" spc="-2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всему</a:t>
            </a:r>
            <a:r>
              <a:rPr dirty="0" sz="1400" spc="36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 spc="-19">
                <a:solidFill>
                  <a:srgbClr val="000000"/>
                </a:solidFill>
                <a:latin typeface="KVTRHS+Calibri"/>
                <a:cs typeface="KVTRHS+Calibri"/>
              </a:rPr>
              <a:t>Государствен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542911" y="2749954"/>
            <a:ext cx="4354468" cy="682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Путешествие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</a:t>
            </a:r>
            <a:r>
              <a:rPr dirty="0" sz="1400" spc="521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Пусть</a:t>
            </a:r>
            <a:r>
              <a:rPr dirty="0" sz="1400" spc="-14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 spc="-18">
                <a:solidFill>
                  <a:srgbClr val="000000"/>
                </a:solidFill>
                <a:latin typeface="KVTRHS+Calibri"/>
                <a:cs typeface="KVTRHS+Calibri"/>
              </a:rPr>
              <a:t>будет</a:t>
            </a:r>
            <a:r>
              <a:rPr dirty="0" sz="1400" spc="1685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Учитель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–</a:t>
            </a:r>
          </a:p>
          <a:p>
            <a:pPr marL="274573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музыку</a:t>
            </a:r>
            <a:r>
              <a:rPr dirty="0" sz="1400" spc="4043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теплой</a:t>
            </a:r>
            <a:r>
              <a:rPr dirty="0" sz="1400" spc="1853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профессия</a:t>
            </a:r>
            <a:r>
              <a:rPr dirty="0" sz="1400" spc="-1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на</a:t>
            </a:r>
          </a:p>
          <a:p>
            <a:pPr marL="4571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(музыкальный</a:t>
            </a:r>
            <a:r>
              <a:rPr dirty="0" sz="1400" spc="22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осень</a:t>
            </a:r>
            <a:r>
              <a:rPr dirty="0" sz="1400" spc="-28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жизни</a:t>
            </a:r>
            <a:r>
              <a:rPr dirty="0" sz="1400" spc="502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все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времена</a:t>
            </a:r>
            <a:r>
              <a:rPr dirty="0" sz="1400" spc="1465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праздника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344035" y="2856634"/>
            <a:ext cx="986237" cy="8958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Я</a:t>
            </a:r>
            <a:r>
              <a:rPr dirty="0" sz="1400" spc="-14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–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 spc="-10">
                <a:solidFill>
                  <a:srgbClr val="000000"/>
                </a:solidFill>
                <a:latin typeface="KVTRHS+Calibri"/>
                <a:cs typeface="KVTRHS+Calibri"/>
              </a:rPr>
              <a:t>студент</a:t>
            </a:r>
          </a:p>
          <a:p>
            <a:pPr marL="256032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СПО</a:t>
            </a:r>
          </a:p>
          <a:p>
            <a:pPr marL="6096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(групповая</a:t>
            </a:r>
          </a:p>
          <a:p>
            <a:pPr marL="1066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дискуссия)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383403" y="2856634"/>
            <a:ext cx="2253787" cy="8958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2211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Россия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-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1">
                <a:solidFill>
                  <a:srgbClr val="000000"/>
                </a:solidFill>
                <a:latin typeface="KVTRHS+Calibri"/>
                <a:cs typeface="KVTRHS+Calibri"/>
              </a:rPr>
              <a:t>Родина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моя!</a:t>
            </a:r>
            <a:r>
              <a:rPr dirty="0" sz="1400" spc="401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космонавтика</a:t>
            </a:r>
          </a:p>
          <a:p>
            <a:pPr marL="64007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(групповая</a:t>
            </a:r>
          </a:p>
          <a:p>
            <a:pPr marL="68579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дискуссия)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671182" y="2856634"/>
            <a:ext cx="728679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Русская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1033125" y="2963314"/>
            <a:ext cx="779873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История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4378939" y="3069994"/>
            <a:ext cx="819400" cy="4691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языки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5">
                <a:solidFill>
                  <a:srgbClr val="000000"/>
                </a:solidFill>
                <a:latin typeface="KVTRHS+Calibri"/>
                <a:cs typeface="KVTRHS+Calibri"/>
              </a:rPr>
              <a:t>культура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5543022" y="3069994"/>
            <a:ext cx="811042" cy="6824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715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–</a:t>
            </a:r>
            <a:r>
              <a:rPr dirty="0" sz="1400" spc="-18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Мама!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(конкурс</a:t>
            </a:r>
          </a:p>
          <a:p>
            <a:pPr marL="44195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чтецов)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6457422" y="3069994"/>
            <a:ext cx="1171077" cy="6824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ные</a:t>
            </a:r>
            <a:r>
              <a:rPr dirty="0" sz="1400" spc="-2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символы</a:t>
            </a:r>
          </a:p>
          <a:p>
            <a:pPr marL="12191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моей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Страны</a:t>
            </a:r>
          </a:p>
          <a:p>
            <a:pPr marL="187452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(лекция)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633082" y="3283354"/>
            <a:ext cx="800420" cy="469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096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.</a:t>
            </a:r>
            <a:r>
              <a:rPr dirty="0" sz="1400" spc="-24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Начало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(лекция)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2121261" y="3283354"/>
            <a:ext cx="2094965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народов</a:t>
            </a:r>
            <a:r>
              <a:rPr dirty="0" sz="1400" spc="169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интерактивно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731887" y="3390034"/>
            <a:ext cx="881129" cy="469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4261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конкурс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талантов)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782558" y="3390034"/>
            <a:ext cx="3037813" cy="469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(групповая</a:t>
            </a:r>
            <a:r>
              <a:rPr dirty="0" sz="1400" spc="51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(студенческий</a:t>
            </a:r>
            <a:r>
              <a:rPr dirty="0" sz="1400" spc="1561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(лекция)</a:t>
            </a:r>
          </a:p>
          <a:p>
            <a:pPr marL="304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дискуссия)</a:t>
            </a:r>
            <a:r>
              <a:rPr dirty="0" sz="1400" spc="2534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проект)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1904853" y="3496714"/>
            <a:ext cx="1238354" cy="682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5843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России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(студенческий</a:t>
            </a:r>
          </a:p>
          <a:p>
            <a:pPr marL="251459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проект)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3140817" y="3496714"/>
            <a:ext cx="2317640" cy="682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812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й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картой)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-</a:t>
            </a:r>
            <a:r>
              <a:rPr dirty="0" sz="1400" spc="1132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народов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России</a:t>
            </a:r>
          </a:p>
          <a:p>
            <a:pPr marL="225552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Ж.Н.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Критарова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4381987" y="3710074"/>
            <a:ext cx="800420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(лекция)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081014" y="4510428"/>
            <a:ext cx="81713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Декабрь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0541254" y="4510428"/>
            <a:ext cx="71257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Январь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4892274" y="4510428"/>
            <a:ext cx="965407" cy="6339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4195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Февраль</a:t>
            </a:r>
          </a:p>
          <a:p>
            <a:pPr marL="0" marR="0">
              <a:lnSpc>
                <a:spcPts val="1713"/>
              </a:lnSpc>
              <a:spcBef>
                <a:spcPts val="1264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13.02.2023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4367784" y="4888634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05.12.2022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500751" y="4888634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12.12.2022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6605905" y="4888634"/>
            <a:ext cx="2030651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09.12.2022</a:t>
            </a:r>
            <a:r>
              <a:rPr dirty="0" sz="1400" spc="1695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26.12.2022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9006205" y="4888634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16.01.2023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0568686" y="4888634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23.01.2023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1978386" y="4888634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30.01.2023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3388339" y="4888634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06.02.2023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6372078" y="4888634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20.02.2023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314190" y="5375171"/>
            <a:ext cx="1071452" cy="13225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527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Служение</a:t>
            </a:r>
            <a:r>
              <a:rPr dirty="0" sz="1400" spc="-19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-</a:t>
            </a:r>
          </a:p>
          <a:p>
            <a:pPr marL="216407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выбор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жизненного</a:t>
            </a:r>
          </a:p>
          <a:p>
            <a:pPr marL="260603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пути!</a:t>
            </a:r>
          </a:p>
          <a:p>
            <a:pPr marL="48767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(групповая</a:t>
            </a:r>
          </a:p>
          <a:p>
            <a:pPr marL="51815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дискуссия)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8788654" y="5375171"/>
            <a:ext cx="3073559" cy="4691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09927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5">
                <a:solidFill>
                  <a:srgbClr val="000000"/>
                </a:solidFill>
                <a:latin typeface="KVTRHS+Calibri"/>
                <a:cs typeface="KVTRHS+Calibri"/>
              </a:rPr>
              <a:t>Героический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Рождественские</a:t>
            </a:r>
            <a:r>
              <a:rPr dirty="0" sz="1400" spc="128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подвиг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защитников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5368417" y="5481851"/>
            <a:ext cx="3275227" cy="682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67384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Конституция</a:t>
            </a:r>
          </a:p>
          <a:p>
            <a:pPr marL="36576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Подвиг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героя</a:t>
            </a:r>
            <a:r>
              <a:rPr dirty="0" sz="1400" spc="1069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–</a:t>
            </a:r>
            <a:r>
              <a:rPr dirty="0" sz="1400" spc="-18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основной</a:t>
            </a:r>
            <a:r>
              <a:rPr dirty="0" sz="1400" spc="1451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От</a:t>
            </a:r>
            <a:r>
              <a:rPr dirty="0" sz="1400" spc="-1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мечты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(студенческий</a:t>
            </a:r>
            <a:r>
              <a:rPr dirty="0" sz="1400" spc="373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закон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нашей</a:t>
            </a:r>
            <a:r>
              <a:rPr dirty="0" sz="1400" spc="134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открытию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2071604" y="5481851"/>
            <a:ext cx="779873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История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6088868" y="5481851"/>
            <a:ext cx="1529117" cy="469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</a:t>
            </a:r>
            <a:r>
              <a:rPr dirty="0" sz="1400" spc="-1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подвигу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солдата</a:t>
            </a:r>
          </a:p>
          <a:p>
            <a:pPr marL="362712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2">
                <a:solidFill>
                  <a:srgbClr val="000000"/>
                </a:solidFill>
                <a:latin typeface="KVTRHS+Calibri"/>
                <a:cs typeface="KVTRHS+Calibri"/>
              </a:rPr>
              <a:t>сердцем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3072872" y="5588531"/>
            <a:ext cx="2913163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Ценность</a:t>
            </a:r>
            <a:r>
              <a:rPr dirty="0" sz="1400" spc="-2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научного</a:t>
            </a:r>
            <a:r>
              <a:rPr dirty="0" sz="1400" spc="1632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Россия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мире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1791188" y="5695211"/>
            <a:ext cx="1342658" cy="895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095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0">
                <a:solidFill>
                  <a:srgbClr val="000000"/>
                </a:solidFill>
                <a:latin typeface="KVTRHS+Calibri"/>
                <a:cs typeface="KVTRHS+Calibri"/>
              </a:rPr>
              <a:t>русского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театра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(образовательн</a:t>
            </a:r>
          </a:p>
          <a:p>
            <a:pPr marL="54864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ый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квиз)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-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А.В.</a:t>
            </a:r>
          </a:p>
          <a:p>
            <a:pPr marL="128016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Овчинников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8700262" y="5801891"/>
            <a:ext cx="1574677" cy="4691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традиции</a:t>
            </a:r>
            <a:r>
              <a:rPr dirty="0" sz="1400" spc="14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России</a:t>
            </a:r>
          </a:p>
          <a:p>
            <a:pPr marL="26670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(творческая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10391902" y="5801891"/>
            <a:ext cx="1321066" cy="8958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8016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Ленинграда</a:t>
            </a:r>
          </a:p>
          <a:p>
            <a:pPr marL="237743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историческими</a:t>
            </a:r>
          </a:p>
          <a:p>
            <a:pPr marL="41147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документами)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3434061" y="5801891"/>
            <a:ext cx="872249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познания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14952599" y="5801891"/>
            <a:ext cx="840286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16308324" y="5908571"/>
            <a:ext cx="1096353" cy="682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прикоснись!</a:t>
            </a:r>
          </a:p>
          <a:p>
            <a:pPr marL="3048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(фронтовое</a:t>
            </a:r>
          </a:p>
          <a:p>
            <a:pPr marL="161543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письмо)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13057632" y="6015251"/>
            <a:ext cx="2963420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(интеллектуальный</a:t>
            </a:r>
            <a:r>
              <a:rPr dirty="0" sz="1400" spc="1215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интерактивной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5619877" y="6121931"/>
            <a:ext cx="727460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проект)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6688201" y="6121931"/>
            <a:ext cx="800420" cy="469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4195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Страны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(лекция)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7677277" y="6121931"/>
            <a:ext cx="956004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(треннинг)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8959342" y="6228611"/>
            <a:ext cx="1067360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мастерская)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13423392" y="6228611"/>
            <a:ext cx="892186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марафон)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15012036" y="6228611"/>
            <a:ext cx="727721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картой)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5461762" y="7088147"/>
            <a:ext cx="1317966" cy="7461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56412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Март</a:t>
            </a:r>
          </a:p>
          <a:p>
            <a:pPr marL="0" marR="0">
              <a:lnSpc>
                <a:spcPts val="1713"/>
              </a:lnSpc>
              <a:spcBef>
                <a:spcPts val="2197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13.03.2023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10535666" y="7088147"/>
            <a:ext cx="7231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Апрель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15091538" y="7088147"/>
            <a:ext cx="49557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Май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4340606" y="7578494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06.03.2023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6643116" y="7578494"/>
            <a:ext cx="3059351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20.03.2023</a:t>
            </a:r>
            <a:r>
              <a:rPr dirty="0" sz="1400" spc="1695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27.03.2023</a:t>
            </a:r>
            <a:r>
              <a:rPr dirty="0" sz="1400" spc="1396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03.04.2023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9843516" y="7578494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10.04.2023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10986770" y="7578494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17.04.2023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12091670" y="7578494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24.04.2023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13387070" y="7578494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15.05.2023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14949551" y="7578494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22.05.2023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16418940" y="7578494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29.05.2023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9693910" y="7898280"/>
            <a:ext cx="1271091" cy="682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Нюрнбергский</a:t>
            </a:r>
          </a:p>
          <a:p>
            <a:pPr marL="42671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процесс</a:t>
            </a:r>
            <a:r>
              <a:rPr dirty="0" sz="1400" spc="-1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–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 spc="-12">
                <a:solidFill>
                  <a:srgbClr val="000000"/>
                </a:solidFill>
                <a:latin typeface="KVTRHS+Calibri"/>
                <a:cs typeface="KVTRHS+Calibri"/>
              </a:rPr>
              <a:t>как</a:t>
            </a:r>
          </a:p>
          <a:p>
            <a:pPr marL="431292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25">
                <a:solidFill>
                  <a:srgbClr val="000000"/>
                </a:solidFill>
                <a:latin typeface="KVTRHS+Calibri"/>
                <a:cs typeface="KVTRHS+Calibri"/>
              </a:rPr>
              <a:t>суд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4297934" y="8111640"/>
            <a:ext cx="2191356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Женщины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–</a:t>
            </a:r>
            <a:r>
              <a:rPr dirty="0" sz="1400" spc="1292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 spc="-32">
                <a:solidFill>
                  <a:srgbClr val="000000"/>
                </a:solidFill>
                <a:latin typeface="KVTRHS+Calibri"/>
                <a:cs typeface="KVTRHS+Calibri"/>
              </a:rPr>
              <a:t>Гимн</a:t>
            </a:r>
            <a:r>
              <a:rPr dirty="0" sz="1400" spc="22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России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7680325" y="8111640"/>
            <a:ext cx="1024326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Искусство</a:t>
            </a:r>
            <a:r>
              <a:rPr dirty="0" sz="1400" spc="-12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10855198" y="8218320"/>
            <a:ext cx="1238354" cy="1109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382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Сохранение</a:t>
            </a:r>
          </a:p>
          <a:p>
            <a:pPr marL="3810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окружающей</a:t>
            </a:r>
          </a:p>
          <a:p>
            <a:pPr marL="301752" marR="0">
              <a:lnSpc>
                <a:spcPts val="1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среды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(студенческий</a:t>
            </a:r>
          </a:p>
          <a:p>
            <a:pPr marL="251459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проект)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13251180" y="8218320"/>
            <a:ext cx="1241750" cy="1109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623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День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победы</a:t>
            </a:r>
          </a:p>
          <a:p>
            <a:pPr marL="4571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(студенческий</a:t>
            </a:r>
          </a:p>
          <a:p>
            <a:pPr marL="281939" marR="0">
              <a:lnSpc>
                <a:spcPts val="1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проект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"Бессмертный</a:t>
            </a:r>
          </a:p>
          <a:p>
            <a:pPr marL="30022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полк")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4297934" y="8325000"/>
            <a:ext cx="1048031" cy="4694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30">
                <a:solidFill>
                  <a:srgbClr val="000000"/>
                </a:solidFill>
                <a:latin typeface="KVTRHS+Calibri"/>
                <a:cs typeface="KVTRHS+Calibri"/>
              </a:rPr>
              <a:t>Герой</a:t>
            </a:r>
            <a:r>
              <a:rPr dirty="0" sz="1400" spc="29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 spc="-38">
                <a:solidFill>
                  <a:srgbClr val="000000"/>
                </a:solidFill>
                <a:latin typeface="KVTRHS+Calibri"/>
                <a:cs typeface="KVTRHS+Calibri"/>
              </a:rPr>
              <a:t>Труда</a:t>
            </a:r>
          </a:p>
          <a:p>
            <a:pPr marL="73151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(встреча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5462905" y="8325000"/>
            <a:ext cx="965053" cy="4694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096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газетными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6531229" y="8325000"/>
            <a:ext cx="1195693" cy="682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Историческая</a:t>
            </a:r>
          </a:p>
          <a:p>
            <a:pPr marL="88391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справедли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-</a:t>
            </a:r>
          </a:p>
          <a:p>
            <a:pPr marL="313943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вость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7868157" y="8325000"/>
            <a:ext cx="648145" cy="4694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нашей</a:t>
            </a:r>
          </a:p>
          <a:p>
            <a:pPr marL="4572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жизни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8637778" y="8325000"/>
            <a:ext cx="1170270" cy="4694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Бессмертный</a:t>
            </a:r>
          </a:p>
          <a:p>
            <a:pPr marL="245364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подвиг</a:t>
            </a:r>
          </a:p>
        </p:txBody>
      </p:sp>
      <p:sp>
        <p:nvSpPr>
          <p:cNvPr id="88" name="object 88"/>
          <p:cNvSpPr txBox="1"/>
          <p:nvPr/>
        </p:nvSpPr>
        <p:spPr>
          <a:xfrm>
            <a:off x="12045696" y="8325000"/>
            <a:ext cx="1061091" cy="8961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528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День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 spc="-15">
                <a:solidFill>
                  <a:srgbClr val="000000"/>
                </a:solidFill>
                <a:latin typeface="KVTRHS+Calibri"/>
                <a:cs typeface="KVTRHS+Calibri"/>
              </a:rPr>
              <a:t>труда</a:t>
            </a:r>
          </a:p>
          <a:p>
            <a:pPr marL="103632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(беседа</a:t>
            </a:r>
            <a:r>
              <a:rPr dirty="0" sz="1400" spc="2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ветеранами</a:t>
            </a:r>
          </a:p>
          <a:p>
            <a:pPr marL="216408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2">
                <a:solidFill>
                  <a:srgbClr val="000000"/>
                </a:solidFill>
                <a:latin typeface="KVTRHS+Calibri"/>
                <a:cs typeface="KVTRHS+Calibri"/>
              </a:rPr>
              <a:t>труда)</a:t>
            </a:r>
          </a:p>
        </p:txBody>
      </p:sp>
      <p:sp>
        <p:nvSpPr>
          <p:cNvPr id="89" name="object 89"/>
          <p:cNvSpPr txBox="1"/>
          <p:nvPr/>
        </p:nvSpPr>
        <p:spPr>
          <a:xfrm>
            <a:off x="14590776" y="8325000"/>
            <a:ext cx="1683213" cy="8961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4611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</a:t>
            </a:r>
            <a:r>
              <a:rPr dirty="0" sz="1400" spc="-19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важности</a:t>
            </a:r>
          </a:p>
          <a:p>
            <a:pPr marL="330708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социально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-</a:t>
            </a:r>
          </a:p>
          <a:p>
            <a:pPr marL="210311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общественной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активности</a:t>
            </a:r>
            <a:r>
              <a:rPr dirty="0" sz="1400" spc="-21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(лекция)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16221456" y="8325000"/>
            <a:ext cx="1357864" cy="682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Перед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нами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все</a:t>
            </a:r>
          </a:p>
          <a:p>
            <a:pPr marL="3048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двери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открыты</a:t>
            </a:r>
          </a:p>
          <a:p>
            <a:pPr marL="14478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(творческий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7671181" y="8538325"/>
            <a:ext cx="3261171" cy="469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5016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справедливос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(творческая</a:t>
            </a:r>
            <a:r>
              <a:rPr dirty="0" sz="1400" spc="872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 spc="-12">
                <a:solidFill>
                  <a:srgbClr val="000000"/>
                </a:solidFill>
                <a:latin typeface="KVTRHS+Calibri"/>
                <a:cs typeface="KVTRHS+Calibri"/>
              </a:rPr>
              <a:t>Ю.Гагарина</a:t>
            </a:r>
            <a:r>
              <a:rPr dirty="0" sz="1400" spc="147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ти</a:t>
            </a:r>
            <a:r>
              <a:rPr dirty="0" sz="1400" spc="-21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 spc="19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</p:txBody>
      </p:sp>
      <p:sp>
        <p:nvSpPr>
          <p:cNvPr id="92" name="object 92"/>
          <p:cNvSpPr txBox="1"/>
          <p:nvPr/>
        </p:nvSpPr>
        <p:spPr>
          <a:xfrm>
            <a:off x="4293362" y="8751974"/>
            <a:ext cx="2303831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ветеранами</a:t>
            </a:r>
            <a:r>
              <a:rPr dirty="0" sz="1400" spc="409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публикациями,</a:t>
            </a:r>
          </a:p>
        </p:txBody>
      </p:sp>
      <p:sp>
        <p:nvSpPr>
          <p:cNvPr id="93" name="object 93"/>
          <p:cNvSpPr txBox="1"/>
          <p:nvPr/>
        </p:nvSpPr>
        <p:spPr>
          <a:xfrm>
            <a:off x="4360418" y="8965385"/>
            <a:ext cx="924211" cy="469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героями</a:t>
            </a:r>
          </a:p>
          <a:p>
            <a:pPr marL="149352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2">
                <a:solidFill>
                  <a:srgbClr val="000000"/>
                </a:solidFill>
                <a:latin typeface="KVTRHS+Calibri"/>
                <a:cs typeface="KVTRHS+Calibri"/>
              </a:rPr>
              <a:t>труда)</a:t>
            </a:r>
          </a:p>
        </p:txBody>
      </p:sp>
      <p:sp>
        <p:nvSpPr>
          <p:cNvPr id="94" name="object 94"/>
          <p:cNvSpPr txBox="1"/>
          <p:nvPr/>
        </p:nvSpPr>
        <p:spPr>
          <a:xfrm>
            <a:off x="5286121" y="8965385"/>
            <a:ext cx="1324897" cy="469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7263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интернет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-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публикациями)</a:t>
            </a:r>
          </a:p>
        </p:txBody>
      </p:sp>
      <p:sp>
        <p:nvSpPr>
          <p:cNvPr id="95" name="object 95"/>
          <p:cNvSpPr txBox="1"/>
          <p:nvPr/>
        </p:nvSpPr>
        <p:spPr>
          <a:xfrm>
            <a:off x="6615049" y="8965385"/>
            <a:ext cx="2033122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(дискуссия)</a:t>
            </a:r>
            <a:r>
              <a:rPr dirty="0" sz="1400" spc="1673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лаборато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-</a:t>
            </a:r>
          </a:p>
        </p:txBody>
      </p:sp>
      <p:sp>
        <p:nvSpPr>
          <p:cNvPr id="96" name="object 96"/>
          <p:cNvSpPr txBox="1"/>
          <p:nvPr/>
        </p:nvSpPr>
        <p:spPr>
          <a:xfrm>
            <a:off x="8822182" y="8965385"/>
            <a:ext cx="2114030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(лекция)</a:t>
            </a:r>
            <a:r>
              <a:rPr dirty="0" sz="1400" spc="164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историческим</a:t>
            </a:r>
          </a:p>
        </p:txBody>
      </p:sp>
      <p:sp>
        <p:nvSpPr>
          <p:cNvPr id="97" name="object 97"/>
          <p:cNvSpPr txBox="1"/>
          <p:nvPr/>
        </p:nvSpPr>
        <p:spPr>
          <a:xfrm>
            <a:off x="16439387" y="8965385"/>
            <a:ext cx="927186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флэшмоб)</a:t>
            </a:r>
          </a:p>
        </p:txBody>
      </p:sp>
      <p:sp>
        <p:nvSpPr>
          <p:cNvPr id="98" name="object 98"/>
          <p:cNvSpPr txBox="1"/>
          <p:nvPr/>
        </p:nvSpPr>
        <p:spPr>
          <a:xfrm>
            <a:off x="7953502" y="9178745"/>
            <a:ext cx="481068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рия)</a:t>
            </a:r>
          </a:p>
        </p:txBody>
      </p:sp>
      <p:sp>
        <p:nvSpPr>
          <p:cNvPr id="99" name="object 99"/>
          <p:cNvSpPr txBox="1"/>
          <p:nvPr/>
        </p:nvSpPr>
        <p:spPr>
          <a:xfrm>
            <a:off x="10201402" y="9178745"/>
            <a:ext cx="248780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</a:t>
            </a:r>
          </a:p>
        </p:txBody>
      </p:sp>
      <p:sp>
        <p:nvSpPr>
          <p:cNvPr id="100" name="object 100"/>
          <p:cNvSpPr txBox="1"/>
          <p:nvPr/>
        </p:nvSpPr>
        <p:spPr>
          <a:xfrm>
            <a:off x="9709150" y="9392105"/>
            <a:ext cx="1239486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документами)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56510" y="376466"/>
            <a:ext cx="13910388" cy="1290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864"/>
              </a:lnSpc>
              <a:spcBef>
                <a:spcPts val="0"/>
              </a:spcBef>
              <a:spcAft>
                <a:spcPts val="0"/>
              </a:spcAft>
            </a:pPr>
            <a:r>
              <a:rPr dirty="0" sz="5800" spc="113">
                <a:solidFill>
                  <a:srgbClr val="6a1f5f"/>
                </a:solidFill>
                <a:latin typeface="GNECMP+1 Regular"/>
                <a:cs typeface="GNECMP+1 Regular"/>
              </a:rPr>
              <a:t>РАЗГОВОРЫ</a:t>
            </a:r>
            <a:r>
              <a:rPr dirty="0" sz="5800" spc="75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5800">
                <a:solidFill>
                  <a:srgbClr val="6a1f5f"/>
                </a:solidFill>
                <a:latin typeface="GNECMP+1 Regular"/>
                <a:cs typeface="GNECMP+1 Regular"/>
              </a:rPr>
              <a:t>О</a:t>
            </a:r>
            <a:r>
              <a:rPr dirty="0" sz="5800" spc="210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5800" spc="116">
                <a:solidFill>
                  <a:srgbClr val="6a1f5f"/>
                </a:solidFill>
                <a:latin typeface="GNECMP+1 Regular"/>
                <a:cs typeface="GNECMP+1 Regular"/>
              </a:rPr>
              <a:t>ВАЖНОМ.</a:t>
            </a:r>
            <a:r>
              <a:rPr dirty="0" sz="5800" spc="172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4800" spc="116">
                <a:solidFill>
                  <a:srgbClr val="4a7693"/>
                </a:solidFill>
                <a:latin typeface="UVGFIC+1 Regular"/>
                <a:cs typeface="UVGFIC+1 Regular"/>
              </a:rPr>
              <a:t>1-2,</a:t>
            </a:r>
            <a:r>
              <a:rPr dirty="0" sz="4800" spc="95">
                <a:solidFill>
                  <a:srgbClr val="4a7693"/>
                </a:solidFill>
                <a:latin typeface="UVGFIC+1 Regular"/>
                <a:cs typeface="UVGFIC+1 Regular"/>
              </a:rPr>
              <a:t> </a:t>
            </a:r>
            <a:r>
              <a:rPr dirty="0" sz="4800" spc="122">
                <a:solidFill>
                  <a:srgbClr val="4a7693"/>
                </a:solidFill>
                <a:latin typeface="UVGFIC+1 Regular"/>
                <a:cs typeface="UVGFIC+1 Regular"/>
              </a:rPr>
              <a:t>3-4,</a:t>
            </a:r>
            <a:r>
              <a:rPr dirty="0" sz="4800" spc="79">
                <a:solidFill>
                  <a:srgbClr val="4a7693"/>
                </a:solidFill>
                <a:latin typeface="UVGFIC+1 Regular"/>
                <a:cs typeface="UVGFIC+1 Regular"/>
              </a:rPr>
              <a:t> </a:t>
            </a:r>
            <a:r>
              <a:rPr dirty="0" sz="4800" spc="119">
                <a:solidFill>
                  <a:srgbClr val="4a7693"/>
                </a:solidFill>
                <a:latin typeface="UVGFIC+1 Regular"/>
                <a:cs typeface="UVGFIC+1 Regular"/>
              </a:rPr>
              <a:t>5-6,</a:t>
            </a:r>
            <a:r>
              <a:rPr dirty="0" sz="4800" spc="102">
                <a:solidFill>
                  <a:srgbClr val="4a7693"/>
                </a:solidFill>
                <a:latin typeface="UVGFIC+1 Regular"/>
                <a:cs typeface="UVGFIC+1 Regular"/>
              </a:rPr>
              <a:t> </a:t>
            </a:r>
            <a:r>
              <a:rPr dirty="0" sz="4800" spc="122">
                <a:solidFill>
                  <a:srgbClr val="4a7693"/>
                </a:solidFill>
                <a:latin typeface="UVGFIC+1 Regular"/>
                <a:cs typeface="UVGFIC+1 Regular"/>
              </a:rPr>
              <a:t>7-9,</a:t>
            </a:r>
            <a:r>
              <a:rPr dirty="0" sz="4800" spc="89">
                <a:solidFill>
                  <a:srgbClr val="4a7693"/>
                </a:solidFill>
                <a:latin typeface="UVGFIC+1 Regular"/>
                <a:cs typeface="UVGFIC+1 Regular"/>
              </a:rPr>
              <a:t> </a:t>
            </a:r>
            <a:r>
              <a:rPr dirty="0" sz="4800" spc="123">
                <a:solidFill>
                  <a:srgbClr val="4a7693"/>
                </a:solidFill>
                <a:latin typeface="UVGFIC+1 Regular"/>
                <a:cs typeface="UVGFIC+1 Regular"/>
              </a:rPr>
              <a:t>10-</a:t>
            </a:r>
            <a:r>
              <a:rPr dirty="0" sz="4800" spc="115">
                <a:solidFill>
                  <a:srgbClr val="4a7693"/>
                </a:solidFill>
                <a:latin typeface="GNECMP+1 Regular"/>
                <a:cs typeface="GNECMP+1 Regular"/>
              </a:rPr>
              <a:t>11,СП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3200" y="1784197"/>
            <a:ext cx="7014441" cy="2528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215968"/>
                </a:solidFill>
                <a:latin typeface="GNECMP+1 Regular"/>
                <a:cs typeface="GNECMP+1 Regular"/>
              </a:rPr>
              <a:t>ПО</a:t>
            </a:r>
            <a:r>
              <a:rPr dirty="0" sz="3700">
                <a:solidFill>
                  <a:srgbClr val="215968"/>
                </a:solidFill>
                <a:latin typeface="GNECMP+1 Regular"/>
                <a:cs typeface="GNECMP+1 Regular"/>
              </a:rPr>
              <a:t> </a:t>
            </a:r>
            <a:r>
              <a:rPr dirty="0" sz="3700">
                <a:solidFill>
                  <a:srgbClr val="215968"/>
                </a:solidFill>
                <a:latin typeface="GNECMP+1 Regular"/>
                <a:cs typeface="GNECMP+1 Regular"/>
              </a:rPr>
              <a:t>ИТОГАМ</a:t>
            </a:r>
            <a:r>
              <a:rPr dirty="0" sz="3700" spc="852">
                <a:solidFill>
                  <a:srgbClr val="215968"/>
                </a:solidFill>
                <a:latin typeface="GNECMP+1 Regular"/>
                <a:cs typeface="GNECMP+1 Regular"/>
              </a:rPr>
              <a:t> </a:t>
            </a:r>
            <a:r>
              <a:rPr dirty="0" sz="3700">
                <a:solidFill>
                  <a:srgbClr val="215968"/>
                </a:solidFill>
                <a:latin typeface="GNECMP+1 Regular"/>
                <a:cs typeface="GNECMP+1 Regular"/>
              </a:rPr>
              <a:t>КАЖДОГО</a:t>
            </a:r>
            <a:r>
              <a:rPr dirty="0" sz="3700" spc="29">
                <a:solidFill>
                  <a:srgbClr val="215968"/>
                </a:solidFill>
                <a:latin typeface="GNECMP+1 Regular"/>
                <a:cs typeface="GNECMP+1 Regular"/>
              </a:rPr>
              <a:t> </a:t>
            </a:r>
            <a:r>
              <a:rPr dirty="0" sz="3700">
                <a:solidFill>
                  <a:srgbClr val="215968"/>
                </a:solidFill>
                <a:latin typeface="GNECMP+1 Regular"/>
                <a:cs typeface="GNECMP+1 Regular"/>
              </a:rPr>
              <a:t>ЗАНЯТИЯ</a:t>
            </a:r>
          </a:p>
          <a:p>
            <a:pPr marL="0" marR="0">
              <a:lnSpc>
                <a:spcPts val="4441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215968"/>
                </a:solidFill>
                <a:latin typeface="GNECMP+1 Regular"/>
                <a:cs typeface="GNECMP+1 Regular"/>
              </a:rPr>
              <a:t>ФОРМУЛИРУЮТСЯ</a:t>
            </a:r>
            <a:r>
              <a:rPr dirty="0" sz="3700">
                <a:solidFill>
                  <a:srgbClr val="215968"/>
                </a:solidFill>
                <a:latin typeface="GNECMP+1 Regular"/>
                <a:cs typeface="GNECMP+1 Regular"/>
              </a:rPr>
              <a:t> </a:t>
            </a:r>
            <a:r>
              <a:rPr dirty="0" sz="3700">
                <a:solidFill>
                  <a:srgbClr val="215968"/>
                </a:solidFill>
                <a:latin typeface="GNECMP+1 Regular"/>
                <a:cs typeface="GNECMP+1 Regular"/>
              </a:rPr>
              <a:t>ВОПРОСЫ</a:t>
            </a:r>
            <a:r>
              <a:rPr dirty="0" sz="3700" spc="10">
                <a:solidFill>
                  <a:srgbClr val="215968"/>
                </a:solidFill>
                <a:latin typeface="GNECMP+1 Regular"/>
                <a:cs typeface="GNECMP+1 Regular"/>
              </a:rPr>
              <a:t> </a:t>
            </a:r>
            <a:r>
              <a:rPr dirty="0" sz="3700">
                <a:solidFill>
                  <a:srgbClr val="215968"/>
                </a:solidFill>
                <a:latin typeface="GNECMP+1 Regular"/>
                <a:cs typeface="GNECMP+1 Regular"/>
              </a:rPr>
              <a:t>И</a:t>
            </a:r>
          </a:p>
          <a:p>
            <a:pPr marL="0" marR="0">
              <a:lnSpc>
                <a:spcPts val="4440"/>
              </a:lnSpc>
              <a:spcBef>
                <a:spcPts val="50"/>
              </a:spcBef>
              <a:spcAft>
                <a:spcPts val="0"/>
              </a:spcAft>
            </a:pPr>
            <a:r>
              <a:rPr dirty="0" sz="3700">
                <a:solidFill>
                  <a:srgbClr val="215968"/>
                </a:solidFill>
                <a:latin typeface="GNECMP+1 Regular"/>
                <a:cs typeface="GNECMP+1 Regular"/>
              </a:rPr>
              <a:t>ЗАДАНИЯ</a:t>
            </a:r>
            <a:r>
              <a:rPr dirty="0" sz="3700">
                <a:solidFill>
                  <a:srgbClr val="215968"/>
                </a:solidFill>
                <a:latin typeface="GNECMP+1 Regular"/>
                <a:cs typeface="GNECMP+1 Regular"/>
              </a:rPr>
              <a:t> </a:t>
            </a:r>
            <a:r>
              <a:rPr dirty="0" sz="3700">
                <a:solidFill>
                  <a:srgbClr val="215968"/>
                </a:solidFill>
                <a:latin typeface="GNECMP+1 Regular"/>
                <a:cs typeface="GNECMP+1 Regular"/>
              </a:rPr>
              <a:t>ДЛЯ</a:t>
            </a:r>
            <a:r>
              <a:rPr dirty="0" sz="3700">
                <a:solidFill>
                  <a:srgbClr val="215968"/>
                </a:solidFill>
                <a:latin typeface="GNECMP+1 Regular"/>
                <a:cs typeface="GNECMP+1 Regular"/>
              </a:rPr>
              <a:t> </a:t>
            </a:r>
            <a:r>
              <a:rPr dirty="0" sz="3700">
                <a:solidFill>
                  <a:srgbClr val="215968"/>
                </a:solidFill>
                <a:latin typeface="GNECMP+1 Regular"/>
                <a:cs typeface="GNECMP+1 Regular"/>
              </a:rPr>
              <a:t>ОБСУЖДЕНИЯ</a:t>
            </a:r>
            <a:r>
              <a:rPr dirty="0" sz="3700" spc="18">
                <a:solidFill>
                  <a:srgbClr val="215968"/>
                </a:solidFill>
                <a:latin typeface="GNECMP+1 Regular"/>
                <a:cs typeface="GNECMP+1 Regular"/>
              </a:rPr>
              <a:t> </a:t>
            </a:r>
            <a:r>
              <a:rPr dirty="0" sz="3700">
                <a:solidFill>
                  <a:srgbClr val="215968"/>
                </a:solidFill>
                <a:latin typeface="GNECMP+1 Regular"/>
                <a:cs typeface="GNECMP+1 Regular"/>
              </a:rPr>
              <a:t>ДОМА</a:t>
            </a:r>
            <a:r>
              <a:rPr dirty="0" sz="3700" spc="25">
                <a:solidFill>
                  <a:srgbClr val="215968"/>
                </a:solidFill>
                <a:latin typeface="GNECMP+1 Regular"/>
                <a:cs typeface="GNECMP+1 Regular"/>
              </a:rPr>
              <a:t> </a:t>
            </a:r>
            <a:r>
              <a:rPr dirty="0" sz="3700">
                <a:solidFill>
                  <a:srgbClr val="215968"/>
                </a:solidFill>
                <a:latin typeface="GNECMP+1 Regular"/>
                <a:cs typeface="GNECMP+1 Regular"/>
              </a:rPr>
              <a:t>С</a:t>
            </a:r>
          </a:p>
          <a:p>
            <a:pPr marL="0" marR="0">
              <a:lnSpc>
                <a:spcPts val="4439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>
                <a:solidFill>
                  <a:srgbClr val="215968"/>
                </a:solidFill>
                <a:latin typeface="GNECMP+1 Regular"/>
                <a:cs typeface="GNECMP+1 Regular"/>
              </a:rPr>
              <a:t>РОДИТЕЛЯМИ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79406" y="1974977"/>
            <a:ext cx="3842004" cy="8162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127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6a1f5f"/>
                </a:solidFill>
                <a:latin typeface="GNECMP+1 Regular"/>
                <a:cs typeface="GNECMP+1 Regular"/>
              </a:rPr>
              <a:t>ПРИМЕРЫ</a:t>
            </a:r>
            <a:r>
              <a:rPr dirty="0" sz="3600" spc="810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3600">
                <a:solidFill>
                  <a:srgbClr val="6a1f5f"/>
                </a:solidFill>
                <a:latin typeface="GNECMP+1 Regular"/>
                <a:cs typeface="GNECMP+1 Regular"/>
              </a:rPr>
              <a:t>ЗАДАНИЙ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008618" y="2876042"/>
            <a:ext cx="2193949" cy="5568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215968"/>
                </a:solidFill>
                <a:latin typeface="SBTUAF+2 Bold"/>
                <a:cs typeface="SBTUAF+2 Bold"/>
              </a:rPr>
              <a:t>1-2,</a:t>
            </a:r>
            <a:r>
              <a:rPr dirty="0" sz="2400" spc="-10" b="1">
                <a:solidFill>
                  <a:srgbClr val="215968"/>
                </a:solidFill>
                <a:latin typeface="SBTUAF+2 Bold"/>
                <a:cs typeface="SBTUAF+2 Bold"/>
              </a:rPr>
              <a:t> </a:t>
            </a:r>
            <a:r>
              <a:rPr dirty="0" sz="2400" b="1">
                <a:solidFill>
                  <a:srgbClr val="215968"/>
                </a:solidFill>
                <a:latin typeface="SBTUAF+2 Bold"/>
                <a:cs typeface="SBTUAF+2 Bold"/>
              </a:rPr>
              <a:t>3-</a:t>
            </a:r>
            <a:r>
              <a:rPr dirty="0" sz="2400" b="1">
                <a:solidFill>
                  <a:srgbClr val="215968"/>
                </a:solidFill>
                <a:latin typeface="BSCJWC+2 Bold"/>
                <a:cs typeface="BSCJWC+2 Bold"/>
              </a:rPr>
              <a:t>4</a:t>
            </a:r>
            <a:r>
              <a:rPr dirty="0" sz="2400" spc="10" b="1">
                <a:solidFill>
                  <a:srgbClr val="215968"/>
                </a:solidFill>
                <a:latin typeface="BSCJWC+2 Bold"/>
                <a:cs typeface="BSCJWC+2 Bold"/>
              </a:rPr>
              <a:t> </a:t>
            </a:r>
            <a:r>
              <a:rPr dirty="0" sz="2400" b="1">
                <a:solidFill>
                  <a:srgbClr val="215968"/>
                </a:solidFill>
                <a:latin typeface="BSCJWC+2 Bold"/>
                <a:cs typeface="BSCJWC+2 Bold"/>
              </a:rPr>
              <a:t>классы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8618" y="3439578"/>
            <a:ext cx="8625939" cy="870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Домашнее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задание: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Совместно</a:t>
            </a:r>
            <a:r>
              <a:rPr dirty="0" sz="1600" spc="-11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с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родителями</a:t>
            </a:r>
            <a:r>
              <a:rPr dirty="0" sz="1600" spc="-2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сделайте</a:t>
            </a:r>
            <a:r>
              <a:rPr dirty="0" sz="1600" spc="-2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фотографии</a:t>
            </a:r>
            <a:r>
              <a:rPr dirty="0" sz="1600" spc="343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или</a:t>
            </a:r>
            <a:r>
              <a:rPr dirty="0" sz="1600" spc="339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рисунки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для</a:t>
            </a:r>
            <a:r>
              <a:rPr dirty="0" sz="1600" spc="-1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нашей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выставки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«Удивительный</a:t>
            </a:r>
            <a:r>
              <a:rPr dirty="0" sz="1600" spc="-31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мир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родной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природы».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Выберите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сюжеты,</a:t>
            </a:r>
            <a:r>
              <a:rPr dirty="0" sz="1600" spc="1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которые</a:t>
            </a:r>
            <a:r>
              <a:rPr dirty="0" sz="1600" spc="-1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вас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удивили.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028176" y="4389755"/>
            <a:ext cx="2215592" cy="5568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215968"/>
                </a:solidFill>
                <a:latin typeface="SBTUAF+2 Bold"/>
                <a:cs typeface="SBTUAF+2 Bold"/>
              </a:rPr>
              <a:t>5-6,</a:t>
            </a:r>
            <a:r>
              <a:rPr dirty="0" sz="2400" spc="-19" b="1">
                <a:solidFill>
                  <a:srgbClr val="215968"/>
                </a:solidFill>
                <a:latin typeface="SBTUAF+2 Bold"/>
                <a:cs typeface="SBTUAF+2 Bold"/>
              </a:rPr>
              <a:t> </a:t>
            </a:r>
            <a:r>
              <a:rPr dirty="0" sz="2400" b="1">
                <a:solidFill>
                  <a:srgbClr val="215968"/>
                </a:solidFill>
                <a:latin typeface="SBTUAF+2 Bold"/>
                <a:cs typeface="SBTUAF+2 Bold"/>
              </a:rPr>
              <a:t>7-</a:t>
            </a:r>
            <a:r>
              <a:rPr dirty="0" sz="2400" b="1">
                <a:solidFill>
                  <a:srgbClr val="215968"/>
                </a:solidFill>
                <a:latin typeface="BSCJWC+2 Bold"/>
                <a:cs typeface="BSCJWC+2 Bold"/>
              </a:rPr>
              <a:t>9</a:t>
            </a:r>
            <a:r>
              <a:rPr dirty="0" sz="2400" spc="-10" b="1">
                <a:solidFill>
                  <a:srgbClr val="215968"/>
                </a:solidFill>
                <a:latin typeface="BSCJWC+2 Bold"/>
                <a:cs typeface="BSCJWC+2 Bold"/>
              </a:rPr>
              <a:t> </a:t>
            </a:r>
            <a:r>
              <a:rPr dirty="0" sz="2400" b="1">
                <a:solidFill>
                  <a:srgbClr val="215968"/>
                </a:solidFill>
                <a:latin typeface="BSCJWC+2 Bold"/>
                <a:cs typeface="BSCJWC+2 Bold"/>
              </a:rPr>
              <a:t>классы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091926" y="4607839"/>
            <a:ext cx="178759" cy="2767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UVGFIC+1 Regular"/>
                <a:cs typeface="UVGFIC+1 Regular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022080" y="4953292"/>
            <a:ext cx="8898170" cy="23340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095" marR="0">
              <a:lnSpc>
                <a:spcPts val="2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Домашнее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задание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(одно</a:t>
            </a:r>
            <a:r>
              <a:rPr dirty="0" sz="1600" spc="-28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по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выбору)</a:t>
            </a:r>
            <a:r>
              <a:rPr dirty="0" sz="1600">
                <a:solidFill>
                  <a:srgbClr val="333333"/>
                </a:solidFill>
                <a:latin typeface="EGDSWS+Arial"/>
                <a:cs typeface="EGDSWS+Arial"/>
              </a:rPr>
              <a:t>:</a:t>
            </a:r>
          </a:p>
          <a:p>
            <a:pPr marL="6095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UVGFIC+1 Regular"/>
                <a:cs typeface="UVGFIC+1 Regular"/>
              </a:rPr>
              <a:t>1.</a:t>
            </a:r>
            <a:r>
              <a:rPr dirty="0" sz="1600" spc="-22">
                <a:solidFill>
                  <a:srgbClr val="000000"/>
                </a:solidFill>
                <a:latin typeface="UVGFIC+1 Regular"/>
                <a:cs typeface="UVGFIC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Напишите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письмо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человеку,</a:t>
            </a:r>
            <a:r>
              <a:rPr dirty="0" sz="1600" spc="-17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который</a:t>
            </a:r>
            <a:r>
              <a:rPr dirty="0" sz="1600" spc="-2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является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для</a:t>
            </a:r>
            <a:r>
              <a:rPr dirty="0" sz="1600" spc="-14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вас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героем.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На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каком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основании</a:t>
            </a:r>
            <a:r>
              <a:rPr dirty="0" sz="1600" spc="-15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вы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сделали</a:t>
            </a:r>
            <a:r>
              <a:rPr dirty="0" sz="1600" spc="-18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свой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выбор?</a:t>
            </a:r>
          </a:p>
          <a:p>
            <a:pPr marL="6095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UVGFIC+1 Regular"/>
                <a:cs typeface="UVGFIC+1 Regular"/>
              </a:rPr>
              <a:t>2.</a:t>
            </a:r>
            <a:r>
              <a:rPr dirty="0" sz="1600" spc="-22">
                <a:solidFill>
                  <a:srgbClr val="000000"/>
                </a:solidFill>
                <a:latin typeface="UVGFIC+1 Regular"/>
                <a:cs typeface="UVGFIC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Напишите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сочинение</a:t>
            </a:r>
            <a:r>
              <a:rPr dirty="0" sz="1600">
                <a:solidFill>
                  <a:srgbClr val="000000"/>
                </a:solidFill>
                <a:latin typeface="UVGFIC+1 Regular"/>
                <a:cs typeface="UVGFIC+1 Regular"/>
              </a:rPr>
              <a:t>-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миниатюру</a:t>
            </a:r>
            <a:r>
              <a:rPr dirty="0" sz="1600" spc="-1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на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одну</a:t>
            </a:r>
            <a:r>
              <a:rPr dirty="0" sz="1600" spc="-21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из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тем: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«Моя</a:t>
            </a:r>
            <a:r>
              <a:rPr dirty="0" sz="1600" spc="-28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семья</a:t>
            </a:r>
            <a:r>
              <a:rPr dirty="0" sz="1600" spc="19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–</a:t>
            </a:r>
            <a:r>
              <a:rPr dirty="0" sz="1600" spc="-17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опора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России»,</a:t>
            </a:r>
            <a:r>
              <a:rPr dirty="0" sz="1600" spc="-18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«Герои,</a:t>
            </a:r>
            <a:r>
              <a:rPr dirty="0" sz="1600" spc="-13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о</a:t>
            </a:r>
            <a:r>
              <a:rPr dirty="0" sz="1600" spc="-15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которых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мало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говорят»,</a:t>
            </a:r>
          </a:p>
          <a:p>
            <a:pPr marL="6095" marR="0">
              <a:lnSpc>
                <a:spcPts val="192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«Мой</a:t>
            </a:r>
            <a:r>
              <a:rPr dirty="0" sz="1600" spc="-43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дом</a:t>
            </a:r>
            <a:r>
              <a:rPr dirty="0" sz="1600" spc="-1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–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моя</a:t>
            </a:r>
            <a:r>
              <a:rPr dirty="0" sz="1600" spc="-1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страна»,</a:t>
            </a:r>
            <a:r>
              <a:rPr dirty="0" sz="1600" spc="18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«Лучший</a:t>
            </a:r>
            <a:r>
              <a:rPr dirty="0" sz="1600" spc="-16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город</a:t>
            </a:r>
            <a:r>
              <a:rPr dirty="0" sz="1600" spc="-3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России</a:t>
            </a:r>
            <a:r>
              <a:rPr dirty="0" sz="1600" spc="-14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–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это</a:t>
            </a:r>
            <a:r>
              <a:rPr dirty="0" sz="1600" spc="-12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…»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(дети</a:t>
            </a:r>
            <a:r>
              <a:rPr dirty="0" sz="1600" spc="-16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выбирают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город</a:t>
            </a:r>
            <a:r>
              <a:rPr dirty="0" sz="1600" spc="-3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самостоятельно);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«Мы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–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надежда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России».</a:t>
            </a:r>
          </a:p>
          <a:p>
            <a:pPr marL="6095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UVGFIC+1 Regular"/>
                <a:cs typeface="UVGFIC+1 Regular"/>
              </a:rPr>
              <a:t>3.</a:t>
            </a:r>
            <a:r>
              <a:rPr dirty="0" sz="1600">
                <a:solidFill>
                  <a:srgbClr val="000000"/>
                </a:solidFill>
                <a:latin typeface="UVGFIC+1 Regular"/>
                <a:cs typeface="UVGFIC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Обсудите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с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родителями,</a:t>
            </a:r>
            <a:r>
              <a:rPr dirty="0" sz="1600" spc="-18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хотели</a:t>
            </a:r>
            <a:r>
              <a:rPr dirty="0" sz="1600" spc="-18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бы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вы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поучаствовать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в</a:t>
            </a:r>
            <a:r>
              <a:rPr dirty="0" sz="1600" spc="-11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акции</a:t>
            </a:r>
            <a:r>
              <a:rPr dirty="0" sz="1600" spc="-17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«Письмо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солдату».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Что</a:t>
            </a:r>
            <a:r>
              <a:rPr dirty="0" sz="1600" spc="-17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бы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вы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написали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в</a:t>
            </a:r>
            <a:r>
              <a:rPr dirty="0" sz="1600" spc="-12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этом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письме?</a:t>
            </a:r>
          </a:p>
          <a:p>
            <a:pPr marL="6095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UVGFIC+1 Regular"/>
                <a:cs typeface="UVGFIC+1 Regular"/>
              </a:rPr>
              <a:t>4.</a:t>
            </a:r>
            <a:r>
              <a:rPr dirty="0" sz="1600" spc="358">
                <a:solidFill>
                  <a:srgbClr val="000000"/>
                </a:solidFill>
                <a:latin typeface="UVGFIC+1 Regular"/>
                <a:cs typeface="UVGFIC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Дамир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Юсупов,</a:t>
            </a:r>
            <a:r>
              <a:rPr dirty="0" sz="1600" spc="12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герой</a:t>
            </a:r>
            <a:r>
              <a:rPr dirty="0" sz="1600" spc="-15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России,</a:t>
            </a:r>
            <a:r>
              <a:rPr dirty="0" sz="1600" spc="338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сказал: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«Главное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—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что</a:t>
            </a:r>
            <a:r>
              <a:rPr dirty="0" sz="1600" spc="-17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все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вернулись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домой».</a:t>
            </a:r>
            <a:r>
              <a:rPr dirty="0" sz="1600" spc="-13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Как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вы</a:t>
            </a:r>
            <a:r>
              <a:rPr dirty="0" sz="1600" spc="11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понимаете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смысл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этой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фразы?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Обоснуйте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свой</a:t>
            </a:r>
            <a:r>
              <a:rPr dirty="0" sz="1600" spc="-17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ответ.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028176" y="7148106"/>
            <a:ext cx="8809518" cy="3830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UVGFIC+1 Regular"/>
                <a:cs typeface="UVGFIC+1 Regular"/>
              </a:rPr>
              <a:t>5.</a:t>
            </a:r>
            <a:r>
              <a:rPr dirty="0" sz="1600">
                <a:solidFill>
                  <a:srgbClr val="000000"/>
                </a:solidFill>
                <a:latin typeface="UVGFIC+1 Regular"/>
                <a:cs typeface="UVGFIC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В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любой</a:t>
            </a:r>
            <a:r>
              <a:rPr dirty="0" sz="1600" spc="-14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технике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выполните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рисунок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на</a:t>
            </a:r>
            <a:r>
              <a:rPr dirty="0" sz="1600" spc="14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одну</a:t>
            </a:r>
            <a:r>
              <a:rPr dirty="0" sz="1600" spc="-1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из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тем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по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выбору:</a:t>
            </a:r>
            <a:r>
              <a:rPr dirty="0" sz="1600" spc="-11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«Мы</a:t>
            </a:r>
            <a:r>
              <a:rPr dirty="0" sz="1600" spc="13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–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одна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страна»,</a:t>
            </a:r>
            <a:r>
              <a:rPr dirty="0" sz="1600" spc="19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«Когда</a:t>
            </a:r>
            <a:r>
              <a:rPr dirty="0" sz="1600" spc="-3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все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дома»,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«Герои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022080" y="7391946"/>
            <a:ext cx="7263851" cy="3830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рядом».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Устройте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выставку</a:t>
            </a:r>
            <a:r>
              <a:rPr dirty="0" sz="1600" spc="1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рисунков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в</a:t>
            </a:r>
            <a:r>
              <a:rPr dirty="0" sz="1600" spc="-14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классе.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Расскажите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одноклассникам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о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своем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000000"/>
                </a:solidFill>
                <a:latin typeface="GNECMP+1 Regular"/>
                <a:cs typeface="GNECMP+1 Regular"/>
              </a:rPr>
              <a:t>рисунке.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015349" y="7729093"/>
            <a:ext cx="2543251" cy="5568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215968"/>
                </a:solidFill>
                <a:latin typeface="SBTUAF+2 Bold"/>
                <a:cs typeface="SBTUAF+2 Bold"/>
              </a:rPr>
              <a:t>10-11</a:t>
            </a:r>
            <a:r>
              <a:rPr dirty="0" sz="2400" b="1">
                <a:solidFill>
                  <a:srgbClr val="215968"/>
                </a:solidFill>
                <a:latin typeface="SBTUAF+2 Bold"/>
                <a:cs typeface="SBTUAF+2 Bold"/>
              </a:rPr>
              <a:t> </a:t>
            </a:r>
            <a:r>
              <a:rPr dirty="0" sz="2400" b="1">
                <a:solidFill>
                  <a:srgbClr val="215968"/>
                </a:solidFill>
                <a:latin typeface="BSCJWC+2 Bold"/>
                <a:cs typeface="BSCJWC+2 Bold"/>
              </a:rPr>
              <a:t>классы</a:t>
            </a:r>
            <a:r>
              <a:rPr dirty="0" sz="2400" b="1">
                <a:solidFill>
                  <a:srgbClr val="215968"/>
                </a:solidFill>
                <a:latin typeface="SBTUAF+2 Bold"/>
                <a:cs typeface="SBTUAF+2 Bold"/>
              </a:rPr>
              <a:t>.</a:t>
            </a:r>
            <a:r>
              <a:rPr dirty="0" sz="2400" spc="-12" b="1">
                <a:solidFill>
                  <a:srgbClr val="215968"/>
                </a:solidFill>
                <a:latin typeface="SBTUAF+2 Bold"/>
                <a:cs typeface="SBTUAF+2 Bold"/>
              </a:rPr>
              <a:t> </a:t>
            </a:r>
            <a:r>
              <a:rPr dirty="0" sz="2400" b="1">
                <a:solidFill>
                  <a:srgbClr val="215968"/>
                </a:solidFill>
                <a:latin typeface="BSCJWC+2 Bold"/>
                <a:cs typeface="BSCJWC+2 Bold"/>
              </a:rPr>
              <a:t>СПО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015349" y="8293011"/>
            <a:ext cx="3007158" cy="3830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Домашнее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задание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(одно</a:t>
            </a:r>
            <a:r>
              <a:rPr dirty="0" sz="1600" spc="-25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по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выбору)</a:t>
            </a:r>
            <a:r>
              <a:rPr dirty="0" sz="1600">
                <a:solidFill>
                  <a:srgbClr val="333333"/>
                </a:solidFill>
                <a:latin typeface="UVGFIC+1 Regular"/>
                <a:cs typeface="UVGFIC+1 Regular"/>
              </a:rPr>
              <a:t>: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015349" y="8536851"/>
            <a:ext cx="8996318" cy="3830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333333"/>
                </a:solidFill>
                <a:latin typeface="UVGFIC+1 Regular"/>
                <a:cs typeface="UVGFIC+1 Regular"/>
              </a:rPr>
              <a:t>1.</a:t>
            </a:r>
            <a:r>
              <a:rPr dirty="0" sz="1600" spc="134">
                <a:solidFill>
                  <a:srgbClr val="333333"/>
                </a:solidFill>
                <a:latin typeface="UVGFIC+1 Regular"/>
                <a:cs typeface="UVGFIC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Спросите</a:t>
            </a:r>
            <a:r>
              <a:rPr dirty="0" sz="1600" spc="142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родителей,</a:t>
            </a:r>
            <a:r>
              <a:rPr dirty="0" sz="1600" spc="146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в</a:t>
            </a:r>
            <a:r>
              <a:rPr dirty="0" sz="1600" spc="134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каких</a:t>
            </a:r>
            <a:r>
              <a:rPr dirty="0" sz="1600" spc="143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важных</a:t>
            </a:r>
            <a:r>
              <a:rPr dirty="0" sz="1600" spc="144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исторических</a:t>
            </a:r>
            <a:r>
              <a:rPr dirty="0" sz="1600" spc="151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событиях,</a:t>
            </a:r>
            <a:r>
              <a:rPr dirty="0" sz="1600" spc="144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упоминаемых</a:t>
            </a:r>
            <a:r>
              <a:rPr dirty="0" sz="1600" spc="143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на</a:t>
            </a:r>
            <a:r>
              <a:rPr dirty="0" sz="1600" spc="142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сегодняшнем</a:t>
            </a:r>
            <a:r>
              <a:rPr dirty="0" sz="1600" spc="151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уроке,</a:t>
            </a:r>
            <a:r>
              <a:rPr dirty="0" sz="1600" spc="141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принимали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009253" y="8780641"/>
            <a:ext cx="9002889" cy="11146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участие</a:t>
            </a:r>
            <a:r>
              <a:rPr dirty="0" sz="1600" spc="-18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члены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вашей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семьи</a:t>
            </a:r>
            <a:r>
              <a:rPr dirty="0" sz="1600">
                <a:solidFill>
                  <a:srgbClr val="333333"/>
                </a:solidFill>
                <a:latin typeface="UVGFIC+1 Regular"/>
                <a:cs typeface="UVGFIC+1 Regular"/>
              </a:rPr>
              <a:t>.</a:t>
            </a:r>
            <a:r>
              <a:rPr dirty="0" sz="1600" spc="17">
                <a:solidFill>
                  <a:srgbClr val="333333"/>
                </a:solidFill>
                <a:latin typeface="UVGFIC+1 Regular"/>
                <a:cs typeface="UVGFIC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Подготовьте</a:t>
            </a:r>
            <a:r>
              <a:rPr dirty="0" sz="1600" spc="-33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небольшое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сообщение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об</a:t>
            </a:r>
            <a:r>
              <a:rPr dirty="0" sz="1600" spc="-15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этом</a:t>
            </a:r>
            <a:r>
              <a:rPr dirty="0" sz="1600">
                <a:solidFill>
                  <a:srgbClr val="333333"/>
                </a:solidFill>
                <a:latin typeface="UVGFIC+1 Regular"/>
                <a:cs typeface="UVGFIC+1 Regular"/>
              </a:rPr>
              <a:t>.</a:t>
            </a:r>
          </a:p>
          <a:p>
            <a:pPr marL="6095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333333"/>
                </a:solidFill>
                <a:latin typeface="UVGFIC+1 Regular"/>
                <a:cs typeface="UVGFIC+1 Regular"/>
              </a:rPr>
              <a:t>2.</a:t>
            </a:r>
            <a:r>
              <a:rPr dirty="0" sz="1600" spc="158">
                <a:solidFill>
                  <a:srgbClr val="333333"/>
                </a:solidFill>
                <a:latin typeface="UVGFIC+1 Regular"/>
                <a:cs typeface="UVGFIC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Подберите</a:t>
            </a:r>
            <a:r>
              <a:rPr dirty="0" sz="1600" spc="166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стихотворение</a:t>
            </a:r>
            <a:r>
              <a:rPr dirty="0" sz="1600" spc="167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русского</a:t>
            </a:r>
            <a:r>
              <a:rPr dirty="0" sz="1600" spc="172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поэта</a:t>
            </a:r>
            <a:r>
              <a:rPr dirty="0" sz="1600" spc="169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на</a:t>
            </a:r>
            <a:r>
              <a:rPr dirty="0" sz="1600" spc="166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одну</a:t>
            </a:r>
            <a:r>
              <a:rPr dirty="0" sz="1600" spc="159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из</a:t>
            </a:r>
            <a:r>
              <a:rPr dirty="0" sz="1600" spc="161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тем</a:t>
            </a:r>
            <a:r>
              <a:rPr dirty="0" sz="1600" spc="154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урока</a:t>
            </a:r>
            <a:r>
              <a:rPr dirty="0" sz="1600">
                <a:solidFill>
                  <a:srgbClr val="333333"/>
                </a:solidFill>
                <a:latin typeface="UVGFIC+1 Regular"/>
                <a:cs typeface="UVGFIC+1 Regular"/>
              </a:rPr>
              <a:t>:</a:t>
            </a:r>
            <a:r>
              <a:rPr dirty="0" sz="1600" spc="158">
                <a:solidFill>
                  <a:srgbClr val="333333"/>
                </a:solidFill>
                <a:latin typeface="UVGFIC+1 Regular"/>
                <a:cs typeface="UVGFIC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«Мы</a:t>
            </a:r>
            <a:r>
              <a:rPr dirty="0" sz="1600" spc="164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граждане</a:t>
            </a:r>
            <a:r>
              <a:rPr dirty="0" sz="1600" spc="167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великой</a:t>
            </a:r>
            <a:r>
              <a:rPr dirty="0" sz="1600" spc="170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России»,</a:t>
            </a:r>
            <a:r>
              <a:rPr dirty="0" sz="1600" spc="168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«На</a:t>
            </a:r>
            <a:r>
              <a:rPr dirty="0" sz="1600" spc="169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русском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дышим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языке»,</a:t>
            </a:r>
            <a:r>
              <a:rPr dirty="0" sz="1600" spc="22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«Мы</a:t>
            </a:r>
            <a:r>
              <a:rPr dirty="0" sz="1600" spc="-16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–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одна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страна»</a:t>
            </a:r>
            <a:r>
              <a:rPr dirty="0" sz="1600">
                <a:solidFill>
                  <a:srgbClr val="333333"/>
                </a:solidFill>
                <a:latin typeface="UVGFIC+1 Regular"/>
                <a:cs typeface="UVGFIC+1 Regular"/>
              </a:rPr>
              <a:t>.</a:t>
            </a:r>
            <a:r>
              <a:rPr dirty="0" sz="1600" spc="17">
                <a:solidFill>
                  <a:srgbClr val="333333"/>
                </a:solidFill>
                <a:latin typeface="UVGFIC+1 Regular"/>
                <a:cs typeface="UVGFIC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Обоснуйте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свой</a:t>
            </a:r>
            <a:r>
              <a:rPr dirty="0" sz="1600" spc="-17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выбор</a:t>
            </a:r>
            <a:r>
              <a:rPr dirty="0" sz="1600">
                <a:solidFill>
                  <a:srgbClr val="333333"/>
                </a:solidFill>
                <a:latin typeface="UVGFIC+1 Regular"/>
                <a:cs typeface="UVGFIC+1 Regular"/>
              </a:rPr>
              <a:t>.</a:t>
            </a:r>
          </a:p>
          <a:p>
            <a:pPr marL="6095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333333"/>
                </a:solidFill>
                <a:latin typeface="UVGFIC+1 Regular"/>
                <a:cs typeface="UVGFIC+1 Regular"/>
              </a:rPr>
              <a:t>3.</a:t>
            </a:r>
            <a:r>
              <a:rPr dirty="0" sz="1600">
                <a:solidFill>
                  <a:srgbClr val="333333"/>
                </a:solidFill>
                <a:latin typeface="UVGFIC+1 Regular"/>
                <a:cs typeface="UVGFIC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Напишите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эссе</a:t>
            </a:r>
            <a:r>
              <a:rPr dirty="0" sz="1600" spc="10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на</a:t>
            </a:r>
            <a:r>
              <a:rPr dirty="0" sz="1600" spc="10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тему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«Мой</a:t>
            </a:r>
            <a:r>
              <a:rPr dirty="0" sz="1600" spc="-28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герой</a:t>
            </a:r>
            <a:r>
              <a:rPr dirty="0" sz="1600" spc="-13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–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какой</a:t>
            </a:r>
            <a:r>
              <a:rPr dirty="0" sz="1600" spc="-15">
                <a:solidFill>
                  <a:srgbClr val="333333"/>
                </a:solidFill>
                <a:latin typeface="GNECMP+1 Regular"/>
                <a:cs typeface="GNECMP+1 Regular"/>
              </a:rPr>
              <a:t> </a:t>
            </a:r>
            <a:r>
              <a:rPr dirty="0" sz="1600">
                <a:solidFill>
                  <a:srgbClr val="333333"/>
                </a:solidFill>
                <a:latin typeface="GNECMP+1 Regular"/>
                <a:cs typeface="GNECMP+1 Regular"/>
              </a:rPr>
              <a:t>он?»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178675" y="275694"/>
            <a:ext cx="7385871" cy="10761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spc="116">
                <a:solidFill>
                  <a:srgbClr val="6a1f5f"/>
                </a:solidFill>
                <a:latin typeface="GNECMP+1 Regular"/>
                <a:cs typeface="GNECMP+1 Regular"/>
              </a:rPr>
              <a:t>ВНЕУРОЧНАЯ</a:t>
            </a:r>
            <a:r>
              <a:rPr dirty="0" sz="4800" spc="105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4800" spc="116">
                <a:solidFill>
                  <a:srgbClr val="6a1f5f"/>
                </a:solidFill>
                <a:latin typeface="GNECMP+1 Regular"/>
                <a:cs typeface="GNECMP+1 Regular"/>
              </a:rPr>
              <a:t>ДЕЯТЕЛЬНОСТЬ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73189" y="2003323"/>
            <a:ext cx="11894140" cy="6658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 spc="-156">
                <a:solidFill>
                  <a:srgbClr val="262626"/>
                </a:solidFill>
                <a:latin typeface="GNECMP+1 Regular"/>
                <a:cs typeface="GNECMP+1 Regular"/>
              </a:rPr>
              <a:t>образовательная</a:t>
            </a:r>
            <a:r>
              <a:rPr dirty="0" sz="2900" spc="-308">
                <a:solidFill>
                  <a:srgbClr val="262626"/>
                </a:solidFill>
                <a:latin typeface="GNECMP+1 Regular"/>
                <a:cs typeface="GNECMP+1 Regular"/>
              </a:rPr>
              <a:t> </a:t>
            </a:r>
            <a:r>
              <a:rPr dirty="0" sz="2900" spc="-154">
                <a:solidFill>
                  <a:srgbClr val="262626"/>
                </a:solidFill>
                <a:latin typeface="GNECMP+1 Regular"/>
                <a:cs typeface="GNECMP+1 Regular"/>
              </a:rPr>
              <a:t>деятельность,</a:t>
            </a:r>
            <a:r>
              <a:rPr dirty="0" sz="2900" spc="-329">
                <a:solidFill>
                  <a:srgbClr val="262626"/>
                </a:solidFill>
                <a:latin typeface="GNECMP+1 Regular"/>
                <a:cs typeface="GNECMP+1 Regular"/>
              </a:rPr>
              <a:t> </a:t>
            </a:r>
            <a:r>
              <a:rPr dirty="0" sz="2900" spc="-154">
                <a:solidFill>
                  <a:srgbClr val="262626"/>
                </a:solidFill>
                <a:latin typeface="GNECMP+1 Regular"/>
                <a:cs typeface="GNECMP+1 Regular"/>
              </a:rPr>
              <a:t>направленная</a:t>
            </a:r>
            <a:r>
              <a:rPr dirty="0" sz="2900" spc="-308">
                <a:solidFill>
                  <a:srgbClr val="262626"/>
                </a:solidFill>
                <a:latin typeface="GNECMP+1 Regular"/>
                <a:cs typeface="GNECMP+1 Regular"/>
              </a:rPr>
              <a:t> </a:t>
            </a:r>
            <a:r>
              <a:rPr dirty="0" sz="2900" spc="-83">
                <a:solidFill>
                  <a:srgbClr val="262626"/>
                </a:solidFill>
                <a:latin typeface="GNECMP+1 Regular"/>
                <a:cs typeface="GNECMP+1 Regular"/>
              </a:rPr>
              <a:t>на</a:t>
            </a:r>
            <a:r>
              <a:rPr dirty="0" sz="2900" spc="-340">
                <a:solidFill>
                  <a:srgbClr val="262626"/>
                </a:solidFill>
                <a:latin typeface="GNECMP+1 Regular"/>
                <a:cs typeface="GNECMP+1 Regular"/>
              </a:rPr>
              <a:t> </a:t>
            </a:r>
            <a:r>
              <a:rPr dirty="0" sz="2900" spc="-149">
                <a:solidFill>
                  <a:srgbClr val="262626"/>
                </a:solidFill>
                <a:latin typeface="GNECMP+1 Regular"/>
                <a:cs typeface="GNECMP+1 Regular"/>
              </a:rPr>
              <a:t>достижение</a:t>
            </a:r>
            <a:r>
              <a:rPr dirty="0" sz="2900" spc="-323">
                <a:solidFill>
                  <a:srgbClr val="262626"/>
                </a:solidFill>
                <a:latin typeface="GNECMP+1 Regular"/>
                <a:cs typeface="GNECMP+1 Regular"/>
              </a:rPr>
              <a:t> </a:t>
            </a:r>
            <a:r>
              <a:rPr dirty="0" sz="2900" spc="-151">
                <a:solidFill>
                  <a:srgbClr val="262626"/>
                </a:solidFill>
                <a:latin typeface="GNECMP+1 Regular"/>
                <a:cs typeface="GNECMP+1 Regular"/>
              </a:rPr>
              <a:t>планируемых</a:t>
            </a:r>
            <a:r>
              <a:rPr dirty="0" sz="2900" spc="-314">
                <a:solidFill>
                  <a:srgbClr val="262626"/>
                </a:solidFill>
                <a:latin typeface="GNECMP+1 Regular"/>
                <a:cs typeface="GNECMP+1 Regular"/>
              </a:rPr>
              <a:t> </a:t>
            </a:r>
            <a:r>
              <a:rPr dirty="0" sz="2900" spc="-151">
                <a:solidFill>
                  <a:srgbClr val="262626"/>
                </a:solidFill>
                <a:latin typeface="GNECMP+1 Regular"/>
                <a:cs typeface="GNECMP+1 Regular"/>
              </a:rPr>
              <a:t>результатов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73189" y="2445664"/>
            <a:ext cx="10917169" cy="6658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 spc="-146">
                <a:solidFill>
                  <a:srgbClr val="262626"/>
                </a:solidFill>
                <a:latin typeface="GNECMP+1 Regular"/>
                <a:cs typeface="GNECMP+1 Regular"/>
              </a:rPr>
              <a:t>освоения</a:t>
            </a:r>
            <a:r>
              <a:rPr dirty="0" sz="2900" spc="-334">
                <a:solidFill>
                  <a:srgbClr val="262626"/>
                </a:solidFill>
                <a:latin typeface="GNECMP+1 Regular"/>
                <a:cs typeface="GNECMP+1 Regular"/>
              </a:rPr>
              <a:t> </a:t>
            </a:r>
            <a:r>
              <a:rPr dirty="0" sz="2900" spc="-146">
                <a:solidFill>
                  <a:srgbClr val="262626"/>
                </a:solidFill>
                <a:latin typeface="GNECMP+1 Regular"/>
                <a:cs typeface="GNECMP+1 Regular"/>
              </a:rPr>
              <a:t>основной</a:t>
            </a:r>
            <a:r>
              <a:rPr dirty="0" sz="2900" spc="-320">
                <a:solidFill>
                  <a:srgbClr val="262626"/>
                </a:solidFill>
                <a:latin typeface="GNECMP+1 Regular"/>
                <a:cs typeface="GNECMP+1 Regular"/>
              </a:rPr>
              <a:t> </a:t>
            </a:r>
            <a:r>
              <a:rPr dirty="0" sz="2900" spc="-155">
                <a:solidFill>
                  <a:srgbClr val="262626"/>
                </a:solidFill>
                <a:latin typeface="GNECMP+1 Regular"/>
                <a:cs typeface="GNECMP+1 Regular"/>
              </a:rPr>
              <a:t>образовательной</a:t>
            </a:r>
            <a:r>
              <a:rPr dirty="0" sz="2900" spc="-296">
                <a:solidFill>
                  <a:srgbClr val="262626"/>
                </a:solidFill>
                <a:latin typeface="GNECMP+1 Regular"/>
                <a:cs typeface="GNECMP+1 Regular"/>
              </a:rPr>
              <a:t> </a:t>
            </a:r>
            <a:r>
              <a:rPr dirty="0" sz="2900" spc="-149">
                <a:solidFill>
                  <a:srgbClr val="262626"/>
                </a:solidFill>
                <a:latin typeface="GNECMP+1 Regular"/>
                <a:cs typeface="GNECMP+1 Regular"/>
              </a:rPr>
              <a:t>программы</a:t>
            </a:r>
            <a:r>
              <a:rPr dirty="0" sz="2900" spc="-310">
                <a:solidFill>
                  <a:srgbClr val="262626"/>
                </a:solidFill>
                <a:latin typeface="GNECMP+1 Regular"/>
                <a:cs typeface="GNECMP+1 Regular"/>
              </a:rPr>
              <a:t> </a:t>
            </a:r>
            <a:r>
              <a:rPr dirty="0" sz="2900" spc="-152">
                <a:solidFill>
                  <a:srgbClr val="262626"/>
                </a:solidFill>
                <a:latin typeface="GNECMP+1 Regular"/>
                <a:cs typeface="GNECMP+1 Regular"/>
              </a:rPr>
              <a:t>(личностных,</a:t>
            </a:r>
            <a:r>
              <a:rPr dirty="0" sz="2900" spc="-344">
                <a:solidFill>
                  <a:srgbClr val="262626"/>
                </a:solidFill>
                <a:latin typeface="GNECMP+1 Regular"/>
                <a:cs typeface="GNECMP+1 Regular"/>
              </a:rPr>
              <a:t> </a:t>
            </a:r>
            <a:r>
              <a:rPr dirty="0" sz="2900" spc="-154">
                <a:solidFill>
                  <a:srgbClr val="262626"/>
                </a:solidFill>
                <a:latin typeface="GNECMP+1 Regular"/>
                <a:cs typeface="GNECMP+1 Regular"/>
              </a:rPr>
              <a:t>метапредметных</a:t>
            </a:r>
            <a:r>
              <a:rPr dirty="0" sz="2900" spc="-314">
                <a:solidFill>
                  <a:srgbClr val="262626"/>
                </a:solidFill>
                <a:latin typeface="GNECMP+1 Regular"/>
                <a:cs typeface="GNECMP+1 Regular"/>
              </a:rPr>
              <a:t> </a:t>
            </a:r>
            <a:r>
              <a:rPr dirty="0" sz="2900">
                <a:solidFill>
                  <a:srgbClr val="262626"/>
                </a:solidFill>
                <a:latin typeface="GNECMP+1 Regular"/>
                <a:cs typeface="GNECMP+1 Regular"/>
              </a:rPr>
              <a:t>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73189" y="2887624"/>
            <a:ext cx="11587139" cy="44083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 spc="-152">
                <a:solidFill>
                  <a:srgbClr val="262626"/>
                </a:solidFill>
                <a:latin typeface="GNECMP+1 Regular"/>
                <a:cs typeface="GNECMP+1 Regular"/>
              </a:rPr>
              <a:t>предметных),</a:t>
            </a:r>
            <a:r>
              <a:rPr dirty="0" sz="2900" spc="-344">
                <a:solidFill>
                  <a:srgbClr val="262626"/>
                </a:solidFill>
                <a:latin typeface="GNECMP+1 Regular"/>
                <a:cs typeface="GNECMP+1 Regular"/>
              </a:rPr>
              <a:t> </a:t>
            </a:r>
            <a:r>
              <a:rPr dirty="0" sz="2900" spc="-155">
                <a:solidFill>
                  <a:srgbClr val="262626"/>
                </a:solidFill>
                <a:latin typeface="GNECMP+1 Regular"/>
                <a:cs typeface="GNECMP+1 Regular"/>
              </a:rPr>
              <a:t>осуществляемая</a:t>
            </a:r>
            <a:r>
              <a:rPr dirty="0" sz="2900" spc="-308">
                <a:solidFill>
                  <a:srgbClr val="262626"/>
                </a:solidFill>
                <a:latin typeface="GNECMP+1 Regular"/>
                <a:cs typeface="GNECMP+1 Regular"/>
              </a:rPr>
              <a:t> </a:t>
            </a:r>
            <a:r>
              <a:rPr dirty="0" sz="2900">
                <a:solidFill>
                  <a:srgbClr val="262626"/>
                </a:solidFill>
                <a:latin typeface="GNECMP+1 Regular"/>
                <a:cs typeface="GNECMP+1 Regular"/>
              </a:rPr>
              <a:t>в</a:t>
            </a:r>
            <a:r>
              <a:rPr dirty="0" sz="2900" spc="-331">
                <a:solidFill>
                  <a:srgbClr val="262626"/>
                </a:solidFill>
                <a:latin typeface="GNECMP+1 Regular"/>
                <a:cs typeface="GNECMP+1 Regular"/>
              </a:rPr>
              <a:t> </a:t>
            </a:r>
            <a:r>
              <a:rPr dirty="0" sz="2900" spc="-142">
                <a:solidFill>
                  <a:srgbClr val="262626"/>
                </a:solidFill>
                <a:latin typeface="GNECMP+1 Regular"/>
                <a:cs typeface="GNECMP+1 Regular"/>
              </a:rPr>
              <a:t>формах,</a:t>
            </a:r>
            <a:r>
              <a:rPr dirty="0" sz="2900" spc="-329">
                <a:solidFill>
                  <a:srgbClr val="262626"/>
                </a:solidFill>
                <a:latin typeface="GNECMP+1 Regular"/>
                <a:cs typeface="GNECMP+1 Regular"/>
              </a:rPr>
              <a:t> </a:t>
            </a:r>
            <a:r>
              <a:rPr dirty="0" sz="2900" spc="-144">
                <a:solidFill>
                  <a:srgbClr val="262626"/>
                </a:solidFill>
                <a:latin typeface="GNECMP+1 Regular"/>
                <a:cs typeface="GNECMP+1 Regular"/>
              </a:rPr>
              <a:t>отличных</a:t>
            </a:r>
            <a:r>
              <a:rPr dirty="0" sz="2900" spc="-340">
                <a:solidFill>
                  <a:srgbClr val="262626"/>
                </a:solidFill>
                <a:latin typeface="GNECMP+1 Regular"/>
                <a:cs typeface="GNECMP+1 Regular"/>
              </a:rPr>
              <a:t> </a:t>
            </a:r>
            <a:r>
              <a:rPr dirty="0" sz="2900" spc="-82">
                <a:solidFill>
                  <a:srgbClr val="262626"/>
                </a:solidFill>
                <a:latin typeface="GNECMP+1 Regular"/>
                <a:cs typeface="GNECMP+1 Regular"/>
              </a:rPr>
              <a:t>от</a:t>
            </a:r>
            <a:r>
              <a:rPr dirty="0" sz="2900" spc="-323">
                <a:solidFill>
                  <a:srgbClr val="262626"/>
                </a:solidFill>
                <a:latin typeface="GNECMP+1 Regular"/>
                <a:cs typeface="GNECMP+1 Regular"/>
              </a:rPr>
              <a:t> </a:t>
            </a:r>
            <a:r>
              <a:rPr dirty="0" sz="2900" spc="-141">
                <a:solidFill>
                  <a:srgbClr val="262626"/>
                </a:solidFill>
                <a:latin typeface="GNECMP+1 Regular"/>
                <a:cs typeface="GNECMP+1 Regular"/>
              </a:rPr>
              <a:t>урочной</a:t>
            </a:r>
          </a:p>
          <a:p>
            <a:pPr marL="3047" marR="0">
              <a:lnSpc>
                <a:spcPts val="5453"/>
              </a:lnSpc>
              <a:spcBef>
                <a:spcPts val="9181"/>
              </a:spcBef>
              <a:spcAft>
                <a:spcPts val="0"/>
              </a:spcAft>
            </a:pPr>
            <a:r>
              <a:rPr dirty="0" sz="2900" spc="-146">
                <a:solidFill>
                  <a:srgbClr val="262626"/>
                </a:solidFill>
                <a:latin typeface="GNECMP+1 Regular"/>
                <a:cs typeface="GNECMP+1 Regular"/>
              </a:rPr>
              <a:t>является</a:t>
            </a:r>
            <a:r>
              <a:rPr dirty="0" sz="2900" spc="-346">
                <a:solidFill>
                  <a:srgbClr val="262626"/>
                </a:solidFill>
                <a:latin typeface="GNECMP+1 Regular"/>
                <a:cs typeface="GNECMP+1 Regular"/>
              </a:rPr>
              <a:t> </a:t>
            </a:r>
            <a:r>
              <a:rPr dirty="0" sz="2900" spc="-124">
                <a:solidFill>
                  <a:srgbClr val="262626"/>
                </a:solidFill>
                <a:latin typeface="GNECMP+1 Regular"/>
                <a:cs typeface="GNECMP+1 Regular"/>
              </a:rPr>
              <a:t>неот</a:t>
            </a:r>
            <a:r>
              <a:rPr dirty="0" sz="3200" spc="-168">
                <a:solidFill>
                  <a:srgbClr val="262626"/>
                </a:solidFill>
                <a:latin typeface="GNECMP+1 Regular"/>
                <a:cs typeface="GNECMP+1 Regular"/>
              </a:rPr>
              <a:t>ъ</a:t>
            </a:r>
            <a:r>
              <a:rPr dirty="0" sz="2900" spc="-142">
                <a:solidFill>
                  <a:srgbClr val="262626"/>
                </a:solidFill>
                <a:latin typeface="GNECMP+1 Regular"/>
                <a:cs typeface="GNECMP+1 Regular"/>
              </a:rPr>
              <a:t>емлемой</a:t>
            </a:r>
            <a:r>
              <a:rPr dirty="0" sz="2900" spc="-296">
                <a:solidFill>
                  <a:srgbClr val="262626"/>
                </a:solidFill>
                <a:latin typeface="GNECMP+1 Regular"/>
                <a:cs typeface="GNECMP+1 Regular"/>
              </a:rPr>
              <a:t> </a:t>
            </a:r>
            <a:r>
              <a:rPr dirty="0" sz="2900">
                <a:solidFill>
                  <a:srgbClr val="262626"/>
                </a:solidFill>
                <a:latin typeface="GNECMP+1 Regular"/>
                <a:cs typeface="GNECMP+1 Regular"/>
              </a:rPr>
              <a:t>и</a:t>
            </a:r>
            <a:r>
              <a:rPr dirty="0" sz="2900" spc="-334">
                <a:solidFill>
                  <a:srgbClr val="262626"/>
                </a:solidFill>
                <a:latin typeface="GNECMP+1 Regular"/>
                <a:cs typeface="GNECMP+1 Regular"/>
              </a:rPr>
              <a:t> </a:t>
            </a:r>
            <a:r>
              <a:rPr dirty="0" sz="2900" spc="-152">
                <a:solidFill>
                  <a:srgbClr val="262626"/>
                </a:solidFill>
                <a:latin typeface="GNECMP+1 Regular"/>
                <a:cs typeface="GNECMP+1 Regular"/>
              </a:rPr>
              <a:t>обязательной</a:t>
            </a:r>
            <a:r>
              <a:rPr dirty="0" sz="2900" spc="-308">
                <a:solidFill>
                  <a:srgbClr val="262626"/>
                </a:solidFill>
                <a:latin typeface="GNECMP+1 Regular"/>
                <a:cs typeface="GNECMP+1 Regular"/>
              </a:rPr>
              <a:t> </a:t>
            </a:r>
            <a:r>
              <a:rPr dirty="0" sz="2900" spc="-140">
                <a:solidFill>
                  <a:srgbClr val="262626"/>
                </a:solidFill>
                <a:latin typeface="GNECMP+1 Regular"/>
                <a:cs typeface="GNECMP+1 Regular"/>
              </a:rPr>
              <a:t>частью</a:t>
            </a:r>
            <a:r>
              <a:rPr dirty="0" sz="2900" spc="-334">
                <a:solidFill>
                  <a:srgbClr val="262626"/>
                </a:solidFill>
                <a:latin typeface="GNECMP+1 Regular"/>
                <a:cs typeface="GNECMP+1 Regular"/>
              </a:rPr>
              <a:t> </a:t>
            </a:r>
            <a:r>
              <a:rPr dirty="0" sz="2900" spc="-146">
                <a:solidFill>
                  <a:srgbClr val="262626"/>
                </a:solidFill>
                <a:latin typeface="GNECMP+1 Regular"/>
                <a:cs typeface="GNECMP+1 Regular"/>
              </a:rPr>
              <a:t>основной</a:t>
            </a:r>
            <a:r>
              <a:rPr dirty="0" sz="2900" spc="-320">
                <a:solidFill>
                  <a:srgbClr val="262626"/>
                </a:solidFill>
                <a:latin typeface="GNECMP+1 Regular"/>
                <a:cs typeface="GNECMP+1 Regular"/>
              </a:rPr>
              <a:t> </a:t>
            </a:r>
            <a:r>
              <a:rPr dirty="0" sz="2900" spc="-155">
                <a:solidFill>
                  <a:srgbClr val="262626"/>
                </a:solidFill>
                <a:latin typeface="GNECMP+1 Regular"/>
                <a:cs typeface="GNECMP+1 Regular"/>
              </a:rPr>
              <a:t>образовательной</a:t>
            </a:r>
            <a:r>
              <a:rPr dirty="0" sz="2900" spc="-296">
                <a:solidFill>
                  <a:srgbClr val="262626"/>
                </a:solidFill>
                <a:latin typeface="GNECMP+1 Regular"/>
                <a:cs typeface="GNECMP+1 Regular"/>
              </a:rPr>
              <a:t> </a:t>
            </a:r>
            <a:r>
              <a:rPr dirty="0" sz="2900" spc="-149">
                <a:solidFill>
                  <a:srgbClr val="262626"/>
                </a:solidFill>
                <a:latin typeface="GNECMP+1 Regular"/>
                <a:cs typeface="GNECMP+1 Regular"/>
              </a:rPr>
              <a:t>программы</a:t>
            </a:r>
          </a:p>
          <a:p>
            <a:pPr marL="7366" marR="0">
              <a:lnSpc>
                <a:spcPts val="4942"/>
              </a:lnSpc>
              <a:spcBef>
                <a:spcPts val="9891"/>
              </a:spcBef>
              <a:spcAft>
                <a:spcPts val="0"/>
              </a:spcAft>
            </a:pPr>
            <a:r>
              <a:rPr dirty="0" sz="2900" spc="-150">
                <a:solidFill>
                  <a:srgbClr val="262626"/>
                </a:solidFill>
                <a:latin typeface="GNECMP+1 Regular"/>
                <a:cs typeface="GNECMP+1 Regular"/>
              </a:rPr>
              <a:t>количество</a:t>
            </a:r>
            <a:r>
              <a:rPr dirty="0" sz="2900" spc="-323">
                <a:solidFill>
                  <a:srgbClr val="262626"/>
                </a:solidFill>
                <a:latin typeface="GNECMP+1 Regular"/>
                <a:cs typeface="GNECMP+1 Regular"/>
              </a:rPr>
              <a:t> </a:t>
            </a:r>
            <a:r>
              <a:rPr dirty="0" sz="2900" spc="-133">
                <a:solidFill>
                  <a:srgbClr val="262626"/>
                </a:solidFill>
                <a:latin typeface="GNECMP+1 Regular"/>
                <a:cs typeface="GNECMP+1 Regular"/>
              </a:rPr>
              <a:t>часов</a:t>
            </a:r>
            <a:r>
              <a:rPr dirty="0" sz="2900" spc="-331">
                <a:solidFill>
                  <a:srgbClr val="262626"/>
                </a:solidFill>
                <a:latin typeface="GNECMP+1 Regular"/>
                <a:cs typeface="GNECMP+1 Regular"/>
              </a:rPr>
              <a:t> </a:t>
            </a:r>
            <a:r>
              <a:rPr dirty="0" sz="2900" spc="-83">
                <a:solidFill>
                  <a:srgbClr val="262626"/>
                </a:solidFill>
                <a:latin typeface="GNECMP+1 Regular"/>
                <a:cs typeface="GNECMP+1 Regular"/>
              </a:rPr>
              <a:t>на</a:t>
            </a:r>
            <a:r>
              <a:rPr dirty="0" sz="2900" spc="-340">
                <a:solidFill>
                  <a:srgbClr val="262626"/>
                </a:solidFill>
                <a:latin typeface="GNECMP+1 Regular"/>
                <a:cs typeface="GNECMP+1 Regular"/>
              </a:rPr>
              <a:t> </a:t>
            </a:r>
            <a:r>
              <a:rPr dirty="0" sz="2900" spc="-149">
                <a:solidFill>
                  <a:srgbClr val="262626"/>
                </a:solidFill>
                <a:latin typeface="GNECMP+1 Regular"/>
                <a:cs typeface="GNECMP+1 Regular"/>
              </a:rPr>
              <a:t>внеурочную</a:t>
            </a:r>
            <a:r>
              <a:rPr dirty="0" sz="2900" spc="-334">
                <a:solidFill>
                  <a:srgbClr val="262626"/>
                </a:solidFill>
                <a:latin typeface="GNECMP+1 Regular"/>
                <a:cs typeface="GNECMP+1 Regular"/>
              </a:rPr>
              <a:t> </a:t>
            </a:r>
            <a:r>
              <a:rPr dirty="0" sz="2900" spc="-154">
                <a:solidFill>
                  <a:srgbClr val="262626"/>
                </a:solidFill>
                <a:latin typeface="GNECMP+1 Regular"/>
                <a:cs typeface="GNECMP+1 Regular"/>
              </a:rPr>
              <a:t>деятельность: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80555" y="7072146"/>
            <a:ext cx="6209702" cy="6658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 spc="-148">
                <a:solidFill>
                  <a:srgbClr val="262626"/>
                </a:solidFill>
                <a:latin typeface="GNECMP+1 Regular"/>
                <a:cs typeface="GNECMP+1 Regular"/>
              </a:rPr>
              <a:t>начальное</a:t>
            </a:r>
            <a:r>
              <a:rPr dirty="0" sz="2900" spc="-323">
                <a:solidFill>
                  <a:srgbClr val="262626"/>
                </a:solidFill>
                <a:latin typeface="GNECMP+1 Regular"/>
                <a:cs typeface="GNECMP+1 Regular"/>
              </a:rPr>
              <a:t> </a:t>
            </a:r>
            <a:r>
              <a:rPr dirty="0" sz="2900" spc="-131">
                <a:solidFill>
                  <a:srgbClr val="262626"/>
                </a:solidFill>
                <a:latin typeface="GNECMP+1 Regular"/>
                <a:cs typeface="GNECMP+1 Regular"/>
              </a:rPr>
              <a:t>общее</a:t>
            </a:r>
            <a:r>
              <a:rPr dirty="0" sz="2900" spc="-311">
                <a:solidFill>
                  <a:srgbClr val="262626"/>
                </a:solidFill>
                <a:latin typeface="GNECMP+1 Regular"/>
                <a:cs typeface="GNECMP+1 Regular"/>
              </a:rPr>
              <a:t> </a:t>
            </a:r>
            <a:r>
              <a:rPr dirty="0" sz="2900" spc="-151">
                <a:solidFill>
                  <a:srgbClr val="262626"/>
                </a:solidFill>
                <a:latin typeface="GNECMP+1 Regular"/>
                <a:cs typeface="GNECMP+1 Regular"/>
              </a:rPr>
              <a:t>образование</a:t>
            </a:r>
            <a:r>
              <a:rPr dirty="0" sz="2900" spc="-331">
                <a:solidFill>
                  <a:srgbClr val="262626"/>
                </a:solidFill>
                <a:latin typeface="GNECMP+1 Regular"/>
                <a:cs typeface="GNECMP+1 Regular"/>
              </a:rPr>
              <a:t> </a:t>
            </a:r>
            <a:r>
              <a:rPr dirty="0" sz="2900">
                <a:solidFill>
                  <a:srgbClr val="262626"/>
                </a:solidFill>
                <a:latin typeface="GNECMP+1 Regular"/>
                <a:cs typeface="GNECMP+1 Regular"/>
              </a:rPr>
              <a:t>–</a:t>
            </a:r>
            <a:r>
              <a:rPr dirty="0" sz="2900" spc="-83">
                <a:solidFill>
                  <a:srgbClr val="215968"/>
                </a:solidFill>
                <a:latin typeface="GNECMP+1 Regular"/>
                <a:cs typeface="GNECMP+1 Regular"/>
              </a:rPr>
              <a:t>до</a:t>
            </a:r>
            <a:r>
              <a:rPr dirty="0" sz="2900" spc="-323">
                <a:solidFill>
                  <a:srgbClr val="215968"/>
                </a:solidFill>
                <a:latin typeface="GNECMP+1 Regular"/>
                <a:cs typeface="GNECMP+1 Regular"/>
              </a:rPr>
              <a:t> </a:t>
            </a:r>
            <a:r>
              <a:rPr dirty="0" sz="2900" spc="-125">
                <a:solidFill>
                  <a:srgbClr val="215968"/>
                </a:solidFill>
                <a:latin typeface="GNECMP+1 Regular"/>
                <a:cs typeface="GNECMP+1 Regular"/>
              </a:rPr>
              <a:t>1320</a:t>
            </a:r>
            <a:r>
              <a:rPr dirty="0" sz="2900" spc="-325">
                <a:solidFill>
                  <a:srgbClr val="215968"/>
                </a:solidFill>
                <a:latin typeface="GNECMP+1 Regular"/>
                <a:cs typeface="GNECMP+1 Regular"/>
              </a:rPr>
              <a:t> </a:t>
            </a:r>
            <a:r>
              <a:rPr dirty="0" sz="2900" spc="-133">
                <a:solidFill>
                  <a:srgbClr val="215968"/>
                </a:solidFill>
                <a:latin typeface="GNECMP+1 Regular"/>
                <a:cs typeface="GNECMP+1 Regular"/>
              </a:rPr>
              <a:t>часов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80555" y="7514107"/>
            <a:ext cx="5987679" cy="11630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 spc="-146">
                <a:solidFill>
                  <a:srgbClr val="262626"/>
                </a:solidFill>
                <a:latin typeface="GNECMP+1 Regular"/>
                <a:cs typeface="GNECMP+1 Regular"/>
              </a:rPr>
              <a:t>основное</a:t>
            </a:r>
            <a:r>
              <a:rPr dirty="0" sz="2900" spc="-323">
                <a:solidFill>
                  <a:srgbClr val="262626"/>
                </a:solidFill>
                <a:latin typeface="GNECMP+1 Regular"/>
                <a:cs typeface="GNECMP+1 Regular"/>
              </a:rPr>
              <a:t> </a:t>
            </a:r>
            <a:r>
              <a:rPr dirty="0" sz="2900" spc="-131">
                <a:solidFill>
                  <a:srgbClr val="262626"/>
                </a:solidFill>
                <a:latin typeface="GNECMP+1 Regular"/>
                <a:cs typeface="GNECMP+1 Regular"/>
              </a:rPr>
              <a:t>общее</a:t>
            </a:r>
            <a:r>
              <a:rPr dirty="0" sz="2900" spc="-323">
                <a:solidFill>
                  <a:srgbClr val="262626"/>
                </a:solidFill>
                <a:latin typeface="GNECMP+1 Regular"/>
                <a:cs typeface="GNECMP+1 Regular"/>
              </a:rPr>
              <a:t> </a:t>
            </a:r>
            <a:r>
              <a:rPr dirty="0" sz="2900" spc="-151">
                <a:solidFill>
                  <a:srgbClr val="262626"/>
                </a:solidFill>
                <a:latin typeface="GNECMP+1 Regular"/>
                <a:cs typeface="GNECMP+1 Regular"/>
              </a:rPr>
              <a:t>образование</a:t>
            </a:r>
            <a:r>
              <a:rPr dirty="0" sz="2900" spc="-317">
                <a:solidFill>
                  <a:srgbClr val="262626"/>
                </a:solidFill>
                <a:latin typeface="GNECMP+1 Regular"/>
                <a:cs typeface="GNECMP+1 Regular"/>
              </a:rPr>
              <a:t> </a:t>
            </a:r>
            <a:r>
              <a:rPr dirty="0" sz="2900">
                <a:solidFill>
                  <a:srgbClr val="262626"/>
                </a:solidFill>
                <a:latin typeface="GNECMP+1 Regular"/>
                <a:cs typeface="GNECMP+1 Regular"/>
              </a:rPr>
              <a:t>–</a:t>
            </a:r>
            <a:r>
              <a:rPr dirty="0" sz="2900" spc="-83">
                <a:solidFill>
                  <a:srgbClr val="215968"/>
                </a:solidFill>
                <a:latin typeface="GNECMP+1 Regular"/>
                <a:cs typeface="GNECMP+1 Regular"/>
              </a:rPr>
              <a:t>до</a:t>
            </a:r>
            <a:r>
              <a:rPr dirty="0" sz="2900" spc="-323">
                <a:solidFill>
                  <a:srgbClr val="215968"/>
                </a:solidFill>
                <a:latin typeface="GNECMP+1 Regular"/>
                <a:cs typeface="GNECMP+1 Regular"/>
              </a:rPr>
              <a:t> </a:t>
            </a:r>
            <a:r>
              <a:rPr dirty="0" sz="2900" spc="-127">
                <a:solidFill>
                  <a:srgbClr val="215968"/>
                </a:solidFill>
                <a:latin typeface="GNECMP+1 Regular"/>
                <a:cs typeface="GNECMP+1 Regular"/>
              </a:rPr>
              <a:t>1750</a:t>
            </a:r>
            <a:r>
              <a:rPr dirty="0" sz="2900" spc="-325">
                <a:solidFill>
                  <a:srgbClr val="215968"/>
                </a:solidFill>
                <a:latin typeface="GNECMP+1 Regular"/>
                <a:cs typeface="GNECMP+1 Regular"/>
              </a:rPr>
              <a:t> </a:t>
            </a:r>
            <a:r>
              <a:rPr dirty="0" sz="2900" spc="-133">
                <a:solidFill>
                  <a:srgbClr val="215968"/>
                </a:solidFill>
                <a:latin typeface="GNECMP+1 Regular"/>
                <a:cs typeface="GNECMP+1 Regular"/>
              </a:rPr>
              <a:t>часов</a:t>
            </a:r>
          </a:p>
          <a:p>
            <a:pPr marL="45719" marR="0">
              <a:lnSpc>
                <a:spcPts val="3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spc="-144">
                <a:solidFill>
                  <a:srgbClr val="262626"/>
                </a:solidFill>
                <a:latin typeface="GNECMP+1 Regular"/>
                <a:cs typeface="GNECMP+1 Regular"/>
              </a:rPr>
              <a:t>среднее</a:t>
            </a:r>
            <a:r>
              <a:rPr dirty="0" sz="2800" spc="-330">
                <a:solidFill>
                  <a:srgbClr val="262626"/>
                </a:solidFill>
                <a:latin typeface="GNECMP+1 Regular"/>
                <a:cs typeface="GNECMP+1 Regular"/>
              </a:rPr>
              <a:t> </a:t>
            </a:r>
            <a:r>
              <a:rPr dirty="0" sz="2800" spc="-135">
                <a:solidFill>
                  <a:srgbClr val="262626"/>
                </a:solidFill>
                <a:latin typeface="GNECMP+1 Regular"/>
                <a:cs typeface="GNECMP+1 Regular"/>
              </a:rPr>
              <a:t>общее</a:t>
            </a:r>
            <a:r>
              <a:rPr dirty="0" sz="2800" spc="-319">
                <a:solidFill>
                  <a:srgbClr val="262626"/>
                </a:solidFill>
                <a:latin typeface="GNECMP+1 Regular"/>
                <a:cs typeface="GNECMP+1 Regular"/>
              </a:rPr>
              <a:t> </a:t>
            </a:r>
            <a:r>
              <a:rPr dirty="0" sz="2800" spc="-155">
                <a:solidFill>
                  <a:srgbClr val="262626"/>
                </a:solidFill>
                <a:latin typeface="GNECMP+1 Regular"/>
                <a:cs typeface="GNECMP+1 Regular"/>
              </a:rPr>
              <a:t>образование</a:t>
            </a:r>
            <a:r>
              <a:rPr dirty="0" sz="2800" spc="-303">
                <a:solidFill>
                  <a:srgbClr val="262626"/>
                </a:solidFill>
                <a:latin typeface="GNECMP+1 Regular"/>
                <a:cs typeface="GNECMP+1 Regular"/>
              </a:rPr>
              <a:t> </a:t>
            </a:r>
            <a:r>
              <a:rPr dirty="0" sz="2800">
                <a:solidFill>
                  <a:srgbClr val="262626"/>
                </a:solidFill>
                <a:latin typeface="GNECMP+1 Regular"/>
                <a:cs typeface="GNECMP+1 Regular"/>
              </a:rPr>
              <a:t>–</a:t>
            </a:r>
            <a:r>
              <a:rPr dirty="0" sz="2800" spc="-82">
                <a:solidFill>
                  <a:srgbClr val="215968"/>
                </a:solidFill>
                <a:latin typeface="GNECMP+1 Regular"/>
                <a:cs typeface="GNECMP+1 Regular"/>
              </a:rPr>
              <a:t>до</a:t>
            </a:r>
            <a:r>
              <a:rPr dirty="0" sz="2800" spc="-344">
                <a:solidFill>
                  <a:srgbClr val="215968"/>
                </a:solidFill>
                <a:latin typeface="GNECMP+1 Regular"/>
                <a:cs typeface="GNECMP+1 Regular"/>
              </a:rPr>
              <a:t> </a:t>
            </a:r>
            <a:r>
              <a:rPr dirty="0" sz="2800" spc="-115">
                <a:solidFill>
                  <a:srgbClr val="215968"/>
                </a:solidFill>
                <a:latin typeface="GNECMP+1 Regular"/>
                <a:cs typeface="GNECMP+1 Regular"/>
              </a:rPr>
              <a:t>700</a:t>
            </a:r>
            <a:r>
              <a:rPr dirty="0" sz="2800" spc="-313">
                <a:solidFill>
                  <a:srgbClr val="215968"/>
                </a:solidFill>
                <a:latin typeface="GNECMP+1 Regular"/>
                <a:cs typeface="GNECMP+1 Regular"/>
              </a:rPr>
              <a:t> </a:t>
            </a:r>
            <a:r>
              <a:rPr dirty="0" sz="2800" spc="-136">
                <a:solidFill>
                  <a:srgbClr val="215968"/>
                </a:solidFill>
                <a:latin typeface="GNECMP+1 Regular"/>
                <a:cs typeface="GNECMP+1 Regular"/>
              </a:rPr>
              <a:t>часов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994783" y="227330"/>
            <a:ext cx="7390792" cy="10756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169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spc="117">
                <a:solidFill>
                  <a:srgbClr val="6a1f5f"/>
                </a:solidFill>
                <a:latin typeface="GNECMP+1 Regular"/>
                <a:cs typeface="GNECMP+1 Regular"/>
              </a:rPr>
              <a:t>ВНЕУРОЧНАЯ</a:t>
            </a:r>
            <a:r>
              <a:rPr dirty="0" sz="4800" spc="102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4800" spc="117">
                <a:solidFill>
                  <a:srgbClr val="6a1f5f"/>
                </a:solidFill>
                <a:latin typeface="GNECMP+1 Regular"/>
                <a:cs typeface="GNECMP+1 Regular"/>
              </a:rPr>
              <a:t>ДЕЯТЕЛЬНОСТЬ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20691" y="1022073"/>
            <a:ext cx="2810475" cy="687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4a7693"/>
                </a:solidFill>
                <a:latin typeface="GNECMP+1 Regular"/>
                <a:cs typeface="GNECMP+1 Regular"/>
              </a:rPr>
              <a:t>10</a:t>
            </a:r>
            <a:r>
              <a:rPr dirty="0" sz="3000" spc="-20">
                <a:solidFill>
                  <a:srgbClr val="4a7693"/>
                </a:solidFill>
                <a:latin typeface="GNECMP+1 Regular"/>
                <a:cs typeface="GNECMP+1 Regular"/>
              </a:rPr>
              <a:t> </a:t>
            </a:r>
            <a:r>
              <a:rPr dirty="0" sz="3000">
                <a:solidFill>
                  <a:srgbClr val="4a7693"/>
                </a:solidFill>
                <a:latin typeface="GNECMP+1 Regular"/>
                <a:cs typeface="GNECMP+1 Regular"/>
              </a:rPr>
              <a:t>часов</a:t>
            </a:r>
            <a:r>
              <a:rPr dirty="0" sz="3000">
                <a:solidFill>
                  <a:srgbClr val="4a7693"/>
                </a:solidFill>
                <a:latin typeface="GNECMP+1 Regular"/>
                <a:cs typeface="GNECMP+1 Regular"/>
              </a:rPr>
              <a:t> </a:t>
            </a:r>
            <a:r>
              <a:rPr dirty="0" sz="3000">
                <a:solidFill>
                  <a:srgbClr val="4a7693"/>
                </a:solidFill>
                <a:latin typeface="GNECMP+1 Regular"/>
                <a:cs typeface="GNECMP+1 Regular"/>
              </a:rPr>
              <a:t>в</a:t>
            </a:r>
            <a:r>
              <a:rPr dirty="0" sz="3000">
                <a:solidFill>
                  <a:srgbClr val="4a7693"/>
                </a:solidFill>
                <a:latin typeface="GNECMP+1 Regular"/>
                <a:cs typeface="GNECMP+1 Regular"/>
              </a:rPr>
              <a:t> </a:t>
            </a:r>
            <a:r>
              <a:rPr dirty="0" sz="3000">
                <a:solidFill>
                  <a:srgbClr val="4a7693"/>
                </a:solidFill>
                <a:latin typeface="GNECMP+1 Regular"/>
                <a:cs typeface="GNECMP+1 Regular"/>
              </a:rPr>
              <a:t>неделю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40475" y="1793202"/>
            <a:ext cx="9049361" cy="6009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32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BSCJWC+2 Bold"/>
                <a:cs typeface="BSCJWC+2 Bold"/>
              </a:rPr>
              <a:t>«Разговоры</a:t>
            </a:r>
            <a:r>
              <a:rPr dirty="0" sz="2600" spc="-45" b="1">
                <a:solidFill>
                  <a:srgbClr val="000000"/>
                </a:solidFill>
                <a:latin typeface="BSCJWC+2 Bold"/>
                <a:cs typeface="BSCJWC+2 Bold"/>
              </a:rPr>
              <a:t> </a:t>
            </a:r>
            <a:r>
              <a:rPr dirty="0" sz="2600" b="1">
                <a:solidFill>
                  <a:srgbClr val="000000"/>
                </a:solidFill>
                <a:latin typeface="BSCJWC+2 Bold"/>
                <a:cs typeface="BSCJWC+2 Bold"/>
              </a:rPr>
              <a:t>о</a:t>
            </a:r>
            <a:r>
              <a:rPr dirty="0" sz="2600" spc="-13" b="1">
                <a:solidFill>
                  <a:srgbClr val="000000"/>
                </a:solidFill>
                <a:latin typeface="BSCJWC+2 Bold"/>
                <a:cs typeface="BSCJWC+2 Bold"/>
              </a:rPr>
              <a:t> </a:t>
            </a:r>
            <a:r>
              <a:rPr dirty="0" sz="2600" b="1">
                <a:solidFill>
                  <a:srgbClr val="000000"/>
                </a:solidFill>
                <a:latin typeface="BSCJWC+2 Bold"/>
                <a:cs typeface="BSCJWC+2 Bold"/>
              </a:rPr>
              <a:t>важном»</a:t>
            </a:r>
            <a:r>
              <a:rPr dirty="0" sz="2600" spc="-15" b="1">
                <a:solidFill>
                  <a:srgbClr val="000000"/>
                </a:solidFill>
                <a:latin typeface="BSCJWC+2 Bold"/>
                <a:cs typeface="BSCJWC+2 Bold"/>
              </a:rPr>
              <a:t> 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(цикл</a:t>
            </a:r>
            <a:r>
              <a:rPr dirty="0" sz="2600" spc="-12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внеурочных</a:t>
            </a:r>
            <a:r>
              <a:rPr dirty="0" sz="2600" spc="-1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занятий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для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обучающихся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7572" y="1858856"/>
            <a:ext cx="948083" cy="4075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4a7693"/>
                </a:solidFill>
                <a:latin typeface="SIKKPI+Arial"/>
                <a:cs typeface="SIKKPI+Arial"/>
              </a:rPr>
              <a:t>1</a:t>
            </a:r>
            <a:r>
              <a:rPr dirty="0" sz="2600" spc="-10">
                <a:solidFill>
                  <a:srgbClr val="4a7693"/>
                </a:solidFill>
                <a:latin typeface="SIKKPI+Arial"/>
                <a:cs typeface="SIKKPI+Arial"/>
              </a:rPr>
              <a:t> </a:t>
            </a:r>
            <a:r>
              <a:rPr dirty="0" sz="2600">
                <a:solidFill>
                  <a:srgbClr val="4a7693"/>
                </a:solidFill>
                <a:latin typeface="SIKKPI+Arial"/>
                <a:cs typeface="SIKKPI+Arial"/>
              </a:rPr>
              <a:t>час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40475" y="2189442"/>
            <a:ext cx="3231667" cy="6009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32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UVGFIC+1 Regular"/>
                <a:cs typeface="UVGFIC+1 Regular"/>
              </a:rPr>
              <a:t>1-2,3-4,5-7,8-9,10-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11</a:t>
            </a:r>
            <a:r>
              <a:rPr dirty="0" sz="2600" spc="-54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кл.)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340475" y="2982303"/>
            <a:ext cx="6744403" cy="6009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32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BSCJWC+2 Bold"/>
                <a:cs typeface="BSCJWC+2 Bold"/>
              </a:rPr>
              <a:t>Дополнительное</a:t>
            </a:r>
            <a:r>
              <a:rPr dirty="0" sz="2600" spc="-52" b="1">
                <a:solidFill>
                  <a:srgbClr val="000000"/>
                </a:solidFill>
                <a:latin typeface="BSCJWC+2 Bold"/>
                <a:cs typeface="BSCJWC+2 Bold"/>
              </a:rPr>
              <a:t> </a:t>
            </a:r>
            <a:r>
              <a:rPr dirty="0" sz="2600" b="1">
                <a:solidFill>
                  <a:srgbClr val="000000"/>
                </a:solidFill>
                <a:latin typeface="BSCJWC+2 Bold"/>
                <a:cs typeface="BSCJWC+2 Bold"/>
              </a:rPr>
              <a:t>изучение</a:t>
            </a:r>
            <a:r>
              <a:rPr dirty="0" sz="2600" b="1">
                <a:solidFill>
                  <a:srgbClr val="000000"/>
                </a:solidFill>
                <a:latin typeface="BSCJWC+2 Bold"/>
                <a:cs typeface="BSCJWC+2 Bold"/>
              </a:rPr>
              <a:t> </a:t>
            </a:r>
            <a:r>
              <a:rPr dirty="0" sz="2600" b="1">
                <a:solidFill>
                  <a:srgbClr val="000000"/>
                </a:solidFill>
                <a:latin typeface="BSCJWC+2 Bold"/>
                <a:cs typeface="BSCJWC+2 Bold"/>
              </a:rPr>
              <a:t>учебных</a:t>
            </a:r>
            <a:r>
              <a:rPr dirty="0" sz="2600" spc="-23" b="1">
                <a:solidFill>
                  <a:srgbClr val="000000"/>
                </a:solidFill>
                <a:latin typeface="BSCJWC+2 Bold"/>
                <a:cs typeface="BSCJWC+2 Bold"/>
              </a:rPr>
              <a:t> </a:t>
            </a:r>
            <a:r>
              <a:rPr dirty="0" sz="2600" b="1">
                <a:solidFill>
                  <a:srgbClr val="000000"/>
                </a:solidFill>
                <a:latin typeface="BSCJWC+2 Bold"/>
                <a:cs typeface="BSCJWC+2 Bold"/>
              </a:rPr>
              <a:t>предметов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957572" y="3035291"/>
            <a:ext cx="1130115" cy="422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4a7693"/>
                </a:solidFill>
                <a:latin typeface="FHGVOO+Trebuchet MS"/>
                <a:cs typeface="FHGVOO+Trebuchet MS"/>
              </a:rPr>
              <a:t>3</a:t>
            </a:r>
            <a:r>
              <a:rPr dirty="0" sz="2600" spc="-11">
                <a:solidFill>
                  <a:srgbClr val="4a7693"/>
                </a:solidFill>
                <a:latin typeface="FHGVOO+Trebuchet MS"/>
                <a:cs typeface="FHGVOO+Trebuchet MS"/>
              </a:rPr>
              <a:t> </a:t>
            </a:r>
            <a:r>
              <a:rPr dirty="0" sz="2600">
                <a:solidFill>
                  <a:srgbClr val="4a7693"/>
                </a:solidFill>
                <a:latin typeface="SIKKPI+Arial"/>
                <a:cs typeface="SIKKPI+Arial"/>
              </a:rPr>
              <a:t>часа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340475" y="3378543"/>
            <a:ext cx="10848742" cy="6009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32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(углубленное</a:t>
            </a:r>
            <a:r>
              <a:rPr dirty="0" sz="2600" spc="-25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изучение</a:t>
            </a:r>
            <a:r>
              <a:rPr dirty="0" sz="2600" spc="13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учебных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предметов,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организация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учебно</a:t>
            </a:r>
            <a:r>
              <a:rPr dirty="0" sz="2600">
                <a:solidFill>
                  <a:srgbClr val="000000"/>
                </a:solidFill>
                <a:latin typeface="UVGFIC+1 Regular"/>
                <a:cs typeface="UVGFIC+1 Regular"/>
              </a:rPr>
              <a:t>-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исследовательской</a:t>
            </a:r>
            <a:r>
              <a:rPr dirty="0" sz="2600" spc="-26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и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340475" y="3774783"/>
            <a:ext cx="7074780" cy="6009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32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проектной</a:t>
            </a:r>
            <a:r>
              <a:rPr dirty="0" sz="2600" spc="-32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деятельности,</a:t>
            </a:r>
            <a:r>
              <a:rPr dirty="0" sz="2600" spc="-15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модули</a:t>
            </a:r>
            <a:r>
              <a:rPr dirty="0" sz="2600" spc="-1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по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краеведению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и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др.)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340475" y="4567263"/>
            <a:ext cx="6532418" cy="6009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32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BSCJWC+2 Bold"/>
                <a:cs typeface="BSCJWC+2 Bold"/>
              </a:rPr>
              <a:t>Формирование</a:t>
            </a:r>
            <a:r>
              <a:rPr dirty="0" sz="2600" spc="-43" b="1">
                <a:solidFill>
                  <a:srgbClr val="000000"/>
                </a:solidFill>
                <a:latin typeface="BSCJWC+2 Bold"/>
                <a:cs typeface="BSCJWC+2 Bold"/>
              </a:rPr>
              <a:t> </a:t>
            </a:r>
            <a:r>
              <a:rPr dirty="0" sz="2600" b="1">
                <a:solidFill>
                  <a:srgbClr val="000000"/>
                </a:solidFill>
                <a:latin typeface="BSCJWC+2 Bold"/>
                <a:cs typeface="BSCJWC+2 Bold"/>
              </a:rPr>
              <a:t>функциональной</a:t>
            </a:r>
            <a:r>
              <a:rPr dirty="0" sz="2600" spc="-43" b="1">
                <a:solidFill>
                  <a:srgbClr val="000000"/>
                </a:solidFill>
                <a:latin typeface="BSCJWC+2 Bold"/>
                <a:cs typeface="BSCJWC+2 Bold"/>
              </a:rPr>
              <a:t> </a:t>
            </a:r>
            <a:r>
              <a:rPr dirty="0" sz="2600" b="1">
                <a:solidFill>
                  <a:srgbClr val="000000"/>
                </a:solidFill>
                <a:latin typeface="BSCJWC+2 Bold"/>
                <a:cs typeface="BSCJWC+2 Bold"/>
              </a:rPr>
              <a:t>грамотности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957572" y="4620251"/>
            <a:ext cx="945198" cy="1214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4a7693"/>
                </a:solidFill>
                <a:latin typeface="FHGVOO+Trebuchet MS"/>
                <a:cs typeface="FHGVOO+Trebuchet MS"/>
              </a:rPr>
              <a:t>1</a:t>
            </a:r>
            <a:r>
              <a:rPr dirty="0" sz="2600" spc="-11">
                <a:solidFill>
                  <a:srgbClr val="4a7693"/>
                </a:solidFill>
                <a:latin typeface="FHGVOO+Trebuchet MS"/>
                <a:cs typeface="FHGVOO+Trebuchet MS"/>
              </a:rPr>
              <a:t> </a:t>
            </a:r>
            <a:r>
              <a:rPr dirty="0" sz="2600">
                <a:solidFill>
                  <a:srgbClr val="4a7693"/>
                </a:solidFill>
                <a:latin typeface="SIKKPI+Arial"/>
                <a:cs typeface="SIKKPI+Arial"/>
              </a:rPr>
              <a:t>час</a:t>
            </a:r>
          </a:p>
          <a:p>
            <a:pPr marL="0" marR="0">
              <a:lnSpc>
                <a:spcPts val="3023"/>
              </a:lnSpc>
              <a:spcBef>
                <a:spcPts val="3268"/>
              </a:spcBef>
              <a:spcAft>
                <a:spcPts val="0"/>
              </a:spcAft>
            </a:pPr>
            <a:r>
              <a:rPr dirty="0" sz="2600">
                <a:solidFill>
                  <a:srgbClr val="4a7693"/>
                </a:solidFill>
                <a:latin typeface="FHGVOO+Trebuchet MS"/>
                <a:cs typeface="FHGVOO+Trebuchet MS"/>
              </a:rPr>
              <a:t>1</a:t>
            </a:r>
            <a:r>
              <a:rPr dirty="0" sz="2600" spc="-11">
                <a:solidFill>
                  <a:srgbClr val="4a7693"/>
                </a:solidFill>
                <a:latin typeface="FHGVOO+Trebuchet MS"/>
                <a:cs typeface="FHGVOO+Trebuchet MS"/>
              </a:rPr>
              <a:t> </a:t>
            </a:r>
            <a:r>
              <a:rPr dirty="0" sz="2600">
                <a:solidFill>
                  <a:srgbClr val="4a7693"/>
                </a:solidFill>
                <a:latin typeface="SIKKPI+Arial"/>
                <a:cs typeface="SIKKPI+Arial"/>
              </a:rPr>
              <a:t>час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340475" y="5359997"/>
            <a:ext cx="11225164" cy="1393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32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BSCJWC+2 Bold"/>
                <a:cs typeface="BSCJWC+2 Bold"/>
              </a:rPr>
              <a:t>Профориентационная</a:t>
            </a:r>
            <a:r>
              <a:rPr dirty="0" sz="2600" spc="-66" b="1">
                <a:solidFill>
                  <a:srgbClr val="000000"/>
                </a:solidFill>
                <a:latin typeface="BSCJWC+2 Bold"/>
                <a:cs typeface="BSCJWC+2 Bold"/>
              </a:rPr>
              <a:t> </a:t>
            </a:r>
            <a:r>
              <a:rPr dirty="0" sz="2600" b="1">
                <a:solidFill>
                  <a:srgbClr val="000000"/>
                </a:solidFill>
                <a:latin typeface="BSCJWC+2 Bold"/>
                <a:cs typeface="BSCJWC+2 Bold"/>
              </a:rPr>
              <a:t>работа/</a:t>
            </a:r>
            <a:r>
              <a:rPr dirty="0" sz="2600" spc="-25" b="1">
                <a:solidFill>
                  <a:srgbClr val="000000"/>
                </a:solidFill>
                <a:latin typeface="BSCJWC+2 Bold"/>
                <a:cs typeface="BSCJWC+2 Bold"/>
              </a:rPr>
              <a:t> </a:t>
            </a:r>
            <a:r>
              <a:rPr dirty="0" sz="2600" b="1">
                <a:solidFill>
                  <a:srgbClr val="000000"/>
                </a:solidFill>
                <a:latin typeface="BSCJWC+2 Bold"/>
                <a:cs typeface="BSCJWC+2 Bold"/>
              </a:rPr>
              <a:t>предпринимательство/финансовая</a:t>
            </a:r>
            <a:r>
              <a:rPr dirty="0" sz="2600" spc="-55" b="1">
                <a:solidFill>
                  <a:srgbClr val="000000"/>
                </a:solidFill>
                <a:latin typeface="BSCJWC+2 Bold"/>
                <a:cs typeface="BSCJWC+2 Bold"/>
              </a:rPr>
              <a:t> </a:t>
            </a:r>
            <a:r>
              <a:rPr dirty="0" sz="2600" b="1">
                <a:solidFill>
                  <a:srgbClr val="000000"/>
                </a:solidFill>
                <a:latin typeface="BSCJWC+2 Bold"/>
                <a:cs typeface="BSCJWC+2 Bold"/>
              </a:rPr>
              <a:t>грамотность</a:t>
            </a:r>
          </a:p>
          <a:p>
            <a:pPr marL="0" marR="0">
              <a:lnSpc>
                <a:spcPts val="4432"/>
              </a:lnSpc>
              <a:spcBef>
                <a:spcPts val="1857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BSCJWC+2 Bold"/>
                <a:cs typeface="BSCJWC+2 Bold"/>
              </a:rPr>
              <a:t>Развитие</a:t>
            </a:r>
            <a:r>
              <a:rPr dirty="0" sz="2600" spc="-15" b="1">
                <a:solidFill>
                  <a:srgbClr val="000000"/>
                </a:solidFill>
                <a:latin typeface="BSCJWC+2 Bold"/>
                <a:cs typeface="BSCJWC+2 Bold"/>
              </a:rPr>
              <a:t> </a:t>
            </a:r>
            <a:r>
              <a:rPr dirty="0" sz="2600" b="1">
                <a:solidFill>
                  <a:srgbClr val="000000"/>
                </a:solidFill>
                <a:latin typeface="BSCJWC+2 Bold"/>
                <a:cs typeface="BSCJWC+2 Bold"/>
              </a:rPr>
              <a:t>личности</a:t>
            </a:r>
            <a:r>
              <a:rPr dirty="0" sz="2600" spc="-31" b="1">
                <a:solidFill>
                  <a:srgbClr val="000000"/>
                </a:solidFill>
                <a:latin typeface="BSCJWC+2 Bold"/>
                <a:cs typeface="BSCJWC+2 Bold"/>
              </a:rPr>
              <a:t> </a:t>
            </a:r>
            <a:r>
              <a:rPr dirty="0" sz="2600" b="1">
                <a:solidFill>
                  <a:srgbClr val="000000"/>
                </a:solidFill>
                <a:latin typeface="BSCJWC+2 Bold"/>
                <a:cs typeface="BSCJWC+2 Bold"/>
              </a:rPr>
              <a:t>и</a:t>
            </a:r>
            <a:r>
              <a:rPr dirty="0" sz="2600" b="1">
                <a:solidFill>
                  <a:srgbClr val="000000"/>
                </a:solidFill>
                <a:latin typeface="BSCJWC+2 Bold"/>
                <a:cs typeface="BSCJWC+2 Bold"/>
              </a:rPr>
              <a:t> </a:t>
            </a:r>
            <a:r>
              <a:rPr dirty="0" sz="2600" b="1">
                <a:solidFill>
                  <a:srgbClr val="000000"/>
                </a:solidFill>
                <a:latin typeface="BSCJWC+2 Bold"/>
                <a:cs typeface="BSCJWC+2 Bold"/>
              </a:rPr>
              <a:t>самореализация</a:t>
            </a:r>
            <a:r>
              <a:rPr dirty="0" sz="2600" spc="-33" b="1">
                <a:solidFill>
                  <a:srgbClr val="000000"/>
                </a:solidFill>
                <a:latin typeface="BSCJWC+2 Bold"/>
                <a:cs typeface="BSCJWC+2 Bold"/>
              </a:rPr>
              <a:t> </a:t>
            </a:r>
            <a:r>
              <a:rPr dirty="0" sz="2600" b="1">
                <a:solidFill>
                  <a:srgbClr val="000000"/>
                </a:solidFill>
                <a:latin typeface="BSCJWC+2 Bold"/>
                <a:cs typeface="BSCJWC+2 Bold"/>
              </a:rPr>
              <a:t>обучающихся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340475" y="6548717"/>
            <a:ext cx="9717798" cy="6009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32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(занятия</a:t>
            </a:r>
            <a:r>
              <a:rPr dirty="0" sz="2600" spc="-17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в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хоре,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школьном</a:t>
            </a:r>
            <a:r>
              <a:rPr dirty="0" sz="2600" spc="-38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театре,</a:t>
            </a:r>
            <a:r>
              <a:rPr dirty="0" sz="2600" spc="3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участие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в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спортивных</a:t>
            </a:r>
            <a:r>
              <a:rPr dirty="0" sz="2600" spc="-31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мероприятиях</a:t>
            </a:r>
            <a:r>
              <a:rPr dirty="0" sz="2600" spc="-15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и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др.)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957572" y="6601706"/>
            <a:ext cx="1130115" cy="16111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4a7693"/>
                </a:solidFill>
                <a:latin typeface="FHGVOO+Trebuchet MS"/>
                <a:cs typeface="FHGVOO+Trebuchet MS"/>
              </a:rPr>
              <a:t>2</a:t>
            </a:r>
            <a:r>
              <a:rPr dirty="0" sz="2600" spc="-11">
                <a:solidFill>
                  <a:srgbClr val="4a7693"/>
                </a:solidFill>
                <a:latin typeface="FHGVOO+Trebuchet MS"/>
                <a:cs typeface="FHGVOO+Trebuchet MS"/>
              </a:rPr>
              <a:t> </a:t>
            </a:r>
            <a:r>
              <a:rPr dirty="0" sz="2600">
                <a:solidFill>
                  <a:srgbClr val="4a7693"/>
                </a:solidFill>
                <a:latin typeface="SIKKPI+Arial"/>
                <a:cs typeface="SIKKPI+Arial"/>
              </a:rPr>
              <a:t>часа</a:t>
            </a:r>
          </a:p>
          <a:p>
            <a:pPr marL="0" marR="0">
              <a:lnSpc>
                <a:spcPts val="3023"/>
              </a:lnSpc>
              <a:spcBef>
                <a:spcPts val="6389"/>
              </a:spcBef>
              <a:spcAft>
                <a:spcPts val="0"/>
              </a:spcAft>
            </a:pPr>
            <a:r>
              <a:rPr dirty="0" sz="2600">
                <a:solidFill>
                  <a:srgbClr val="4a7693"/>
                </a:solidFill>
                <a:latin typeface="FHGVOO+Trebuchet MS"/>
                <a:cs typeface="FHGVOO+Trebuchet MS"/>
              </a:rPr>
              <a:t>2</a:t>
            </a:r>
            <a:r>
              <a:rPr dirty="0" sz="2600" spc="-11">
                <a:solidFill>
                  <a:srgbClr val="4a7693"/>
                </a:solidFill>
                <a:latin typeface="FHGVOO+Trebuchet MS"/>
                <a:cs typeface="FHGVOO+Trebuchet MS"/>
              </a:rPr>
              <a:t> </a:t>
            </a:r>
            <a:r>
              <a:rPr dirty="0" sz="2600">
                <a:solidFill>
                  <a:srgbClr val="4a7693"/>
                </a:solidFill>
                <a:latin typeface="SIKKPI+Arial"/>
                <a:cs typeface="SIKKPI+Arial"/>
              </a:rPr>
              <a:t>часа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340475" y="7341578"/>
            <a:ext cx="10698888" cy="6009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32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BSCJWC+2 Bold"/>
                <a:cs typeface="BSCJWC+2 Bold"/>
              </a:rPr>
              <a:t>Комплекс</a:t>
            </a:r>
            <a:r>
              <a:rPr dirty="0" sz="2600" spc="-41" b="1">
                <a:solidFill>
                  <a:srgbClr val="000000"/>
                </a:solidFill>
                <a:latin typeface="BSCJWC+2 Bold"/>
                <a:cs typeface="BSCJWC+2 Bold"/>
              </a:rPr>
              <a:t> </a:t>
            </a:r>
            <a:r>
              <a:rPr dirty="0" sz="2600" b="1">
                <a:solidFill>
                  <a:srgbClr val="000000"/>
                </a:solidFill>
                <a:latin typeface="BSCJWC+2 Bold"/>
                <a:cs typeface="BSCJWC+2 Bold"/>
              </a:rPr>
              <a:t>воспитательных</a:t>
            </a:r>
            <a:r>
              <a:rPr dirty="0" sz="2600" spc="-60" b="1">
                <a:solidFill>
                  <a:srgbClr val="000000"/>
                </a:solidFill>
                <a:latin typeface="BSCJWC+2 Bold"/>
                <a:cs typeface="BSCJWC+2 Bold"/>
              </a:rPr>
              <a:t> </a:t>
            </a:r>
            <a:r>
              <a:rPr dirty="0" sz="2600" b="1">
                <a:solidFill>
                  <a:srgbClr val="000000"/>
                </a:solidFill>
                <a:latin typeface="BSCJWC+2 Bold"/>
                <a:cs typeface="BSCJWC+2 Bold"/>
              </a:rPr>
              <a:t>мероприятий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,</a:t>
            </a:r>
            <a:r>
              <a:rPr dirty="0" sz="2600" spc="-24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деятельность</a:t>
            </a:r>
            <a:r>
              <a:rPr dirty="0" sz="2600" spc="-28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ученических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сообществ,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340475" y="7737818"/>
            <a:ext cx="11182837" cy="6009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32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педагогическая</a:t>
            </a:r>
            <a:r>
              <a:rPr dirty="0" sz="2600" spc="-21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поддержка</a:t>
            </a:r>
            <a:r>
              <a:rPr dirty="0" sz="2600" spc="-2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обучающихся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и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обеспечение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их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благополучия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в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пространстве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340475" y="8134058"/>
            <a:ext cx="936508" cy="6009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32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GNECMP+1 Regular"/>
                <a:cs typeface="GNECMP+1 Regular"/>
              </a:rPr>
              <a:t>школе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21459" y="311746"/>
            <a:ext cx="7572934" cy="1379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59"/>
              </a:lnSpc>
              <a:spcBef>
                <a:spcPts val="0"/>
              </a:spcBef>
              <a:spcAft>
                <a:spcPts val="0"/>
              </a:spcAft>
            </a:pPr>
            <a:r>
              <a:rPr dirty="0" sz="6200" spc="123">
                <a:solidFill>
                  <a:srgbClr val="6a1f5f"/>
                </a:solidFill>
                <a:latin typeface="GNECMP+1 Regular"/>
                <a:cs typeface="GNECMP+1 Regular"/>
              </a:rPr>
              <a:t>РАЗГОВОРЫ</a:t>
            </a:r>
            <a:r>
              <a:rPr dirty="0" sz="6200" spc="100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6200">
                <a:solidFill>
                  <a:srgbClr val="6a1f5f"/>
                </a:solidFill>
                <a:latin typeface="GNECMP+1 Regular"/>
                <a:cs typeface="GNECMP+1 Regular"/>
              </a:rPr>
              <a:t>О</a:t>
            </a:r>
            <a:r>
              <a:rPr dirty="0" sz="6200" spc="245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6200" spc="115">
                <a:solidFill>
                  <a:srgbClr val="6a1f5f"/>
                </a:solidFill>
                <a:latin typeface="GNECMP+1 Regular"/>
                <a:cs typeface="GNECMP+1 Regular"/>
              </a:rPr>
              <a:t>ВАЖНОМ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21459" y="1509954"/>
            <a:ext cx="4989497" cy="12545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596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spc="-10">
                <a:solidFill>
                  <a:srgbClr val="4a7693"/>
                </a:solidFill>
                <a:latin typeface="GNECMP+1 Regular"/>
                <a:cs typeface="GNECMP+1 Regular"/>
              </a:rPr>
              <a:t>ЦИКЛ</a:t>
            </a:r>
            <a:r>
              <a:rPr dirty="0" sz="3300">
                <a:solidFill>
                  <a:srgbClr val="4a7693"/>
                </a:solidFill>
                <a:latin typeface="GNECMP+1 Regular"/>
                <a:cs typeface="GNECMP+1 Regular"/>
              </a:rPr>
              <a:t> </a:t>
            </a:r>
            <a:r>
              <a:rPr dirty="0" sz="3300">
                <a:solidFill>
                  <a:srgbClr val="4a7693"/>
                </a:solidFill>
                <a:latin typeface="GNECMP+1 Regular"/>
                <a:cs typeface="GNECMP+1 Regular"/>
              </a:rPr>
              <a:t>ВНЕУРОЧНЫХ</a:t>
            </a:r>
            <a:r>
              <a:rPr dirty="0" sz="3300">
                <a:solidFill>
                  <a:srgbClr val="4a7693"/>
                </a:solidFill>
                <a:latin typeface="GNECMP+1 Regular"/>
                <a:cs typeface="GNECMP+1 Regular"/>
              </a:rPr>
              <a:t> </a:t>
            </a:r>
            <a:r>
              <a:rPr dirty="0" sz="3300">
                <a:solidFill>
                  <a:srgbClr val="4a7693"/>
                </a:solidFill>
                <a:latin typeface="GNECMP+1 Regular"/>
                <a:cs typeface="GNECMP+1 Regular"/>
              </a:rPr>
              <a:t>ЗАНЯТИЙ</a:t>
            </a:r>
          </a:p>
          <a:p>
            <a:pPr marL="0" marR="0">
              <a:lnSpc>
                <a:spcPts val="4231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545454"/>
                </a:solidFill>
                <a:latin typeface="UVGFIC+1 Regular"/>
                <a:cs typeface="UVGFIC+1 Regular"/>
              </a:rPr>
              <a:t>2022-</a:t>
            </a:r>
            <a:r>
              <a:rPr dirty="0" sz="2500">
                <a:solidFill>
                  <a:srgbClr val="545454"/>
                </a:solidFill>
                <a:latin typeface="GNECMP+1 Regular"/>
                <a:cs typeface="GNECMP+1 Regular"/>
              </a:rPr>
              <a:t>2023</a:t>
            </a:r>
            <a:r>
              <a:rPr dirty="0" sz="2500">
                <a:solidFill>
                  <a:srgbClr val="545454"/>
                </a:solidFill>
                <a:latin typeface="GNECMP+1 Regular"/>
                <a:cs typeface="GNECMP+1 Regular"/>
              </a:rPr>
              <a:t> </a:t>
            </a:r>
            <a:r>
              <a:rPr dirty="0" sz="2500">
                <a:solidFill>
                  <a:srgbClr val="545454"/>
                </a:solidFill>
                <a:latin typeface="GNECMP+1 Regular"/>
                <a:cs typeface="GNECMP+1 Regular"/>
              </a:rPr>
              <a:t>УЧЕБНЫЙ</a:t>
            </a:r>
            <a:r>
              <a:rPr dirty="0" sz="2500" spc="24">
                <a:solidFill>
                  <a:srgbClr val="545454"/>
                </a:solidFill>
                <a:latin typeface="GNECMP+1 Regular"/>
                <a:cs typeface="GNECMP+1 Regular"/>
              </a:rPr>
              <a:t> </a:t>
            </a:r>
            <a:r>
              <a:rPr dirty="0" sz="2500">
                <a:solidFill>
                  <a:srgbClr val="545454"/>
                </a:solidFill>
                <a:latin typeface="GNECMP+1 Regular"/>
                <a:cs typeface="GNECMP+1 Regular"/>
              </a:rPr>
              <a:t>ГОД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83089" y="1695300"/>
            <a:ext cx="3719278" cy="10502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4700">
                <a:solidFill>
                  <a:srgbClr val="545454"/>
                </a:solidFill>
                <a:latin typeface="UVGFIC+1 Regular"/>
                <a:cs typeface="UVGFIC+1 Regular"/>
              </a:rPr>
              <a:t>34</a:t>
            </a:r>
            <a:r>
              <a:rPr dirty="0" sz="4700">
                <a:solidFill>
                  <a:srgbClr val="545454"/>
                </a:solidFill>
                <a:latin typeface="UVGFIC+1 Regular"/>
                <a:cs typeface="UVGFIC+1 Regular"/>
              </a:rPr>
              <a:t> </a:t>
            </a:r>
            <a:r>
              <a:rPr dirty="0" sz="4700">
                <a:solidFill>
                  <a:srgbClr val="545454"/>
                </a:solidFill>
                <a:latin typeface="GNECMP+1 Regular"/>
                <a:cs typeface="GNECMP+1 Regular"/>
              </a:rPr>
              <a:t>ЧАСА</a:t>
            </a:r>
            <a:r>
              <a:rPr dirty="0" sz="4700">
                <a:solidFill>
                  <a:srgbClr val="545454"/>
                </a:solidFill>
                <a:latin typeface="GNECMP+1 Regular"/>
                <a:cs typeface="GNECMP+1 Regular"/>
              </a:rPr>
              <a:t> </a:t>
            </a:r>
            <a:r>
              <a:rPr dirty="0" sz="4700">
                <a:solidFill>
                  <a:srgbClr val="545454"/>
                </a:solidFill>
                <a:latin typeface="GNECMP+1 Regular"/>
                <a:cs typeface="GNECMP+1 Regular"/>
              </a:rPr>
              <a:t>В</a:t>
            </a:r>
            <a:r>
              <a:rPr dirty="0" sz="4700" spc="1045">
                <a:solidFill>
                  <a:srgbClr val="545454"/>
                </a:solidFill>
                <a:latin typeface="GNECMP+1 Regular"/>
                <a:cs typeface="GNECMP+1 Regular"/>
              </a:rPr>
              <a:t> </a:t>
            </a:r>
            <a:r>
              <a:rPr dirty="0" sz="4700">
                <a:solidFill>
                  <a:srgbClr val="545454"/>
                </a:solidFill>
                <a:latin typeface="GNECMP+1 Regular"/>
                <a:cs typeface="GNECMP+1 Regular"/>
              </a:rPr>
              <a:t>ГОД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60943" y="2843733"/>
            <a:ext cx="6176181" cy="7280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432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4a7693"/>
                </a:solidFill>
                <a:latin typeface="GNECMP+1 Regular"/>
                <a:cs typeface="GNECMP+1 Regular"/>
              </a:rPr>
              <a:t>1</a:t>
            </a:r>
            <a:r>
              <a:rPr dirty="0" sz="3200" spc="-21">
                <a:solidFill>
                  <a:srgbClr val="4a7693"/>
                </a:solidFill>
                <a:latin typeface="GNECMP+1 Regular"/>
                <a:cs typeface="GNECMP+1 Regular"/>
              </a:rPr>
              <a:t> </a:t>
            </a:r>
            <a:r>
              <a:rPr dirty="0" sz="3200">
                <a:solidFill>
                  <a:srgbClr val="4a7693"/>
                </a:solidFill>
                <a:latin typeface="GNECMP+1 Regular"/>
                <a:cs typeface="GNECMP+1 Regular"/>
              </a:rPr>
              <a:t>РАЗ</a:t>
            </a:r>
            <a:r>
              <a:rPr dirty="0" sz="3200" spc="-27">
                <a:solidFill>
                  <a:srgbClr val="4a7693"/>
                </a:solidFill>
                <a:latin typeface="GNECMP+1 Regular"/>
                <a:cs typeface="GNECMP+1 Regular"/>
              </a:rPr>
              <a:t> </a:t>
            </a:r>
            <a:r>
              <a:rPr dirty="0" sz="3200">
                <a:solidFill>
                  <a:srgbClr val="4a7693"/>
                </a:solidFill>
                <a:latin typeface="GNECMP+1 Regular"/>
                <a:cs typeface="GNECMP+1 Regular"/>
              </a:rPr>
              <a:t>В</a:t>
            </a:r>
            <a:r>
              <a:rPr dirty="0" sz="3200">
                <a:solidFill>
                  <a:srgbClr val="4a7693"/>
                </a:solidFill>
                <a:latin typeface="GNECMP+1 Regular"/>
                <a:cs typeface="GNECMP+1 Regular"/>
              </a:rPr>
              <a:t> </a:t>
            </a:r>
            <a:r>
              <a:rPr dirty="0" sz="3200">
                <a:solidFill>
                  <a:srgbClr val="4a7693"/>
                </a:solidFill>
                <a:latin typeface="GNECMP+1 Regular"/>
                <a:cs typeface="GNECMP+1 Regular"/>
              </a:rPr>
              <a:t>НЕДЕЛЮ</a:t>
            </a:r>
            <a:r>
              <a:rPr dirty="0" sz="3200" spc="-16">
                <a:solidFill>
                  <a:srgbClr val="4a7693"/>
                </a:solidFill>
                <a:latin typeface="GNECMP+1 Regular"/>
                <a:cs typeface="GNECMP+1 Regular"/>
              </a:rPr>
              <a:t> </a:t>
            </a:r>
            <a:r>
              <a:rPr dirty="0" sz="3200">
                <a:solidFill>
                  <a:srgbClr val="4a7693"/>
                </a:solidFill>
                <a:latin typeface="GNECMP+1 Regular"/>
                <a:cs typeface="GNECMP+1 Regular"/>
              </a:rPr>
              <a:t>ПО</a:t>
            </a:r>
            <a:r>
              <a:rPr dirty="0" sz="3200">
                <a:solidFill>
                  <a:srgbClr val="4a7693"/>
                </a:solidFill>
                <a:latin typeface="GNECMP+1 Regular"/>
                <a:cs typeface="GNECMP+1 Regular"/>
              </a:rPr>
              <a:t> </a:t>
            </a:r>
            <a:r>
              <a:rPr dirty="0" sz="3200">
                <a:solidFill>
                  <a:srgbClr val="4a7693"/>
                </a:solidFill>
                <a:latin typeface="GNECMP+1 Regular"/>
                <a:cs typeface="GNECMP+1 Regular"/>
              </a:rPr>
              <a:t>ПОНЕДЕЛЬНИКАМ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792589" y="3293252"/>
            <a:ext cx="3713664" cy="902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0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604a7b"/>
                </a:solidFill>
                <a:latin typeface="GNECMP+1 Regular"/>
                <a:cs typeface="GNECMP+1 Regular"/>
              </a:rPr>
              <a:t>старт</a:t>
            </a:r>
            <a:r>
              <a:rPr dirty="0" sz="4000">
                <a:solidFill>
                  <a:srgbClr val="604a7b"/>
                </a:solidFill>
                <a:latin typeface="GNECMP+1 Regular"/>
                <a:cs typeface="GNECMP+1 Regular"/>
              </a:rPr>
              <a:t> </a:t>
            </a:r>
            <a:r>
              <a:rPr dirty="0" sz="4000">
                <a:solidFill>
                  <a:srgbClr val="604a7b"/>
                </a:solidFill>
                <a:latin typeface="GNECMP+1 Regular"/>
                <a:cs typeface="GNECMP+1 Regular"/>
              </a:rPr>
              <a:t>–</a:t>
            </a:r>
            <a:r>
              <a:rPr dirty="0" sz="4000">
                <a:solidFill>
                  <a:srgbClr val="604a7b"/>
                </a:solidFill>
                <a:latin typeface="GNECMP+1 Regular"/>
                <a:cs typeface="GNECMP+1 Regular"/>
              </a:rPr>
              <a:t> </a:t>
            </a:r>
            <a:r>
              <a:rPr dirty="0" sz="4000">
                <a:solidFill>
                  <a:srgbClr val="604a7b"/>
                </a:solidFill>
                <a:latin typeface="GNECMP+1 Regular"/>
                <a:cs typeface="GNECMP+1 Regular"/>
              </a:rPr>
              <a:t>5</a:t>
            </a:r>
            <a:r>
              <a:rPr dirty="0" sz="4000">
                <a:solidFill>
                  <a:srgbClr val="604a7b"/>
                </a:solidFill>
                <a:latin typeface="GNECMP+1 Regular"/>
                <a:cs typeface="GNECMP+1 Regular"/>
              </a:rPr>
              <a:t> </a:t>
            </a:r>
            <a:r>
              <a:rPr dirty="0" sz="4000">
                <a:solidFill>
                  <a:srgbClr val="604a7b"/>
                </a:solidFill>
                <a:latin typeface="GNECMP+1 Regular"/>
                <a:cs typeface="GNECMP+1 Regular"/>
              </a:rPr>
              <a:t>сентября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225405" y="4003294"/>
            <a:ext cx="2844851" cy="4271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a7693"/>
                </a:solidFill>
                <a:latin typeface="GNECMP+1 Regular"/>
                <a:cs typeface="GNECMP+1 Regular"/>
              </a:rPr>
              <a:t>1</a:t>
            </a:r>
            <a:r>
              <a:rPr dirty="0" sz="1800">
                <a:solidFill>
                  <a:srgbClr val="4a7693"/>
                </a:solidFill>
                <a:latin typeface="GNECMP+1 Regular"/>
                <a:cs typeface="GNECMP+1 Regular"/>
              </a:rPr>
              <a:t> </a:t>
            </a:r>
            <a:r>
              <a:rPr dirty="0" sz="1800">
                <a:solidFill>
                  <a:srgbClr val="4a7693"/>
                </a:solidFill>
                <a:latin typeface="GNECMP+1 Regular"/>
                <a:cs typeface="GNECMP+1 Regular"/>
              </a:rPr>
              <a:t>час</a:t>
            </a:r>
            <a:r>
              <a:rPr dirty="0" sz="1800" spc="-13">
                <a:solidFill>
                  <a:srgbClr val="4a7693"/>
                </a:solidFill>
                <a:latin typeface="GNECMP+1 Regular"/>
                <a:cs typeface="GNECMP+1 Regular"/>
              </a:rPr>
              <a:t> </a:t>
            </a:r>
            <a:r>
              <a:rPr dirty="0" sz="1800">
                <a:solidFill>
                  <a:srgbClr val="4a7693"/>
                </a:solidFill>
                <a:latin typeface="GNECMP+1 Regular"/>
                <a:cs typeface="GNECMP+1 Regular"/>
              </a:rPr>
              <a:t>внеурочной</a:t>
            </a:r>
            <a:r>
              <a:rPr dirty="0" sz="1800" spc="-22">
                <a:solidFill>
                  <a:srgbClr val="4a7693"/>
                </a:solidFill>
                <a:latin typeface="GNECMP+1 Regular"/>
                <a:cs typeface="GNECMP+1 Regular"/>
              </a:rPr>
              <a:t> </a:t>
            </a:r>
            <a:r>
              <a:rPr dirty="0" sz="1800">
                <a:solidFill>
                  <a:srgbClr val="4a7693"/>
                </a:solidFill>
                <a:latin typeface="GNECMP+1 Regular"/>
                <a:cs typeface="GNECMP+1 Regular"/>
              </a:rPr>
              <a:t>деятельности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404227" y="4467898"/>
            <a:ext cx="9770008" cy="642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7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6a1f5f"/>
                </a:solidFill>
                <a:latin typeface="GNECMP+1 Regular"/>
                <a:cs typeface="GNECMP+1 Regular"/>
              </a:rPr>
              <a:t>ТЕМЫ</a:t>
            </a:r>
            <a:r>
              <a:rPr dirty="0" sz="2800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2800">
                <a:solidFill>
                  <a:srgbClr val="6a1f5f"/>
                </a:solidFill>
                <a:latin typeface="GNECMP+1 Regular"/>
                <a:cs typeface="GNECMP+1 Regular"/>
              </a:rPr>
              <a:t>И</a:t>
            </a:r>
            <a:r>
              <a:rPr dirty="0" sz="2800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2800">
                <a:solidFill>
                  <a:srgbClr val="6a1f5f"/>
                </a:solidFill>
                <a:latin typeface="GNECMP+1 Regular"/>
                <a:cs typeface="GNECMP+1 Regular"/>
              </a:rPr>
              <a:t>СОДЕРЖАНИЕ</a:t>
            </a:r>
            <a:r>
              <a:rPr dirty="0" sz="2800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2800">
                <a:solidFill>
                  <a:srgbClr val="6a1f5f"/>
                </a:solidFill>
                <a:latin typeface="GNECMP+1 Regular"/>
                <a:cs typeface="GNECMP+1 Regular"/>
              </a:rPr>
              <a:t>ВНЕУРОЧНЫХ</a:t>
            </a:r>
            <a:r>
              <a:rPr dirty="0" sz="2800" spc="15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2800">
                <a:solidFill>
                  <a:srgbClr val="6a1f5f"/>
                </a:solidFill>
                <a:latin typeface="GNECMP+1 Regular"/>
                <a:cs typeface="GNECMP+1 Regular"/>
              </a:rPr>
              <a:t>ЗАНЯТИЙ</a:t>
            </a:r>
            <a:r>
              <a:rPr dirty="0" sz="2800" spc="18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2800">
                <a:solidFill>
                  <a:srgbClr val="6a1f5f"/>
                </a:solidFill>
                <a:latin typeface="GNECMP+1 Regular"/>
                <a:cs typeface="GNECMP+1 Regular"/>
              </a:rPr>
              <a:t>РАЗРАБАТЫВАЮТСЯ</a:t>
            </a:r>
            <a:r>
              <a:rPr dirty="0" sz="2800" spc="12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2800">
                <a:solidFill>
                  <a:srgbClr val="6a1f5f"/>
                </a:solidFill>
                <a:latin typeface="GNECMP+1 Regular"/>
                <a:cs typeface="GNECMP+1 Regular"/>
              </a:rPr>
              <a:t>НА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404227" y="4899040"/>
            <a:ext cx="3456596" cy="642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762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6a1f5f"/>
                </a:solidFill>
                <a:latin typeface="GNECMP+1 Regular"/>
                <a:cs typeface="GNECMP+1 Regular"/>
              </a:rPr>
              <a:t>ФЕДЕРАЛЬНОМ</a:t>
            </a:r>
            <a:r>
              <a:rPr dirty="0" sz="2800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2800">
                <a:solidFill>
                  <a:srgbClr val="6a1f5f"/>
                </a:solidFill>
                <a:latin typeface="GNECMP+1 Regular"/>
                <a:cs typeface="GNECMP+1 Regular"/>
              </a:rPr>
              <a:t>УРОВНЕ</a:t>
            </a:r>
            <a:r>
              <a:rPr dirty="0" sz="2800">
                <a:solidFill>
                  <a:srgbClr val="6a1f5f"/>
                </a:solidFill>
                <a:latin typeface="UVGFIC+1 Regular"/>
                <a:cs typeface="UVGFIC+1 Regular"/>
              </a:rPr>
              <a:t>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482840" y="5496852"/>
            <a:ext cx="7186420" cy="642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7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SIKKPI+Arial"/>
                <a:cs typeface="SIKKPI+Arial"/>
              </a:rPr>
              <a:t>•</a:t>
            </a:r>
            <a:r>
              <a:rPr dirty="0" sz="2800" spc="510">
                <a:solidFill>
                  <a:srgbClr val="000000"/>
                </a:solidFill>
                <a:latin typeface="SIKKPI+Arial"/>
                <a:cs typeface="SIKKPI+Arial"/>
              </a:rPr>
              <a:t> </a:t>
            </a:r>
            <a:r>
              <a:rPr dirty="0" sz="2800">
                <a:solidFill>
                  <a:srgbClr val="000000"/>
                </a:solidFill>
                <a:latin typeface="GNECMP+1 Regular"/>
                <a:cs typeface="GNECMP+1 Regular"/>
              </a:rPr>
              <a:t>РАЗРАБОТКА</a:t>
            </a:r>
            <a:r>
              <a:rPr dirty="0" sz="2800" spc="21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GNECMP+1 Regular"/>
                <a:cs typeface="GNECMP+1 Regular"/>
              </a:rPr>
              <a:t>СЦЕНАРИЕВ</a:t>
            </a:r>
            <a:r>
              <a:rPr dirty="0" sz="2800" spc="-17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GNECMP+1 Regular"/>
                <a:cs typeface="GNECMP+1 Regular"/>
              </a:rPr>
              <a:t>ВНЕУРОЧНЫХ</a:t>
            </a:r>
            <a:r>
              <a:rPr dirty="0" sz="2800" spc="15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GNECMP+1 Regular"/>
                <a:cs typeface="GNECMP+1 Regular"/>
              </a:rPr>
              <a:t>ЗАНЯТИЙ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689468" y="6209411"/>
            <a:ext cx="1426922" cy="27139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6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6a1f5f"/>
                </a:solidFill>
                <a:latin typeface="UVGFIC+1 Regular"/>
                <a:cs typeface="UVGFIC+1 Regular"/>
              </a:rPr>
              <a:t>1-</a:t>
            </a:r>
            <a:r>
              <a:rPr dirty="0" sz="1800">
                <a:solidFill>
                  <a:srgbClr val="6a1f5f"/>
                </a:solidFill>
                <a:latin typeface="GNECMP+1 Regular"/>
                <a:cs typeface="GNECMP+1 Regular"/>
              </a:rPr>
              <a:t>2</a:t>
            </a:r>
            <a:r>
              <a:rPr dirty="0" sz="1800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1800">
                <a:solidFill>
                  <a:srgbClr val="6a1f5f"/>
                </a:solidFill>
                <a:latin typeface="GNECMP+1 Regular"/>
                <a:cs typeface="GNECMP+1 Regular"/>
              </a:rPr>
              <a:t>КЛАССЫ</a:t>
            </a:r>
          </a:p>
          <a:p>
            <a:pPr marL="0" marR="0">
              <a:lnSpc>
                <a:spcPts val="3063"/>
              </a:lnSpc>
              <a:spcBef>
                <a:spcPts val="539"/>
              </a:spcBef>
              <a:spcAft>
                <a:spcPts val="0"/>
              </a:spcAft>
            </a:pPr>
            <a:r>
              <a:rPr dirty="0" sz="1800">
                <a:solidFill>
                  <a:srgbClr val="6a1f5f"/>
                </a:solidFill>
                <a:latin typeface="UVGFIC+1 Regular"/>
                <a:cs typeface="UVGFIC+1 Regular"/>
              </a:rPr>
              <a:t>3-4</a:t>
            </a:r>
            <a:r>
              <a:rPr dirty="0" sz="1800" spc="-11">
                <a:solidFill>
                  <a:srgbClr val="6a1f5f"/>
                </a:solidFill>
                <a:latin typeface="UVGFIC+1 Regular"/>
                <a:cs typeface="UVGFIC+1 Regular"/>
              </a:rPr>
              <a:t> </a:t>
            </a:r>
            <a:r>
              <a:rPr dirty="0" sz="1800">
                <a:solidFill>
                  <a:srgbClr val="6a1f5f"/>
                </a:solidFill>
                <a:latin typeface="GNECMP+1 Regular"/>
                <a:cs typeface="GNECMP+1 Regular"/>
              </a:rPr>
              <a:t>КЛАССЫ</a:t>
            </a:r>
          </a:p>
          <a:p>
            <a:pPr marL="0" marR="0">
              <a:lnSpc>
                <a:spcPts val="3063"/>
              </a:lnSpc>
              <a:spcBef>
                <a:spcPts val="536"/>
              </a:spcBef>
              <a:spcAft>
                <a:spcPts val="0"/>
              </a:spcAft>
            </a:pPr>
            <a:r>
              <a:rPr dirty="0" sz="1800">
                <a:solidFill>
                  <a:srgbClr val="6a1f5f"/>
                </a:solidFill>
                <a:latin typeface="UVGFIC+1 Regular"/>
                <a:cs typeface="UVGFIC+1 Regular"/>
              </a:rPr>
              <a:t>5-</a:t>
            </a:r>
            <a:r>
              <a:rPr dirty="0" sz="1800">
                <a:solidFill>
                  <a:srgbClr val="6a1f5f"/>
                </a:solidFill>
                <a:latin typeface="GNECMP+1 Regular"/>
                <a:cs typeface="GNECMP+1 Regular"/>
              </a:rPr>
              <a:t>6</a:t>
            </a:r>
            <a:r>
              <a:rPr dirty="0" sz="1800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1800">
                <a:solidFill>
                  <a:srgbClr val="6a1f5f"/>
                </a:solidFill>
                <a:latin typeface="GNECMP+1 Regular"/>
                <a:cs typeface="GNECMP+1 Regular"/>
              </a:rPr>
              <a:t>КЛАССЫ</a:t>
            </a:r>
          </a:p>
          <a:p>
            <a:pPr marL="0" marR="0">
              <a:lnSpc>
                <a:spcPts val="3063"/>
              </a:lnSpc>
              <a:spcBef>
                <a:spcPts val="536"/>
              </a:spcBef>
              <a:spcAft>
                <a:spcPts val="0"/>
              </a:spcAft>
            </a:pPr>
            <a:r>
              <a:rPr dirty="0" sz="1800">
                <a:solidFill>
                  <a:srgbClr val="6a1f5f"/>
                </a:solidFill>
                <a:latin typeface="UVGFIC+1 Regular"/>
                <a:cs typeface="UVGFIC+1 Regular"/>
              </a:rPr>
              <a:t>7-</a:t>
            </a:r>
            <a:r>
              <a:rPr dirty="0" sz="1800">
                <a:solidFill>
                  <a:srgbClr val="6a1f5f"/>
                </a:solidFill>
                <a:latin typeface="GNECMP+1 Regular"/>
                <a:cs typeface="GNECMP+1 Regular"/>
              </a:rPr>
              <a:t>9</a:t>
            </a:r>
            <a:r>
              <a:rPr dirty="0" sz="1800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1800">
                <a:solidFill>
                  <a:srgbClr val="6a1f5f"/>
                </a:solidFill>
                <a:latin typeface="GNECMP+1 Regular"/>
                <a:cs typeface="GNECMP+1 Regular"/>
              </a:rPr>
              <a:t>КЛАССЫ</a:t>
            </a:r>
          </a:p>
          <a:p>
            <a:pPr marL="0" marR="0">
              <a:lnSpc>
                <a:spcPts val="3063"/>
              </a:lnSpc>
              <a:spcBef>
                <a:spcPts val="536"/>
              </a:spcBef>
              <a:spcAft>
                <a:spcPts val="0"/>
              </a:spcAft>
            </a:pPr>
            <a:r>
              <a:rPr dirty="0" sz="1800">
                <a:solidFill>
                  <a:srgbClr val="6a1f5f"/>
                </a:solidFill>
                <a:latin typeface="UVGFIC+1 Regular"/>
                <a:cs typeface="UVGFIC+1 Regular"/>
              </a:rPr>
              <a:t>10-</a:t>
            </a:r>
            <a:r>
              <a:rPr dirty="0" sz="1800">
                <a:solidFill>
                  <a:srgbClr val="6a1f5f"/>
                </a:solidFill>
                <a:latin typeface="GNECMP+1 Regular"/>
                <a:cs typeface="GNECMP+1 Regular"/>
              </a:rPr>
              <a:t>11</a:t>
            </a:r>
            <a:r>
              <a:rPr dirty="0" sz="1800" spc="-25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1800">
                <a:solidFill>
                  <a:srgbClr val="6a1f5f"/>
                </a:solidFill>
                <a:latin typeface="GNECMP+1 Regular"/>
                <a:cs typeface="GNECMP+1 Regular"/>
              </a:rPr>
              <a:t>КЛАССЫ</a:t>
            </a:r>
          </a:p>
          <a:p>
            <a:pPr marL="0" marR="0">
              <a:lnSpc>
                <a:spcPts val="3067"/>
              </a:lnSpc>
              <a:spcBef>
                <a:spcPts val="535"/>
              </a:spcBef>
              <a:spcAft>
                <a:spcPts val="0"/>
              </a:spcAft>
            </a:pPr>
            <a:r>
              <a:rPr dirty="0" sz="1800">
                <a:solidFill>
                  <a:srgbClr val="6a1f5f"/>
                </a:solidFill>
                <a:latin typeface="GNECMP+1 Regular"/>
                <a:cs typeface="GNECMP+1 Regular"/>
              </a:rPr>
              <a:t>СПО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491081" y="6688216"/>
            <a:ext cx="2906725" cy="1900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762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545454"/>
                </a:solidFill>
                <a:latin typeface="GNECMP+1 Regular"/>
                <a:cs typeface="GNECMP+1 Regular"/>
              </a:rPr>
              <a:t>ОТВЕТСТВЕННЫЙ</a:t>
            </a:r>
            <a:r>
              <a:rPr dirty="0" sz="2800">
                <a:solidFill>
                  <a:srgbClr val="545454"/>
                </a:solidFill>
                <a:latin typeface="GNECMP+1 Regular"/>
                <a:cs typeface="GNECMP+1 Regular"/>
              </a:rPr>
              <a:t> </a:t>
            </a:r>
            <a:r>
              <a:rPr dirty="0" sz="2800">
                <a:solidFill>
                  <a:srgbClr val="545454"/>
                </a:solidFill>
                <a:latin typeface="GNECMP+1 Regular"/>
                <a:cs typeface="GNECMP+1 Regular"/>
              </a:rPr>
              <a:t>ЗА</a:t>
            </a:r>
          </a:p>
          <a:p>
            <a:pPr marL="0" marR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545454"/>
                </a:solidFill>
                <a:latin typeface="GNECMP+1 Regular"/>
                <a:cs typeface="GNECMP+1 Regular"/>
              </a:rPr>
              <a:t>ПРОВЕДЕНИЕ</a:t>
            </a:r>
            <a:r>
              <a:rPr dirty="0" sz="2800">
                <a:solidFill>
                  <a:srgbClr val="545454"/>
                </a:solidFill>
                <a:latin typeface="GNECMP+1 Regular"/>
                <a:cs typeface="GNECMP+1 Regular"/>
              </a:rPr>
              <a:t> </a:t>
            </a:r>
            <a:r>
              <a:rPr dirty="0" sz="2800">
                <a:solidFill>
                  <a:srgbClr val="545454"/>
                </a:solidFill>
                <a:latin typeface="GNECMP+1 Regular"/>
                <a:cs typeface="GNECMP+1 Regular"/>
              </a:rPr>
              <a:t>–</a:t>
            </a:r>
          </a:p>
          <a:p>
            <a:pPr marL="0" marR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545454"/>
                </a:solidFill>
                <a:latin typeface="GNECMP+1 Regular"/>
                <a:cs typeface="GNECMP+1 Regular"/>
              </a:rPr>
              <a:t>КЛАСCНЫЙ</a:t>
            </a:r>
          </a:p>
          <a:p>
            <a:pPr marL="0" marR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545454"/>
                </a:solidFill>
                <a:latin typeface="GNECMP+1 Regular"/>
                <a:cs typeface="GNECMP+1 Regular"/>
              </a:rPr>
              <a:t>РУКОВОДИТЕЛЬ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482840" y="8787399"/>
            <a:ext cx="4955397" cy="11122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762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SIKKPI+Arial"/>
                <a:cs typeface="SIKKPI+Arial"/>
              </a:rPr>
              <a:t>•</a:t>
            </a:r>
            <a:r>
              <a:rPr dirty="0" sz="2800" spc="510">
                <a:solidFill>
                  <a:srgbClr val="000000"/>
                </a:solidFill>
                <a:latin typeface="SIKKPI+Arial"/>
                <a:cs typeface="SIKKPI+Arial"/>
              </a:rPr>
              <a:t> </a:t>
            </a:r>
            <a:r>
              <a:rPr dirty="0" sz="2800">
                <a:solidFill>
                  <a:srgbClr val="000000"/>
                </a:solidFill>
                <a:latin typeface="GNECMP+1 Regular"/>
                <a:cs typeface="GNECMP+1 Regular"/>
              </a:rPr>
              <a:t>ВИЗУАЛИЗИРОВАННЫЙ</a:t>
            </a:r>
            <a:r>
              <a:rPr dirty="0" sz="28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GNECMP+1 Regular"/>
                <a:cs typeface="GNECMP+1 Regular"/>
              </a:rPr>
              <a:t>КОНТЕНТ</a:t>
            </a:r>
          </a:p>
          <a:p>
            <a:pPr marL="0" marR="0">
              <a:lnSpc>
                <a:spcPts val="3696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SIKKPI+Arial"/>
                <a:cs typeface="SIKKPI+Arial"/>
              </a:rPr>
              <a:t>•</a:t>
            </a:r>
            <a:r>
              <a:rPr dirty="0" sz="2800" spc="510">
                <a:solidFill>
                  <a:srgbClr val="000000"/>
                </a:solidFill>
                <a:latin typeface="SIKKPI+Arial"/>
                <a:cs typeface="SIKKPI+Arial"/>
              </a:rPr>
              <a:t> </a:t>
            </a:r>
            <a:r>
              <a:rPr dirty="0" sz="2800">
                <a:solidFill>
                  <a:srgbClr val="000000"/>
                </a:solidFill>
                <a:latin typeface="GNECMP+1 Regular"/>
                <a:cs typeface="GNECMP+1 Regular"/>
              </a:rPr>
              <a:t>ИНТЕРАКТИВНЫЕ</a:t>
            </a:r>
            <a:r>
              <a:rPr dirty="0" sz="2800" spc="19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800">
                <a:solidFill>
                  <a:srgbClr val="000000"/>
                </a:solidFill>
                <a:latin typeface="GNECMP+1 Regular"/>
                <a:cs typeface="GNECMP+1 Regular"/>
              </a:rPr>
              <a:t>ЗАДАНИЯ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21459" y="311746"/>
            <a:ext cx="10973528" cy="1379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59"/>
              </a:lnSpc>
              <a:spcBef>
                <a:spcPts val="0"/>
              </a:spcBef>
              <a:spcAft>
                <a:spcPts val="0"/>
              </a:spcAft>
            </a:pPr>
            <a:r>
              <a:rPr dirty="0" sz="6200" spc="116">
                <a:solidFill>
                  <a:srgbClr val="6a1f5f"/>
                </a:solidFill>
                <a:latin typeface="GNECMP+1 Regular"/>
                <a:cs typeface="GNECMP+1 Regular"/>
              </a:rPr>
              <a:t>ТЕМАТИКА</a:t>
            </a:r>
            <a:r>
              <a:rPr dirty="0" sz="6200" spc="109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6200" spc="116">
                <a:solidFill>
                  <a:srgbClr val="6a1f5f"/>
                </a:solidFill>
                <a:latin typeface="GNECMP+1 Regular"/>
                <a:cs typeface="GNECMP+1 Regular"/>
              </a:rPr>
              <a:t>ВНЕУРОЧНЫХ</a:t>
            </a:r>
            <a:r>
              <a:rPr dirty="0" sz="6200" spc="129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6200" spc="116">
                <a:solidFill>
                  <a:srgbClr val="6a1f5f"/>
                </a:solidFill>
                <a:latin typeface="GNECMP+1 Regular"/>
                <a:cs typeface="GNECMP+1 Regular"/>
              </a:rPr>
              <a:t>ЗАНЯТИЙ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25294" y="1585976"/>
            <a:ext cx="4570018" cy="8162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127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spc="121">
                <a:solidFill>
                  <a:srgbClr val="215968"/>
                </a:solidFill>
                <a:latin typeface="GNECMP+1 Regular"/>
                <a:cs typeface="GNECMP+1 Regular"/>
              </a:rPr>
              <a:t>РАЗГОВОРЫ</a:t>
            </a:r>
            <a:r>
              <a:rPr dirty="0" sz="3600" spc="116">
                <a:solidFill>
                  <a:srgbClr val="215968"/>
                </a:solidFill>
                <a:latin typeface="GNECMP+1 Regular"/>
                <a:cs typeface="GNECMP+1 Regular"/>
              </a:rPr>
              <a:t> </a:t>
            </a:r>
            <a:r>
              <a:rPr dirty="0" sz="3600">
                <a:solidFill>
                  <a:srgbClr val="215968"/>
                </a:solidFill>
                <a:latin typeface="GNECMP+1 Regular"/>
                <a:cs typeface="GNECMP+1 Regular"/>
              </a:rPr>
              <a:t>О</a:t>
            </a:r>
            <a:r>
              <a:rPr dirty="0" sz="3600" spc="238">
                <a:solidFill>
                  <a:srgbClr val="215968"/>
                </a:solidFill>
                <a:latin typeface="GNECMP+1 Regular"/>
                <a:cs typeface="GNECMP+1 Regular"/>
              </a:rPr>
              <a:t> </a:t>
            </a:r>
            <a:r>
              <a:rPr dirty="0" sz="3600" spc="116">
                <a:solidFill>
                  <a:srgbClr val="215968"/>
                </a:solidFill>
                <a:latin typeface="GNECMP+1 Regular"/>
                <a:cs typeface="GNECMP+1 Regular"/>
              </a:rPr>
              <a:t>ВАЖНОМ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36329" y="2427985"/>
            <a:ext cx="4194355" cy="5568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IKKPI+Arial"/>
                <a:cs typeface="SIKKPI+Arial"/>
              </a:rPr>
              <a:t>•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День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снятия</a:t>
            </a:r>
            <a:r>
              <a:rPr dirty="0" sz="2400" spc="11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блокады</a:t>
            </a:r>
            <a:r>
              <a:rPr dirty="0" sz="2400" spc="17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Ленинграда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34440" y="2580385"/>
            <a:ext cx="5769255" cy="64100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IKKPI+Arial"/>
                <a:cs typeface="SIKKPI+Arial"/>
              </a:rPr>
              <a:t>•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День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знаний</a:t>
            </a:r>
          </a:p>
          <a:p>
            <a:pPr marL="0" marR="0">
              <a:lnSpc>
                <a:spcPts val="28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IKKPI+Arial"/>
                <a:cs typeface="SIKKPI+Arial"/>
              </a:rPr>
              <a:t>•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Наша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страна</a:t>
            </a:r>
            <a:r>
              <a:rPr dirty="0" sz="2400" spc="18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–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Россия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IKKPI+Arial"/>
                <a:cs typeface="SIKKPI+Arial"/>
              </a:rPr>
              <a:t>•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165</a:t>
            </a:r>
            <a:r>
              <a:rPr dirty="0" sz="2400" spc="-1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лет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со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дня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рождения</a:t>
            </a:r>
            <a:r>
              <a:rPr dirty="0" sz="2400" spc="18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К.Э.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Циолковского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IKKPI+Arial"/>
                <a:cs typeface="SIKKPI+Arial"/>
              </a:rPr>
              <a:t>•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День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музыки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IKKPI+Arial"/>
                <a:cs typeface="SIKKPI+Arial"/>
              </a:rPr>
              <a:t>•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День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пожилого</a:t>
            </a:r>
            <a:r>
              <a:rPr dirty="0" sz="2400" spc="13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человека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IKKPI+Arial"/>
                <a:cs typeface="SIKKPI+Arial"/>
              </a:rPr>
              <a:t>•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День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учителя</a:t>
            </a:r>
          </a:p>
          <a:p>
            <a:pPr marL="0" marR="0">
              <a:lnSpc>
                <a:spcPts val="28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IKKPI+Arial"/>
                <a:cs typeface="SIKKPI+Arial"/>
              </a:rPr>
              <a:t>•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День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отца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IKKPI+Arial"/>
                <a:cs typeface="SIKKPI+Arial"/>
              </a:rPr>
              <a:t>•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Международный</a:t>
            </a:r>
            <a:r>
              <a:rPr dirty="0" sz="2400" spc="1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день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школьных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библиотек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IKKPI+Arial"/>
                <a:cs typeface="SIKKPI+Arial"/>
              </a:rPr>
              <a:t>•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День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народного</a:t>
            </a:r>
            <a:r>
              <a:rPr dirty="0" sz="2400" spc="25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единства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IKKPI+Arial"/>
                <a:cs typeface="SIKKPI+Arial"/>
              </a:rPr>
              <a:t>•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Мы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разные,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мы</a:t>
            </a:r>
            <a:r>
              <a:rPr dirty="0" sz="2400" spc="17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вместе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IKKPI+Arial"/>
                <a:cs typeface="SIKKPI+Arial"/>
              </a:rPr>
              <a:t>•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День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матери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IKKPI+Arial"/>
                <a:cs typeface="SIKKPI+Arial"/>
              </a:rPr>
              <a:t>•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Символы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России</a:t>
            </a:r>
          </a:p>
          <a:p>
            <a:pPr marL="0" marR="0">
              <a:lnSpc>
                <a:spcPts val="28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IKKPI+Arial"/>
                <a:cs typeface="SIKKPI+Arial"/>
              </a:rPr>
              <a:t>•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Волонтеры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IKKPI+Arial"/>
                <a:cs typeface="SIKKPI+Arial"/>
              </a:rPr>
              <a:t>•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День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Героев</a:t>
            </a:r>
            <a:r>
              <a:rPr dirty="0" sz="2400" spc="27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Отечества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IKKPI+Arial"/>
                <a:cs typeface="SIKKPI+Arial"/>
              </a:rPr>
              <a:t>•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День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Конституции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IKKPI+Arial"/>
                <a:cs typeface="SIKKPI+Arial"/>
              </a:rPr>
              <a:t>•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Тема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нового</a:t>
            </a:r>
            <a:r>
              <a:rPr dirty="0" sz="2400" spc="26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года.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Семейные</a:t>
            </a:r>
            <a:r>
              <a:rPr dirty="0" sz="2400" spc="24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праздники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и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мечты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IKKPI+Arial"/>
                <a:cs typeface="SIKKPI+Arial"/>
              </a:rPr>
              <a:t>•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Рождество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36329" y="2793723"/>
            <a:ext cx="5526715" cy="5573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IKKPI+Arial"/>
                <a:cs typeface="SIKKPI+Arial"/>
              </a:rPr>
              <a:t>•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160</a:t>
            </a:r>
            <a:r>
              <a:rPr dirty="0" sz="2400" spc="-16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лет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со</a:t>
            </a:r>
            <a:r>
              <a:rPr dirty="0" sz="2400" spc="1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дня</a:t>
            </a:r>
            <a:r>
              <a:rPr dirty="0" sz="2400" spc="-16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рождения</a:t>
            </a:r>
            <a:r>
              <a:rPr dirty="0" sz="2400" spc="16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К.С.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Станиславского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36329" y="3159886"/>
            <a:ext cx="7314935" cy="60442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IKKPI+Arial"/>
                <a:cs typeface="SIKKPI+Arial"/>
              </a:rPr>
              <a:t>•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День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российской</a:t>
            </a:r>
            <a:r>
              <a:rPr dirty="0" sz="2400" spc="45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науки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IKKPI+Arial"/>
                <a:cs typeface="SIKKPI+Arial"/>
              </a:rPr>
              <a:t>•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Россия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и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мир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IKKPI+Arial"/>
                <a:cs typeface="SIKKPI+Arial"/>
              </a:rPr>
              <a:t>•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День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защитника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Отечества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IKKPI+Arial"/>
                <a:cs typeface="SIKKPI+Arial"/>
              </a:rPr>
              <a:t>•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Международный</a:t>
            </a:r>
            <a:r>
              <a:rPr dirty="0" sz="2400" spc="1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женский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день</a:t>
            </a:r>
          </a:p>
          <a:p>
            <a:pPr marL="0" marR="0">
              <a:lnSpc>
                <a:spcPts val="28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IKKPI+Arial"/>
                <a:cs typeface="SIKKPI+Arial"/>
              </a:rPr>
              <a:t>•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110</a:t>
            </a:r>
            <a:r>
              <a:rPr dirty="0" sz="2400" spc="-21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лет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со</a:t>
            </a:r>
            <a:r>
              <a:rPr dirty="0" sz="2400" spc="1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дня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рождения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советского</a:t>
            </a:r>
            <a:r>
              <a:rPr dirty="0" sz="2400" spc="36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писателя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и</a:t>
            </a:r>
            <a:r>
              <a:rPr dirty="0" sz="2400" spc="14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поэта,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автора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слов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гимнов</a:t>
            </a:r>
            <a:r>
              <a:rPr dirty="0" sz="2400" spc="12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РФ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и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СССР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С.В.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Михалкова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IKKPI+Arial"/>
                <a:cs typeface="SIKKPI+Arial"/>
              </a:rPr>
              <a:t>•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День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воссоединения</a:t>
            </a:r>
            <a:r>
              <a:rPr dirty="0" sz="2400" spc="45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Крыма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с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Россией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IKKPI+Arial"/>
                <a:cs typeface="SIKKPI+Arial"/>
              </a:rPr>
              <a:t>•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Всемирный</a:t>
            </a:r>
            <a:r>
              <a:rPr dirty="0" sz="2400" spc="19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день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театра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IKKPI+Arial"/>
                <a:cs typeface="SIKKPI+Arial"/>
              </a:rPr>
              <a:t>•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День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космонавтики.</a:t>
            </a:r>
            <a:r>
              <a:rPr dirty="0" sz="2400" spc="42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Мы</a:t>
            </a:r>
            <a:r>
              <a:rPr dirty="0" sz="2400" spc="1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–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первые!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IKKPI+Arial"/>
                <a:cs typeface="SIKKPI+Arial"/>
              </a:rPr>
              <a:t>•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Память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о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геноциде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советского</a:t>
            </a:r>
            <a:r>
              <a:rPr dirty="0" sz="2400" spc="34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народа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нацистами</a:t>
            </a:r>
            <a:r>
              <a:rPr dirty="0" sz="2400" spc="2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и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их</a:t>
            </a:r>
          </a:p>
          <a:p>
            <a:pPr marL="0" marR="0">
              <a:lnSpc>
                <a:spcPts val="28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пособниками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IKKPI+Arial"/>
                <a:cs typeface="SIKKPI+Arial"/>
              </a:rPr>
              <a:t>•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День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Земли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IKKPI+Arial"/>
                <a:cs typeface="SIKKPI+Arial"/>
              </a:rPr>
              <a:t>•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День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Труда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IKKPI+Arial"/>
                <a:cs typeface="SIKKPI+Arial"/>
              </a:rPr>
              <a:t>•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День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Победы.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Бессмертный</a:t>
            </a:r>
            <a:r>
              <a:rPr dirty="0" sz="2400" spc="19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полк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IKKPI+Arial"/>
                <a:cs typeface="SIKKPI+Arial"/>
              </a:rPr>
              <a:t>•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День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детских</a:t>
            </a:r>
            <a:r>
              <a:rPr dirty="0" sz="2400" spc="24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общественных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организаций</a:t>
            </a:r>
          </a:p>
          <a:p>
            <a:pPr marL="0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IKKPI+Arial"/>
                <a:cs typeface="SIKKPI+Arial"/>
              </a:rPr>
              <a:t>•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Урок</a:t>
            </a:r>
            <a:r>
              <a:rPr dirty="0" sz="2400" spc="13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"Россия</a:t>
            </a:r>
            <a:r>
              <a:rPr dirty="0" sz="2400">
                <a:solidFill>
                  <a:srgbClr val="000000"/>
                </a:solidFill>
                <a:latin typeface="UVGFIC+1 Regular"/>
                <a:cs typeface="UVGFIC+1 Regular"/>
              </a:rPr>
              <a:t>-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страна</a:t>
            </a:r>
            <a:r>
              <a:rPr dirty="0" sz="2400" spc="31">
                <a:solidFill>
                  <a:srgbClr val="000000"/>
                </a:solidFill>
                <a:latin typeface="GNECMP+1 Regular"/>
                <a:cs typeface="GNECMP+1 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GNECMP+1 Regular"/>
                <a:cs typeface="GNECMP+1 Regular"/>
              </a:rPr>
              <a:t>возможностей"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51020" y="94780"/>
            <a:ext cx="12880290" cy="21014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864"/>
              </a:lnSpc>
              <a:spcBef>
                <a:spcPts val="0"/>
              </a:spcBef>
              <a:spcAft>
                <a:spcPts val="0"/>
              </a:spcAft>
            </a:pPr>
            <a:r>
              <a:rPr dirty="0" sz="5800" spc="116">
                <a:solidFill>
                  <a:srgbClr val="6a1f5f"/>
                </a:solidFill>
                <a:latin typeface="GNECMP+1 Regular"/>
                <a:cs typeface="GNECMP+1 Regular"/>
              </a:rPr>
              <a:t>РАЗГОВОРЫ</a:t>
            </a:r>
            <a:r>
              <a:rPr dirty="0" sz="5800" spc="82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5800">
                <a:solidFill>
                  <a:srgbClr val="6a1f5f"/>
                </a:solidFill>
                <a:latin typeface="GNECMP+1 Regular"/>
                <a:cs typeface="GNECMP+1 Regular"/>
              </a:rPr>
              <a:t>О</a:t>
            </a:r>
            <a:r>
              <a:rPr dirty="0" sz="5800" spc="210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5800" spc="114">
                <a:solidFill>
                  <a:srgbClr val="6a1f5f"/>
                </a:solidFill>
                <a:latin typeface="GNECMP+1 Regular"/>
                <a:cs typeface="GNECMP+1 Regular"/>
              </a:rPr>
              <a:t>ВАЖНОМ.</a:t>
            </a:r>
            <a:r>
              <a:rPr dirty="0" sz="5800" spc="134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5800" spc="116">
                <a:solidFill>
                  <a:srgbClr val="4a7693"/>
                </a:solidFill>
                <a:latin typeface="UVGFIC+1 Regular"/>
                <a:cs typeface="UVGFIC+1 Regular"/>
              </a:rPr>
              <a:t>1-2</a:t>
            </a:r>
            <a:r>
              <a:rPr dirty="0" sz="5800" spc="103">
                <a:solidFill>
                  <a:srgbClr val="4a7693"/>
                </a:solidFill>
                <a:latin typeface="UVGFIC+1 Regular"/>
                <a:cs typeface="UVGFIC+1 Regular"/>
              </a:rPr>
              <a:t> </a:t>
            </a:r>
            <a:r>
              <a:rPr dirty="0" sz="5800" spc="114">
                <a:solidFill>
                  <a:srgbClr val="4a7693"/>
                </a:solidFill>
                <a:latin typeface="GNECMP+1 Regular"/>
                <a:cs typeface="GNECMP+1 Regular"/>
              </a:rPr>
              <a:t>классы.</a:t>
            </a:r>
          </a:p>
          <a:p>
            <a:pPr marL="95122" marR="0">
              <a:lnSpc>
                <a:spcPts val="5575"/>
              </a:lnSpc>
              <a:spcBef>
                <a:spcPts val="756"/>
              </a:spcBef>
              <a:spcAft>
                <a:spcPts val="0"/>
              </a:spcAft>
            </a:pPr>
            <a:r>
              <a:rPr dirty="0" sz="3300" spc="-12">
                <a:solidFill>
                  <a:srgbClr val="4a7693"/>
                </a:solidFill>
                <a:latin typeface="GNECMP+1 Regular"/>
                <a:cs typeface="GNECMP+1 Regular"/>
              </a:rPr>
              <a:t>ТЕМЫ</a:t>
            </a:r>
            <a:r>
              <a:rPr dirty="0" sz="3300" spc="-38">
                <a:solidFill>
                  <a:srgbClr val="4a7693"/>
                </a:solidFill>
                <a:latin typeface="GNECMP+1 Regular"/>
                <a:cs typeface="GNECMP+1 Regular"/>
              </a:rPr>
              <a:t> </a:t>
            </a:r>
            <a:r>
              <a:rPr dirty="0" sz="3300" spc="-14">
                <a:solidFill>
                  <a:srgbClr val="4a7693"/>
                </a:solidFill>
                <a:latin typeface="GNECMP+1 Regular"/>
                <a:cs typeface="GNECMP+1 Regular"/>
              </a:rPr>
              <a:t>ВНЕУРОЧНЫХ</a:t>
            </a:r>
            <a:r>
              <a:rPr dirty="0" sz="3300" spc="-29">
                <a:solidFill>
                  <a:srgbClr val="4a7693"/>
                </a:solidFill>
                <a:latin typeface="GNECMP+1 Regular"/>
                <a:cs typeface="GNECMP+1 Regular"/>
              </a:rPr>
              <a:t> </a:t>
            </a:r>
            <a:r>
              <a:rPr dirty="0" sz="3300" spc="-11">
                <a:solidFill>
                  <a:srgbClr val="4a7693"/>
                </a:solidFill>
                <a:latin typeface="GNECMP+1 Regular"/>
                <a:cs typeface="GNECMP+1 Regular"/>
              </a:rPr>
              <a:t>ЗАНЯТИЙ,</a:t>
            </a:r>
            <a:r>
              <a:rPr dirty="0" sz="3300">
                <a:solidFill>
                  <a:srgbClr val="4a7693"/>
                </a:solidFill>
                <a:latin typeface="GNECMP+1 Regular"/>
                <a:cs typeface="GNECMP+1 Regular"/>
              </a:rPr>
              <a:t> </a:t>
            </a:r>
            <a:r>
              <a:rPr dirty="0" sz="3300" spc="-13">
                <a:solidFill>
                  <a:srgbClr val="4a7693"/>
                </a:solidFill>
                <a:latin typeface="GNECMP+1 Regular"/>
                <a:cs typeface="GNECMP+1 Regular"/>
              </a:rPr>
              <a:t>РАЗРАБАТЫВАЕМЫХ</a:t>
            </a:r>
            <a:r>
              <a:rPr dirty="0" sz="3300" spc="-33">
                <a:solidFill>
                  <a:srgbClr val="4a7693"/>
                </a:solidFill>
                <a:latin typeface="GNECMP+1 Regular"/>
                <a:cs typeface="GNECMP+1 Regular"/>
              </a:rPr>
              <a:t> </a:t>
            </a:r>
            <a:r>
              <a:rPr dirty="0" sz="3300" spc="-13">
                <a:solidFill>
                  <a:srgbClr val="4a7693"/>
                </a:solidFill>
                <a:latin typeface="GNECMP+1 Regular"/>
                <a:cs typeface="GNECMP+1 Regular"/>
              </a:rPr>
              <a:t>НА</a:t>
            </a:r>
            <a:r>
              <a:rPr dirty="0" sz="3300">
                <a:solidFill>
                  <a:srgbClr val="4a7693"/>
                </a:solidFill>
                <a:latin typeface="GNECMP+1 Regular"/>
                <a:cs typeface="GNECMP+1 Regular"/>
              </a:rPr>
              <a:t> </a:t>
            </a:r>
            <a:r>
              <a:rPr dirty="0" sz="3300" spc="-13">
                <a:solidFill>
                  <a:srgbClr val="4a7693"/>
                </a:solidFill>
                <a:latin typeface="GNECMP+1 Regular"/>
                <a:cs typeface="GNECMP+1 Regular"/>
              </a:rPr>
              <a:t>ФЕДЕРАЛЬНОМ</a:t>
            </a:r>
            <a:r>
              <a:rPr dirty="0" sz="3300" spc="-45">
                <a:solidFill>
                  <a:srgbClr val="4a7693"/>
                </a:solidFill>
                <a:latin typeface="GNECMP+1 Regular"/>
                <a:cs typeface="GNECMP+1 Regular"/>
              </a:rPr>
              <a:t> </a:t>
            </a:r>
            <a:r>
              <a:rPr dirty="0" sz="3300" spc="-12">
                <a:solidFill>
                  <a:srgbClr val="4a7693"/>
                </a:solidFill>
                <a:latin typeface="GNECMP+1 Regular"/>
                <a:cs typeface="GNECMP+1 Regular"/>
              </a:rPr>
              <a:t>УРОВНЕ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27750" y="2230778"/>
            <a:ext cx="870915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Сентябрь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50703" y="2230778"/>
            <a:ext cx="798244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Октябрь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838935" y="2230778"/>
            <a:ext cx="72844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Ноябрь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75734" y="2563010"/>
            <a:ext cx="8465232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05.09.2022</a:t>
            </a:r>
            <a:r>
              <a:rPr dirty="0" sz="1400" spc="1734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12.09.2022</a:t>
            </a:r>
            <a:r>
              <a:rPr dirty="0" sz="1400" spc="1734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19.09.2022</a:t>
            </a:r>
            <a:r>
              <a:rPr dirty="0" sz="1400" spc="1732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26.09.2022</a:t>
            </a:r>
            <a:r>
              <a:rPr dirty="0" sz="1400" spc="1735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03.10.2022</a:t>
            </a:r>
            <a:r>
              <a:rPr dirty="0" sz="1400" spc="1734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10.10.2022</a:t>
            </a:r>
            <a:r>
              <a:rPr dirty="0" sz="1400" spc="1735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17.10.2022</a:t>
            </a:r>
            <a:r>
              <a:rPr dirty="0" sz="1400" spc="1734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24.10.2022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102717" y="2563010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08.11.2022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240256" y="2563010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14.11.2022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324455" y="2563010"/>
            <a:ext cx="203547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21.11.2022</a:t>
            </a:r>
            <a:r>
              <a:rPr dirty="0" sz="1400" spc="1734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28.11.2022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622290" y="2926992"/>
            <a:ext cx="820184" cy="682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483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Что</a:t>
            </a:r>
            <a:r>
              <a:rPr dirty="0" sz="1400" spc="-1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мы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Родиной</a:t>
            </a:r>
          </a:p>
          <a:p>
            <a:pPr marL="57911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зовем?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679946" y="2926992"/>
            <a:ext cx="840285" cy="682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147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Мечтаю</a:t>
            </a:r>
          </a:p>
          <a:p>
            <a:pPr marL="100584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летать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795894" y="2926992"/>
            <a:ext cx="755930" cy="682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4008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Я</a:t>
            </a:r>
            <a:r>
              <a:rPr dirty="0" sz="1400" spc="-14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хочу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увидеть</a:t>
            </a:r>
          </a:p>
          <a:p>
            <a:pPr marL="21336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музыку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104622" y="2926992"/>
            <a:ext cx="965407" cy="682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336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День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народного</a:t>
            </a:r>
          </a:p>
          <a:p>
            <a:pPr marL="57912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единства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6285211" y="2926992"/>
            <a:ext cx="1184268" cy="11094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0019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Что</a:t>
            </a:r>
            <a:r>
              <a:rPr dirty="0" sz="1400" spc="-1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такое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герб?</a:t>
            </a:r>
            <a:r>
              <a:rPr dirty="0" sz="1400" spc="11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</a:p>
          <a:p>
            <a:pPr marL="478535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  <a:p>
            <a:pPr marL="39623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интерактивн</a:t>
            </a:r>
          </a:p>
          <a:p>
            <a:pPr marL="348995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ыми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399788" y="3033672"/>
            <a:ext cx="1115892" cy="1109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День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знаний</a:t>
            </a:r>
          </a:p>
          <a:p>
            <a:pPr marL="22860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(зачем</a:t>
            </a:r>
          </a:p>
          <a:p>
            <a:pPr marL="135635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человеку</a:t>
            </a:r>
          </a:p>
          <a:p>
            <a:pPr marL="100583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знания?)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-</a:t>
            </a:r>
          </a:p>
          <a:p>
            <a:pPr marL="30479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(викторина)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736457" y="3033672"/>
            <a:ext cx="1015195" cy="1109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1252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</a:t>
            </a:r>
            <a:r>
              <a:rPr dirty="0" sz="1400" spc="-19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наших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бабушках</a:t>
            </a:r>
            <a:r>
              <a:rPr dirty="0" sz="1400" spc="15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</a:t>
            </a:r>
          </a:p>
          <a:p>
            <a:pPr marL="6400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0">
                <a:solidFill>
                  <a:srgbClr val="000000"/>
                </a:solidFill>
                <a:latin typeface="KVTRHS+Calibri"/>
                <a:cs typeface="KVTRHS+Calibri"/>
              </a:rPr>
              <a:t>дедушках</a:t>
            </a:r>
          </a:p>
          <a:p>
            <a:pPr marL="19811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(семейные</a:t>
            </a:r>
          </a:p>
          <a:p>
            <a:pPr marL="96011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истории)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2082272" y="3033672"/>
            <a:ext cx="755582" cy="682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716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Я</a:t>
            </a:r>
            <a:r>
              <a:rPr dirty="0" sz="1400" spc="-14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моя</a:t>
            </a:r>
          </a:p>
          <a:p>
            <a:pPr marL="74676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семья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(строим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760966" y="3140352"/>
            <a:ext cx="1108224" cy="8960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Мой</a:t>
            </a:r>
            <a:r>
              <a:rPr dirty="0" sz="1400" spc="-1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первый</a:t>
            </a:r>
          </a:p>
          <a:p>
            <a:pPr marL="184403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учитель</a:t>
            </a:r>
          </a:p>
          <a:p>
            <a:pPr marL="67055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(групповая</a:t>
            </a:r>
          </a:p>
          <a:p>
            <a:pPr marL="192023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работа)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866120" y="3246996"/>
            <a:ext cx="1048989" cy="4694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4008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День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отца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(творческая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4194789" y="3246996"/>
            <a:ext cx="2141098" cy="6827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3736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Память</a:t>
            </a:r>
          </a:p>
          <a:p>
            <a:pPr marL="166117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времен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(викторина)</a:t>
            </a:r>
            <a:r>
              <a:rPr dirty="0" sz="1400" spc="1102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мастерская)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5245462" y="3246996"/>
            <a:ext cx="1122004" cy="4694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День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матери</a:t>
            </a:r>
          </a:p>
          <a:p>
            <a:pPr marL="39623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(творческая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28742" y="3567326"/>
            <a:ext cx="3319408" cy="469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9832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  <a:r>
              <a:rPr dirty="0" sz="1400" spc="1661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интерактивн</a:t>
            </a:r>
            <a:r>
              <a:rPr dirty="0" sz="1400" spc="423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(музыкальны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интерактивно</a:t>
            </a:r>
            <a:r>
              <a:rPr dirty="0" sz="1400" spc="2678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ыми</a:t>
            </a:r>
            <a:r>
              <a:rPr dirty="0" sz="1400" spc="3895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й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конкурс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2935458" y="3567326"/>
            <a:ext cx="1300257" cy="682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860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интерактивной</a:t>
            </a:r>
          </a:p>
          <a:p>
            <a:pPr marL="288035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картой)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0858500" y="3674006"/>
            <a:ext cx="2048446" cy="469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мастерская)</a:t>
            </a:r>
            <a:r>
              <a:rPr dirty="0" sz="1400" spc="161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семейное</a:t>
            </a:r>
          </a:p>
          <a:p>
            <a:pPr marL="1223771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дерево)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600954" y="3994046"/>
            <a:ext cx="3010334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й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картой)</a:t>
            </a:r>
            <a:r>
              <a:rPr dirty="0" sz="1400" spc="1654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карточками)</a:t>
            </a:r>
            <a:r>
              <a:rPr dirty="0" sz="1400" spc="1575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талантов)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6332454" y="3994046"/>
            <a:ext cx="1100009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карточками)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146927" y="4472328"/>
            <a:ext cx="81713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Декабрь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0416286" y="4472328"/>
            <a:ext cx="965407" cy="5584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6868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Январь</a:t>
            </a:r>
          </a:p>
          <a:p>
            <a:pPr marL="0" marR="0">
              <a:lnSpc>
                <a:spcPts val="1713"/>
              </a:lnSpc>
              <a:spcBef>
                <a:spcPts val="66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23.01.2023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4808708" y="4472328"/>
            <a:ext cx="825445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Февраль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471670" y="4774969"/>
            <a:ext cx="4164886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05.12.2022</a:t>
            </a:r>
            <a:r>
              <a:rPr dirty="0" sz="1400" spc="1699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12.12.2022</a:t>
            </a:r>
            <a:r>
              <a:rPr dirty="0" sz="1400" spc="1698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09.12.2022</a:t>
            </a:r>
            <a:r>
              <a:rPr dirty="0" sz="1400" spc="1695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26.12.2022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968105" y="4774969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16.01.2023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1825986" y="4774969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30.01.2023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3159487" y="4774969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13.02.2023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4645639" y="4774969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20.02.2023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6226282" y="4774969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27.02.2023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432425" y="5134633"/>
            <a:ext cx="1181327" cy="15363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7179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30">
                <a:solidFill>
                  <a:srgbClr val="000000"/>
                </a:solidFill>
                <a:latin typeface="KVTRHS+Calibri"/>
                <a:cs typeface="KVTRHS+Calibri"/>
              </a:rPr>
              <a:t>Герои</a:t>
            </a:r>
          </a:p>
          <a:p>
            <a:pPr marL="132588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Отечества</a:t>
            </a:r>
          </a:p>
          <a:p>
            <a:pPr marL="239267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разных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исторических</a:t>
            </a:r>
          </a:p>
          <a:p>
            <a:pPr marL="35052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эпох</a:t>
            </a:r>
            <a:r>
              <a:rPr dirty="0" sz="1400" spc="-23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</a:p>
          <a:p>
            <a:pPr marL="109728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  <a:r>
              <a:rPr dirty="0" sz="1400" spc="-2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галереей</a:t>
            </a:r>
          </a:p>
          <a:p>
            <a:pPr marL="230123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героев)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0181590" y="5348084"/>
            <a:ext cx="1432433" cy="4694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Ленинград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дни</a:t>
            </a:r>
          </a:p>
          <a:p>
            <a:pPr marL="309371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блокады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5956535" y="5348084"/>
            <a:ext cx="1504105" cy="11094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0228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0">
                <a:solidFill>
                  <a:srgbClr val="000000"/>
                </a:solidFill>
                <a:latin typeface="KVTRHS+Calibri"/>
                <a:cs typeface="KVTRHS+Calibri"/>
              </a:rPr>
              <a:t>Есть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такая</a:t>
            </a:r>
          </a:p>
          <a:p>
            <a:pPr marL="22402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профессия</a:t>
            </a:r>
            <a:r>
              <a:rPr dirty="0" sz="1400" spc="-12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-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1">
                <a:solidFill>
                  <a:srgbClr val="000000"/>
                </a:solidFill>
                <a:latin typeface="KVTRHS+Calibri"/>
                <a:cs typeface="KVTRHS+Calibri"/>
              </a:rPr>
              <a:t>Родину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защищать</a:t>
            </a:r>
          </a:p>
          <a:p>
            <a:pPr marL="181354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(обсуждение</a:t>
            </a:r>
          </a:p>
          <a:p>
            <a:pPr marL="3810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фильма</a:t>
            </a:r>
            <a:r>
              <a:rPr dirty="0" sz="1400" spc="-18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войне)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4394327" y="5454764"/>
            <a:ext cx="1118341" cy="8961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5823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Доброта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-</a:t>
            </a:r>
          </a:p>
          <a:p>
            <a:pPr marL="140207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дорога</a:t>
            </a:r>
            <a:r>
              <a:rPr dirty="0" sz="1400" spc="295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миру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 spc="-19">
                <a:solidFill>
                  <a:srgbClr val="000000"/>
                </a:solidFill>
                <a:latin typeface="KVTRHS+Calibri"/>
                <a:cs typeface="KVTRHS+Calibri"/>
              </a:rPr>
              <a:t>(мульт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-</a:t>
            </a:r>
          </a:p>
          <a:p>
            <a:pPr marL="149351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концерт)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6525132" y="5454764"/>
            <a:ext cx="3750289" cy="8961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5656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День</a:t>
            </a:r>
          </a:p>
          <a:p>
            <a:pPr marL="12192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конституции</a:t>
            </a:r>
            <a:r>
              <a:rPr dirty="0" sz="1400" spc="167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мечтать?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(эвристическ</a:t>
            </a:r>
            <a:r>
              <a:rPr dirty="0" sz="1400" spc="165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(конкурс</a:t>
            </a:r>
            <a:r>
              <a:rPr dirty="0" sz="1400" spc="141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(творческая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работа:</a:t>
            </a:r>
          </a:p>
          <a:p>
            <a:pPr marL="9144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ая</a:t>
            </a:r>
            <a:r>
              <a:rPr dirty="0" sz="1400" spc="-22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беседа)</a:t>
            </a:r>
            <a:r>
              <a:rPr dirty="0" sz="1400" spc="201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рисунков)</a:t>
            </a:r>
            <a:r>
              <a:rPr dirty="0" sz="1400" spc="1671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елочная</a:t>
            </a:r>
            <a:r>
              <a:rPr dirty="0" sz="1400" spc="-32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игрушка)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7573644" y="5454764"/>
            <a:ext cx="2649850" cy="2561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7">
                <a:solidFill>
                  <a:srgbClr val="000000"/>
                </a:solidFill>
                <a:latin typeface="KVTRHS+Calibri"/>
                <a:cs typeface="KVTRHS+Calibri"/>
              </a:rPr>
              <a:t>Умеем</a:t>
            </a:r>
            <a:r>
              <a:rPr dirty="0" sz="1400" spc="14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ли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мы</a:t>
            </a:r>
            <a:r>
              <a:rPr dirty="0" sz="1400" spc="429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Светлый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праздник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1623548" y="5454764"/>
            <a:ext cx="1371389" cy="8961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1647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5">
                <a:solidFill>
                  <a:srgbClr val="000000"/>
                </a:solidFill>
                <a:latin typeface="KVTRHS+Calibri"/>
                <a:cs typeface="KVTRHS+Calibri"/>
              </a:rPr>
              <a:t>Кто</a:t>
            </a:r>
            <a:r>
              <a:rPr dirty="0" sz="1400" spc="305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такие</a:t>
            </a:r>
          </a:p>
          <a:p>
            <a:pPr marL="155447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скоморохи?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(интерактивные</a:t>
            </a:r>
          </a:p>
          <a:p>
            <a:pPr marL="240792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карточки)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3114020" y="5561734"/>
            <a:ext cx="1058915" cy="6824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288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Российские</a:t>
            </a:r>
          </a:p>
          <a:p>
            <a:pPr marL="70104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Кулибины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(викторина)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8971534" y="5668414"/>
            <a:ext cx="964885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Рождества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4552676" y="5668414"/>
            <a:ext cx="1150103" cy="469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Россия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мир</a:t>
            </a:r>
          </a:p>
          <a:p>
            <a:pPr marL="47243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(викторина)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0454386" y="5775094"/>
            <a:ext cx="885294" cy="6824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859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книжным</a:t>
            </a:r>
          </a:p>
          <a:p>
            <a:pPr marL="44195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текстом)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6269736" y="6915554"/>
            <a:ext cx="561554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Март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0489946" y="6915554"/>
            <a:ext cx="7231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Апрель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4970888" y="6915554"/>
            <a:ext cx="49557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Май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4430014" y="7203590"/>
            <a:ext cx="2026078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06.03.2023</a:t>
            </a:r>
            <a:r>
              <a:rPr dirty="0" sz="1400" spc="1660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13.03.2023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6597142" y="7203590"/>
            <a:ext cx="2030904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20.03.2023</a:t>
            </a:r>
            <a:r>
              <a:rPr dirty="0" sz="1400" spc="1698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27.03.2023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8807196" y="7203590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03.04.2023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9950196" y="7203590"/>
            <a:ext cx="3064558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10.04.2023</a:t>
            </a:r>
            <a:r>
              <a:rPr dirty="0" sz="1400" spc="1734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17.04.2023</a:t>
            </a:r>
            <a:r>
              <a:rPr dirty="0" sz="1400" spc="1399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24.04.2023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3227050" y="7203590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15.05.2023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14717903" y="7203590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22.05.2023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6226917" y="7203590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29.05.2023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8672830" y="7486165"/>
            <a:ext cx="1233681" cy="11092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240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</a:t>
            </a:r>
            <a:r>
              <a:rPr dirty="0" sz="1400" spc="-19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жизни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подвиге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Юрия</a:t>
            </a:r>
          </a:p>
          <a:p>
            <a:pPr marL="207263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4">
                <a:solidFill>
                  <a:srgbClr val="000000"/>
                </a:solidFill>
                <a:latin typeface="KVTRHS+Calibri"/>
                <a:cs typeface="KVTRHS+Calibri"/>
              </a:rPr>
              <a:t>Гагарина</a:t>
            </a:r>
          </a:p>
          <a:p>
            <a:pPr marL="47243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(обсуждение</a:t>
            </a:r>
          </a:p>
          <a:p>
            <a:pPr marL="246888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фильма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12036552" y="7592845"/>
            <a:ext cx="990982" cy="8958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День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 spc="-15">
                <a:solidFill>
                  <a:srgbClr val="000000"/>
                </a:solidFill>
                <a:latin typeface="KVTRHS+Calibri"/>
                <a:cs typeface="KVTRHS+Calibri"/>
              </a:rPr>
              <a:t>труда</a:t>
            </a:r>
          </a:p>
          <a:p>
            <a:pPr marL="178307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25">
                <a:solidFill>
                  <a:srgbClr val="000000"/>
                </a:solidFill>
                <a:latin typeface="KVTRHS+Calibri"/>
                <a:cs typeface="KVTRHS+Calibri"/>
              </a:rPr>
              <a:t>(Герои</a:t>
            </a:r>
          </a:p>
          <a:p>
            <a:pPr marL="121919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мирной</a:t>
            </a:r>
          </a:p>
          <a:p>
            <a:pPr marL="149352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жизни)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4411345" y="7699525"/>
            <a:ext cx="1003019" cy="469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Поговорим</a:t>
            </a:r>
          </a:p>
          <a:p>
            <a:pPr marL="115823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</a:t>
            </a:r>
            <a:r>
              <a:rPr dirty="0" sz="1400" spc="-23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наших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13072872" y="7806205"/>
            <a:ext cx="1276140" cy="682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6012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Дети</a:t>
            </a:r>
            <a:r>
              <a:rPr dirty="0" sz="1400" spc="-1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-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герои</a:t>
            </a:r>
          </a:p>
          <a:p>
            <a:pPr marL="240791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Великой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отечественной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14565503" y="7806205"/>
            <a:ext cx="1268914" cy="8963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6387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День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детских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общественных</a:t>
            </a:r>
          </a:p>
          <a:p>
            <a:pPr marL="70104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организаций</a:t>
            </a:r>
          </a:p>
          <a:p>
            <a:pPr marL="213359" marR="0">
              <a:lnSpc>
                <a:spcPts val="16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5363845" y="7912885"/>
            <a:ext cx="2281852" cy="469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8308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Что</a:t>
            </a:r>
            <a:r>
              <a:rPr dirty="0" sz="1400" spc="-1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такое</a:t>
            </a:r>
            <a:r>
              <a:rPr dirty="0" sz="1400" spc="1732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Путешествие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гимн?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 spc="1294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по</a:t>
            </a:r>
            <a:r>
              <a:rPr dirty="0" sz="1400" spc="-2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Крыму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9981946" y="7912885"/>
            <a:ext cx="2099624" cy="8963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7535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Память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прошлого</a:t>
            </a:r>
          </a:p>
          <a:p>
            <a:pPr marL="47244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(конкурс</a:t>
            </a:r>
            <a:r>
              <a:rPr dirty="0" sz="1400" spc="159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(виртуальная</a:t>
            </a:r>
          </a:p>
          <a:p>
            <a:pPr marL="100584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стихов)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10928858" y="7912885"/>
            <a:ext cx="1153554" cy="469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Заповедники</a:t>
            </a:r>
          </a:p>
          <a:p>
            <a:pPr marL="236601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России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7562977" y="8019565"/>
            <a:ext cx="1166359" cy="6829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6971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Я</a:t>
            </a:r>
            <a:r>
              <a:rPr dirty="0" sz="1400" spc="-14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иду</a:t>
            </a:r>
            <a:r>
              <a:rPr dirty="0" sz="1400" spc="1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…</a:t>
            </a:r>
            <a:r>
              <a:rPr dirty="0" sz="1400" spc="-11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театр</a:t>
            </a:r>
            <a:r>
              <a:rPr dirty="0" sz="1400" spc="-1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(чтение</a:t>
            </a:r>
          </a:p>
          <a:p>
            <a:pPr marL="128016" marR="0">
              <a:lnSpc>
                <a:spcPts val="16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по</a:t>
            </a:r>
            <a:r>
              <a:rPr dirty="0" sz="1400" spc="-28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ролям)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16044926" y="8019565"/>
            <a:ext cx="1326579" cy="6829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Мои</a:t>
            </a:r>
            <a:r>
              <a:rPr dirty="0" sz="1400" spc="-1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увлечения</a:t>
            </a:r>
          </a:p>
          <a:p>
            <a:pPr marL="129539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(творческий</a:t>
            </a:r>
          </a:p>
          <a:p>
            <a:pPr marL="260604" marR="0">
              <a:lnSpc>
                <a:spcPts val="16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конкурс)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4591177" y="8126245"/>
            <a:ext cx="641615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мамах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4390009" y="8339605"/>
            <a:ext cx="3268024" cy="6828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(творческая</a:t>
            </a:r>
            <a:r>
              <a:rPr dirty="0" sz="1400" spc="1218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  <a:r>
              <a:rPr dirty="0" sz="1400" spc="-2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книжным</a:t>
            </a:r>
            <a:r>
              <a:rPr dirty="0" sz="1400" spc="1111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(виртуальная</a:t>
            </a:r>
          </a:p>
          <a:p>
            <a:pPr marL="161544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работа:</a:t>
            </a:r>
          </a:p>
          <a:p>
            <a:pPr marL="109727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рисунок)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12003024" y="8446377"/>
            <a:ext cx="4044539" cy="682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3632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(беседа</a:t>
            </a:r>
            <a:r>
              <a:rPr dirty="0" sz="1400" spc="2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  <a:r>
              <a:rPr dirty="0" sz="1400" spc="116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войны</a:t>
            </a:r>
            <a:r>
              <a:rPr dirty="0" sz="1400" spc="-1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(встреча</a:t>
            </a:r>
            <a:r>
              <a:rPr dirty="0" sz="1400" spc="21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ветеранами</a:t>
            </a:r>
            <a:r>
              <a:rPr dirty="0" sz="1400" spc="161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ветеранами)</a:t>
            </a:r>
            <a:r>
              <a:rPr dirty="0" sz="1400" spc="156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видеоматериалами)</a:t>
            </a:r>
          </a:p>
          <a:p>
            <a:pPr marL="216407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2">
                <a:solidFill>
                  <a:srgbClr val="000000"/>
                </a:solidFill>
                <a:latin typeface="KVTRHS+Calibri"/>
                <a:cs typeface="KVTRHS+Calibri"/>
              </a:rPr>
              <a:t>труда)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5575681" y="8553056"/>
            <a:ext cx="807110" cy="2561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текстом)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6604381" y="8553056"/>
            <a:ext cx="958337" cy="2561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экскурсия)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8837422" y="8553056"/>
            <a:ext cx="908816" cy="682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432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2">
                <a:solidFill>
                  <a:srgbClr val="000000"/>
                </a:solidFill>
                <a:latin typeface="KVTRHS+Calibri"/>
                <a:cs typeface="KVTRHS+Calibri"/>
              </a:rPr>
              <a:t>"Гагарин.</a:t>
            </a:r>
          </a:p>
          <a:p>
            <a:pPr marL="16764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Первый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космосе")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11027918" y="8553056"/>
            <a:ext cx="958337" cy="2561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экскурсия)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51020" y="94780"/>
            <a:ext cx="12950916" cy="2024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864"/>
              </a:lnSpc>
              <a:spcBef>
                <a:spcPts val="0"/>
              </a:spcBef>
              <a:spcAft>
                <a:spcPts val="0"/>
              </a:spcAft>
            </a:pPr>
            <a:r>
              <a:rPr dirty="0" sz="5800" spc="116">
                <a:solidFill>
                  <a:srgbClr val="6a1f5f"/>
                </a:solidFill>
                <a:latin typeface="GNECMP+1 Regular"/>
                <a:cs typeface="GNECMP+1 Regular"/>
              </a:rPr>
              <a:t>РАЗГОВОРЫ</a:t>
            </a:r>
            <a:r>
              <a:rPr dirty="0" sz="5800" spc="82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5800">
                <a:solidFill>
                  <a:srgbClr val="6a1f5f"/>
                </a:solidFill>
                <a:latin typeface="GNECMP+1 Regular"/>
                <a:cs typeface="GNECMP+1 Regular"/>
              </a:rPr>
              <a:t>О</a:t>
            </a:r>
            <a:r>
              <a:rPr dirty="0" sz="5800" spc="210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5800" spc="114">
                <a:solidFill>
                  <a:srgbClr val="6a1f5f"/>
                </a:solidFill>
                <a:latin typeface="GNECMP+1 Regular"/>
                <a:cs typeface="GNECMP+1 Regular"/>
              </a:rPr>
              <a:t>ВАЖНОМ.</a:t>
            </a:r>
            <a:r>
              <a:rPr dirty="0" sz="5800" spc="134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5800" spc="116">
                <a:solidFill>
                  <a:srgbClr val="4a7693"/>
                </a:solidFill>
                <a:latin typeface="UVGFIC+1 Regular"/>
                <a:cs typeface="UVGFIC+1 Regular"/>
              </a:rPr>
              <a:t>3-</a:t>
            </a:r>
            <a:r>
              <a:rPr dirty="0" sz="5800">
                <a:solidFill>
                  <a:srgbClr val="4a7693"/>
                </a:solidFill>
                <a:latin typeface="GNECMP+1 Regular"/>
                <a:cs typeface="GNECMP+1 Regular"/>
              </a:rPr>
              <a:t>4</a:t>
            </a:r>
            <a:r>
              <a:rPr dirty="0" sz="5800" spc="200">
                <a:solidFill>
                  <a:srgbClr val="4a7693"/>
                </a:solidFill>
                <a:latin typeface="GNECMP+1 Regular"/>
                <a:cs typeface="GNECMP+1 Regular"/>
              </a:rPr>
              <a:t> </a:t>
            </a:r>
            <a:r>
              <a:rPr dirty="0" sz="5800" spc="114">
                <a:solidFill>
                  <a:srgbClr val="4a7693"/>
                </a:solidFill>
                <a:latin typeface="GNECMP+1 Regular"/>
                <a:cs typeface="GNECMP+1 Regular"/>
              </a:rPr>
              <a:t>классы.</a:t>
            </a:r>
          </a:p>
          <a:p>
            <a:pPr marL="75945" marR="0">
              <a:lnSpc>
                <a:spcPts val="5555"/>
              </a:lnSpc>
              <a:spcBef>
                <a:spcPts val="172"/>
              </a:spcBef>
              <a:spcAft>
                <a:spcPts val="0"/>
              </a:spcAft>
            </a:pPr>
            <a:r>
              <a:rPr dirty="0" sz="3250">
                <a:solidFill>
                  <a:srgbClr val="6a1f5f"/>
                </a:solidFill>
                <a:latin typeface="GNECMP+1 Regular"/>
                <a:cs typeface="GNECMP+1 Regular"/>
              </a:rPr>
              <a:t>ТЕМЫ</a:t>
            </a:r>
            <a:r>
              <a:rPr dirty="0" sz="3250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3250">
                <a:solidFill>
                  <a:srgbClr val="6a1f5f"/>
                </a:solidFill>
                <a:latin typeface="GNECMP+1 Regular"/>
                <a:cs typeface="GNECMP+1 Regular"/>
              </a:rPr>
              <a:t>ВНЕУРОЧНЫХ</a:t>
            </a:r>
            <a:r>
              <a:rPr dirty="0" sz="3250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3250">
                <a:solidFill>
                  <a:srgbClr val="6a1f5f"/>
                </a:solidFill>
                <a:latin typeface="GNECMP+1 Regular"/>
                <a:cs typeface="GNECMP+1 Regular"/>
              </a:rPr>
              <a:t>ЗАНЯТИЙ</a:t>
            </a:r>
            <a:r>
              <a:rPr dirty="0" sz="3250" spc="56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3250">
                <a:solidFill>
                  <a:srgbClr val="6a1f5f"/>
                </a:solidFill>
                <a:latin typeface="GNECMP+1 Regular"/>
                <a:cs typeface="GNECMP+1 Regular"/>
              </a:rPr>
              <a:t>,</a:t>
            </a:r>
            <a:r>
              <a:rPr dirty="0" sz="3250" spc="12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3250">
                <a:solidFill>
                  <a:srgbClr val="6a1f5f"/>
                </a:solidFill>
                <a:latin typeface="GNECMP+1 Regular"/>
                <a:cs typeface="GNECMP+1 Regular"/>
              </a:rPr>
              <a:t>РАЗРАБАТЫВАЕМЫХ</a:t>
            </a:r>
            <a:r>
              <a:rPr dirty="0" sz="3250" spc="34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3250">
                <a:solidFill>
                  <a:srgbClr val="6a1f5f"/>
                </a:solidFill>
                <a:latin typeface="GNECMP+1 Regular"/>
                <a:cs typeface="GNECMP+1 Regular"/>
              </a:rPr>
              <a:t>НА</a:t>
            </a:r>
            <a:r>
              <a:rPr dirty="0" sz="3250" spc="15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3250">
                <a:solidFill>
                  <a:srgbClr val="6a1f5f"/>
                </a:solidFill>
                <a:latin typeface="GNECMP+1 Regular"/>
                <a:cs typeface="GNECMP+1 Regular"/>
              </a:rPr>
              <a:t>ФЕДЕРАЛЬНОМ</a:t>
            </a:r>
            <a:r>
              <a:rPr dirty="0" sz="3250" spc="13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3250" spc="10">
                <a:solidFill>
                  <a:srgbClr val="6a1f5f"/>
                </a:solidFill>
                <a:latin typeface="GNECMP+1 Regular"/>
                <a:cs typeface="GNECMP+1 Regular"/>
              </a:rPr>
              <a:t>УРОВНЕ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66918" y="2328060"/>
            <a:ext cx="2045510" cy="5416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87247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Сентябрь</a:t>
            </a:r>
          </a:p>
          <a:p>
            <a:pPr marL="0" marR="0">
              <a:lnSpc>
                <a:spcPts val="1713"/>
              </a:lnSpc>
              <a:spcBef>
                <a:spcPts val="587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12.09.2022</a:t>
            </a:r>
            <a:r>
              <a:rPr dirty="0" sz="1400" spc="1812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19.09.2022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893554" y="2328060"/>
            <a:ext cx="2045509" cy="5416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3823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Октябрь</a:t>
            </a:r>
          </a:p>
          <a:p>
            <a:pPr marL="0" marR="0">
              <a:lnSpc>
                <a:spcPts val="1713"/>
              </a:lnSpc>
              <a:spcBef>
                <a:spcPts val="587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10.10.2022</a:t>
            </a:r>
            <a:r>
              <a:rPr dirty="0" sz="1400" spc="1812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17.10.2022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331950" y="2328060"/>
            <a:ext cx="2067608" cy="5416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14171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Ноябрь</a:t>
            </a:r>
          </a:p>
          <a:p>
            <a:pPr marL="0" marR="0">
              <a:lnSpc>
                <a:spcPts val="1713"/>
              </a:lnSpc>
              <a:spcBef>
                <a:spcPts val="587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14.11.2022</a:t>
            </a:r>
            <a:r>
              <a:rPr dirty="0" sz="1400" spc="1987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21.11.2022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85132" y="2613937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05.09.2022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30363" y="2613937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26.09.2022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11768" y="2613937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03.10.2022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056999" y="2613937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24.10.2022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184124" y="2613937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08.11.2022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6517365" y="2613937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28.11.2022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356712" y="2894734"/>
            <a:ext cx="2236796" cy="1322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49401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37">
                <a:solidFill>
                  <a:srgbClr val="000000"/>
                </a:solidFill>
                <a:latin typeface="KVTRHS+Calibri"/>
                <a:cs typeface="KVTRHS+Calibri"/>
              </a:rPr>
              <a:t>Герб</a:t>
            </a:r>
            <a:r>
              <a:rPr dirty="0" sz="1400" spc="42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России</a:t>
            </a:r>
            <a:r>
              <a:rPr dirty="0" sz="1400" spc="1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</a:t>
            </a:r>
          </a:p>
          <a:p>
            <a:pPr marL="1239901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Москвы.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День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матери</a:t>
            </a:r>
            <a:r>
              <a:rPr dirty="0" sz="1400" spc="139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Легенда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</a:t>
            </a:r>
          </a:p>
          <a:p>
            <a:pPr marL="39625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(творческая</a:t>
            </a:r>
            <a:r>
              <a:rPr dirty="0" sz="1400" spc="241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 spc="-21">
                <a:solidFill>
                  <a:srgbClr val="000000"/>
                </a:solidFill>
                <a:latin typeface="KVTRHS+Calibri"/>
                <a:cs typeface="KVTRHS+Calibri"/>
              </a:rPr>
              <a:t>Георгие</a:t>
            </a:r>
          </a:p>
          <a:p>
            <a:pPr marL="32004" marR="0">
              <a:lnSpc>
                <a:spcPts val="1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мастерская)</a:t>
            </a:r>
            <a:r>
              <a:rPr dirty="0" sz="1400" spc="604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Победоносце</a:t>
            </a:r>
          </a:p>
          <a:p>
            <a:pPr marL="1223137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54396" y="3001414"/>
            <a:ext cx="2056329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От</a:t>
            </a:r>
            <a:r>
              <a:rPr dirty="0" sz="1400" spc="-1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поколения</a:t>
            </a:r>
            <a:r>
              <a:rPr dirty="0" sz="1400" spc="172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Мечтаю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769987" y="3001414"/>
            <a:ext cx="886353" cy="682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1064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Я</a:t>
            </a:r>
            <a:r>
              <a:rPr dirty="0" sz="1400" spc="-14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хочу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услышать</a:t>
            </a:r>
          </a:p>
          <a:p>
            <a:pPr marL="88392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музыку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2021947" y="3001414"/>
            <a:ext cx="1037061" cy="8958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3547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Петр</a:t>
            </a:r>
            <a:r>
              <a:rPr dirty="0" sz="1400" spc="-25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</a:t>
            </a:r>
          </a:p>
          <a:p>
            <a:pPr marL="59435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Феврония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Муромские</a:t>
            </a:r>
          </a:p>
          <a:p>
            <a:pPr marL="97535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397737" y="3001414"/>
            <a:ext cx="535048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День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389374" y="3108094"/>
            <a:ext cx="1165295" cy="1109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811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День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знаний</a:t>
            </a:r>
          </a:p>
          <a:p>
            <a:pPr marL="144779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(рекорды</a:t>
            </a:r>
          </a:p>
          <a:p>
            <a:pPr marL="21336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России)</a:t>
            </a:r>
          </a:p>
          <a:p>
            <a:pPr marL="0" marR="0">
              <a:lnSpc>
                <a:spcPts val="1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(образовател</a:t>
            </a:r>
          </a:p>
          <a:p>
            <a:pPr marL="89916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ьный</a:t>
            </a:r>
            <a:r>
              <a:rPr dirty="0" sz="1400" spc="-2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квиз)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786114" y="3108094"/>
            <a:ext cx="3128175" cy="4691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1252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</a:t>
            </a:r>
            <a:r>
              <a:rPr dirty="0" sz="1400" spc="-19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наших</a:t>
            </a:r>
            <a:r>
              <a:rPr dirty="0" sz="1400" spc="1523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Яснополянска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бабушках</a:t>
            </a:r>
            <a:r>
              <a:rPr dirty="0" sz="1400" spc="1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</a:t>
            </a:r>
            <a:r>
              <a:rPr dirty="0" sz="1400" spc="1062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я</a:t>
            </a:r>
            <a:r>
              <a:rPr dirty="0" sz="1400" spc="-2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 spc="-10">
                <a:solidFill>
                  <a:srgbClr val="000000"/>
                </a:solidFill>
                <a:latin typeface="KVTRHS+Calibri"/>
                <a:cs typeface="KVTRHS+Calibri"/>
              </a:rPr>
              <a:t>школа</a:t>
            </a:r>
            <a:r>
              <a:rPr dirty="0" sz="1400" spc="13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ее</a:t>
            </a:r>
            <a:r>
              <a:rPr dirty="0" sz="1400" spc="144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День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отца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60492" y="3214774"/>
            <a:ext cx="1177952" cy="469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</a:t>
            </a:r>
            <a:r>
              <a:rPr dirty="0" sz="1400" spc="-18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поколению:</a:t>
            </a:r>
          </a:p>
          <a:p>
            <a:pPr marL="22402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любовь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711442" y="3214774"/>
            <a:ext cx="840285" cy="469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0583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летать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3184124" y="3214774"/>
            <a:ext cx="965407" cy="6824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народного</a:t>
            </a:r>
          </a:p>
          <a:p>
            <a:pPr marL="59689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единства</a:t>
            </a:r>
          </a:p>
          <a:p>
            <a:pPr marL="61213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4320138" y="3214774"/>
            <a:ext cx="990308" cy="6824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0208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Память</a:t>
            </a:r>
          </a:p>
          <a:p>
            <a:pPr marL="13258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времен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(групповое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805926" y="3534814"/>
            <a:ext cx="980490" cy="682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19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0">
                <a:solidFill>
                  <a:srgbClr val="000000"/>
                </a:solidFill>
                <a:latin typeface="KVTRHS+Calibri"/>
                <a:cs typeface="KVTRHS+Calibri"/>
              </a:rPr>
              <a:t>дедушках</a:t>
            </a:r>
          </a:p>
          <a:p>
            <a:pPr marL="0" marR="0">
              <a:lnSpc>
                <a:spcPts val="1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(семейные</a:t>
            </a:r>
          </a:p>
          <a:p>
            <a:pPr marL="7620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истории)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956292" y="3534814"/>
            <a:ext cx="840568" cy="682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8767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учитель</a:t>
            </a:r>
          </a:p>
          <a:p>
            <a:pPr marL="0" marR="0">
              <a:lnSpc>
                <a:spcPts val="1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  <a:p>
            <a:pPr marL="19811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текстом)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0928350" y="3534814"/>
            <a:ext cx="1068924" cy="4694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619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(творческая</a:t>
            </a:r>
          </a:p>
          <a:p>
            <a:pPr marL="0" marR="0">
              <a:lnSpc>
                <a:spcPts val="1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мастерская)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606796" y="3641494"/>
            <a:ext cx="3182502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россиян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</a:t>
            </a:r>
            <a:r>
              <a:rPr dirty="0" sz="1400" spc="156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интерактивн</a:t>
            </a:r>
            <a:r>
              <a:rPr dirty="0" sz="1400" spc="511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(музыкальны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655564" y="3855108"/>
            <a:ext cx="793281" cy="469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1">
                <a:solidFill>
                  <a:srgbClr val="000000"/>
                </a:solidFill>
                <a:latin typeface="KVTRHS+Calibri"/>
                <a:cs typeface="KVTRHS+Calibri"/>
              </a:rPr>
              <a:t>Родине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(беседа)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886702" y="3855108"/>
            <a:ext cx="488120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ыми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768463" y="3855108"/>
            <a:ext cx="888963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й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конкурс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1960987" y="3855108"/>
            <a:ext cx="3423395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иллюстрация</a:t>
            </a:r>
            <a:r>
              <a:rPr dirty="0" sz="1400" spc="81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интерактивной</a:t>
            </a:r>
            <a:r>
              <a:rPr dirty="0" sz="1400" spc="338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обсуждение)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586474" y="4068468"/>
            <a:ext cx="2065963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карточками)</a:t>
            </a:r>
            <a:r>
              <a:rPr dirty="0" sz="1400" spc="1651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талантов)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2328271" y="4068468"/>
            <a:ext cx="423431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ми)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3304774" y="4068468"/>
            <a:ext cx="727721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картой)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6421354" y="4175148"/>
            <a:ext cx="1162870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видеорядом)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172200" y="4656732"/>
            <a:ext cx="81713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Декабрь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0530586" y="4656732"/>
            <a:ext cx="965407" cy="5666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8768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Январь</a:t>
            </a:r>
          </a:p>
          <a:p>
            <a:pPr marL="0" marR="0">
              <a:lnSpc>
                <a:spcPts val="1713"/>
              </a:lnSpc>
              <a:spcBef>
                <a:spcPts val="784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23.01.2023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4894940" y="4656732"/>
            <a:ext cx="825445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Февраль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459224" y="4967628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05.12.2022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576951" y="4967628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12.12.2022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6682105" y="4967628"/>
            <a:ext cx="2030651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09.12.2022</a:t>
            </a:r>
            <a:r>
              <a:rPr dirty="0" sz="1400" spc="1695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26.12.2022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9006205" y="4967628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16.01.2023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1978386" y="4967628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30.01.2023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3312139" y="4967628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13.02.2023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4721839" y="4967628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20.02.2023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6236062" y="4967628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27.02.2023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520819" y="5319926"/>
            <a:ext cx="839929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4">
                <a:solidFill>
                  <a:srgbClr val="000000"/>
                </a:solidFill>
                <a:latin typeface="KVTRHS+Calibri"/>
                <a:cs typeface="KVTRHS+Calibri"/>
              </a:rPr>
              <a:t>Один</a:t>
            </a:r>
            <a:r>
              <a:rPr dirty="0" sz="1400" spc="15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час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5767705" y="5319926"/>
            <a:ext cx="601826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30">
                <a:solidFill>
                  <a:srgbClr val="000000"/>
                </a:solidFill>
                <a:latin typeface="KVTRHS+Calibri"/>
                <a:cs typeface="KVTRHS+Calibri"/>
              </a:rPr>
              <a:t>Герои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1775948" y="5426606"/>
            <a:ext cx="1380357" cy="13229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2504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Рождение</a:t>
            </a:r>
          </a:p>
          <a:p>
            <a:pPr marL="13258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московского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художественног</a:t>
            </a:r>
          </a:p>
          <a:p>
            <a:pPr marL="298704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</a:t>
            </a:r>
            <a:r>
              <a:rPr dirty="0" sz="1400" spc="-22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театра</a:t>
            </a:r>
          </a:p>
          <a:p>
            <a:pPr marL="10668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(виртуальная</a:t>
            </a:r>
          </a:p>
          <a:p>
            <a:pPr marL="20878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экскурсия)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5895955" y="5426606"/>
            <a:ext cx="1642543" cy="13229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70332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Есть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такая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профессия</a:t>
            </a:r>
            <a:r>
              <a:rPr dirty="0" sz="1400" spc="-12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-</a:t>
            </a:r>
            <a:r>
              <a:rPr dirty="0" sz="1400" spc="-13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 spc="-11">
                <a:solidFill>
                  <a:srgbClr val="000000"/>
                </a:solidFill>
                <a:latin typeface="KVTRHS+Calibri"/>
                <a:cs typeface="KVTRHS+Calibri"/>
              </a:rPr>
              <a:t>Родину</a:t>
            </a:r>
          </a:p>
          <a:p>
            <a:pPr marL="364235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защищать</a:t>
            </a:r>
          </a:p>
          <a:p>
            <a:pPr marL="204215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(литературная</a:t>
            </a:r>
          </a:p>
          <a:p>
            <a:pPr marL="73152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гостиная:</a:t>
            </a:r>
            <a:r>
              <a:rPr dirty="0" sz="1400" spc="-1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конкурс</a:t>
            </a:r>
          </a:p>
          <a:p>
            <a:pPr marL="472439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стихов)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4369943" y="5533286"/>
            <a:ext cx="2276667" cy="13229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144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моей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жизни.</a:t>
            </a:r>
            <a:r>
              <a:rPr dirty="0" sz="1400" spc="1682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Отечества</a:t>
            </a:r>
          </a:p>
          <a:p>
            <a:pPr marL="105155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Что</a:t>
            </a:r>
            <a:r>
              <a:rPr dirty="0" sz="1400" spc="-1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я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могу</a:t>
            </a:r>
            <a:r>
              <a:rPr dirty="0" sz="1400" spc="3283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разных</a:t>
            </a:r>
          </a:p>
          <a:p>
            <a:pPr marL="44196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сделать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для</a:t>
            </a:r>
            <a:r>
              <a:rPr dirty="0" sz="1400" spc="914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исторических</a:t>
            </a:r>
          </a:p>
          <a:p>
            <a:pPr marL="199644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других?</a:t>
            </a:r>
          </a:p>
          <a:p>
            <a:pPr marL="7620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(групповое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обсуждение)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6601332" y="5639966"/>
            <a:ext cx="5217428" cy="6829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5656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День</a:t>
            </a:r>
          </a:p>
          <a:p>
            <a:pPr marL="12192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конституции</a:t>
            </a:r>
            <a:r>
              <a:rPr dirty="0" sz="1400" spc="146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мечтаем?</a:t>
            </a:r>
            <a:r>
              <a:rPr dirty="0" sz="1400" spc="1089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Рождества</a:t>
            </a:r>
            <a:r>
              <a:rPr dirty="0" sz="1400" spc="-13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(пишем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(эвристическ</a:t>
            </a:r>
            <a:r>
              <a:rPr dirty="0" sz="1400" spc="165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(конкурс</a:t>
            </a:r>
            <a:r>
              <a:rPr dirty="0" sz="1400" spc="198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письмо</a:t>
            </a:r>
            <a:r>
              <a:rPr dirty="0" sz="1400" spc="-15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 spc="-11">
                <a:solidFill>
                  <a:srgbClr val="000000"/>
                </a:solidFill>
                <a:latin typeface="KVTRHS+Calibri"/>
                <a:cs typeface="KVTRHS+Calibri"/>
              </a:rPr>
              <a:t>Дедушке</a:t>
            </a:r>
            <a:r>
              <a:rPr dirty="0" sz="1400" spc="931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книжным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7790053" y="5639966"/>
            <a:ext cx="3938403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</a:t>
            </a:r>
            <a:r>
              <a:rPr dirty="0" sz="1400" spc="-19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чем</a:t>
            </a:r>
            <a:r>
              <a:rPr dirty="0" sz="1400" spc="12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мы</a:t>
            </a:r>
            <a:r>
              <a:rPr dirty="0" sz="1400" spc="1248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Светлый</a:t>
            </a:r>
            <a:r>
              <a:rPr dirty="0" sz="1400" spc="-1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праздник</a:t>
            </a:r>
            <a:r>
              <a:rPr dirty="0" sz="1400" spc="1158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Ленинград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дни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3071348" y="5746646"/>
            <a:ext cx="1442910" cy="4691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День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российской</a:t>
            </a:r>
          </a:p>
          <a:p>
            <a:pPr marL="426719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науки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0605262" y="5853326"/>
            <a:ext cx="818791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блокады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14628876" y="5853326"/>
            <a:ext cx="1150103" cy="4695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Россия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мир</a:t>
            </a:r>
          </a:p>
          <a:p>
            <a:pPr marL="47243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(викторина)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5447665" y="6173457"/>
            <a:ext cx="1221371" cy="4694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эпох</a:t>
            </a:r>
            <a:r>
              <a:rPr dirty="0" sz="1400" spc="-23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 spc="1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  <a:p>
            <a:pPr marL="188975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галереей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13266420" y="6173457"/>
            <a:ext cx="1060464" cy="2561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(викторина)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6692773" y="6280427"/>
            <a:ext cx="941810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ая</a:t>
            </a:r>
            <a:r>
              <a:rPr dirty="0" sz="1400" spc="-22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беседа)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7879968" y="6280427"/>
            <a:ext cx="703953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стихов)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9090406" y="6280427"/>
            <a:ext cx="796764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Морозу)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10612882" y="6280427"/>
            <a:ext cx="805992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текстом)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5700649" y="6600467"/>
            <a:ext cx="71866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героев)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6313932" y="7134502"/>
            <a:ext cx="561554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Март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10573766" y="7134502"/>
            <a:ext cx="7231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Апрель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15076297" y="7134502"/>
            <a:ext cx="49557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Май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4475734" y="7416950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06.03.2023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5576062" y="7416950"/>
            <a:ext cx="5231304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13.03.2023</a:t>
            </a:r>
            <a:r>
              <a:rPr dirty="0" sz="1400" spc="1698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20.03.2023</a:t>
            </a:r>
            <a:r>
              <a:rPr dirty="0" sz="1400" spc="1695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27.03.2023</a:t>
            </a:r>
            <a:r>
              <a:rPr dirty="0" sz="1400" spc="1695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03.04.2023</a:t>
            </a:r>
            <a:r>
              <a:rPr dirty="0" sz="1400" spc="1695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10.04.2023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10986770" y="7416950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17.04.2023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12091670" y="7416950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24.04.2023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13310870" y="7416950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15.05.2023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14797151" y="7416950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22.05.2023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16327501" y="7416950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29.05.2023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10992358" y="7696223"/>
            <a:ext cx="960445" cy="8958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4196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"Дом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для</a:t>
            </a:r>
          </a:p>
          <a:p>
            <a:pPr marL="16764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дикой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природы":</a:t>
            </a:r>
          </a:p>
          <a:p>
            <a:pPr marL="97535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история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8735314" y="7802903"/>
            <a:ext cx="1050731" cy="469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7555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День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космонавти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12012168" y="7802903"/>
            <a:ext cx="1128566" cy="682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7055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День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 spc="-15">
                <a:solidFill>
                  <a:srgbClr val="000000"/>
                </a:solidFill>
                <a:latin typeface="KVTRHS+Calibri"/>
                <a:cs typeface="KVTRHS+Calibri"/>
              </a:rPr>
              <a:t>труда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(мужественн</a:t>
            </a:r>
          </a:p>
          <a:p>
            <a:pPr marL="382523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ые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4423283" y="8016263"/>
            <a:ext cx="1073372" cy="1109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8871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8</a:t>
            </a:r>
            <a:r>
              <a:rPr dirty="0" sz="1400" spc="-18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марта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-</a:t>
            </a:r>
          </a:p>
          <a:p>
            <a:pPr marL="129539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женский</a:t>
            </a:r>
          </a:p>
          <a:p>
            <a:pPr marL="99059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праздник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(творческий</a:t>
            </a:r>
          </a:p>
          <a:p>
            <a:pPr marL="71627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флэшмоб)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14645639" y="8016263"/>
            <a:ext cx="1268914" cy="8961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6388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День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детских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общественных</a:t>
            </a:r>
          </a:p>
          <a:p>
            <a:pPr marL="70104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организаций</a:t>
            </a:r>
          </a:p>
          <a:p>
            <a:pPr marL="21336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5513197" y="8122943"/>
            <a:ext cx="2149702" cy="896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32">
                <a:solidFill>
                  <a:srgbClr val="000000"/>
                </a:solidFill>
                <a:latin typeface="KVTRHS+Calibri"/>
                <a:cs typeface="KVTRHS+Calibri"/>
              </a:rPr>
              <a:t>Гимн</a:t>
            </a:r>
            <a:r>
              <a:rPr dirty="0" sz="1400" spc="22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России</a:t>
            </a:r>
            <a:r>
              <a:rPr dirty="0" sz="1400" spc="9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Путешестви</a:t>
            </a:r>
          </a:p>
          <a:p>
            <a:pPr marL="124968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  <a:r>
              <a:rPr dirty="0" sz="1400" spc="1985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е</a:t>
            </a:r>
            <a:r>
              <a:rPr dirty="0" sz="1400" spc="-18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по</a:t>
            </a:r>
            <a:r>
              <a:rPr dirty="0" sz="1400" spc="-14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Крыму</a:t>
            </a:r>
          </a:p>
          <a:p>
            <a:pPr marL="10210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книжным</a:t>
            </a:r>
            <a:r>
              <a:rPr dirty="0" sz="1400" spc="158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(виртуальна</a:t>
            </a:r>
          </a:p>
          <a:p>
            <a:pPr marL="146304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текстом)</a:t>
            </a:r>
            <a:r>
              <a:rPr dirty="0" sz="1400" spc="1919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я</a:t>
            </a:r>
            <a:r>
              <a:rPr dirty="0" sz="1400" spc="-2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экскурсия)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9875266" y="8122943"/>
            <a:ext cx="903505" cy="896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7535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Память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прошлого</a:t>
            </a:r>
          </a:p>
          <a:p>
            <a:pPr marL="47243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(конкурс</a:t>
            </a:r>
          </a:p>
          <a:p>
            <a:pPr marL="100583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стихов)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7765668" y="8229623"/>
            <a:ext cx="851724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Я</a:t>
            </a:r>
            <a:r>
              <a:rPr dirty="0" sz="1400" spc="-14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иду</a:t>
            </a:r>
            <a:r>
              <a:rPr dirty="0" sz="1400" spc="1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…</a:t>
            </a:r>
            <a:r>
              <a:rPr dirty="0" sz="1400" spc="-11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9093454" y="8229623"/>
            <a:ext cx="331491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ки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13071348" y="8229623"/>
            <a:ext cx="1444870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Дорогами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нашей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16147414" y="8229623"/>
            <a:ext cx="1326579" cy="6828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Мои</a:t>
            </a:r>
            <a:r>
              <a:rPr dirty="0" sz="1400" spc="-1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увлечения</a:t>
            </a:r>
          </a:p>
          <a:p>
            <a:pPr marL="128016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(творческий</a:t>
            </a:r>
          </a:p>
          <a:p>
            <a:pPr marL="25908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конкурс)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7608697" y="8442983"/>
            <a:ext cx="2176615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театр</a:t>
            </a:r>
            <a:r>
              <a:rPr dirty="0" sz="1400" spc="-1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(чтение</a:t>
            </a:r>
            <a:r>
              <a:rPr dirty="0" sz="1400" spc="562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(обсуждени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12060936" y="8442983"/>
            <a:ext cx="2446049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профессии)</a:t>
            </a:r>
            <a:r>
              <a:rPr dirty="0" sz="1400" spc="818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Победы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(встреча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10844530" y="8549663"/>
            <a:ext cx="1255680" cy="896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6595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создания</a:t>
            </a:r>
          </a:p>
          <a:p>
            <a:pPr marL="204215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видеоматериа</a:t>
            </a:r>
          </a:p>
          <a:p>
            <a:pPr marL="324611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лами)</a:t>
            </a:r>
          </a:p>
        </p:txBody>
      </p:sp>
      <p:sp>
        <p:nvSpPr>
          <p:cNvPr id="88" name="object 88"/>
          <p:cNvSpPr txBox="1"/>
          <p:nvPr/>
        </p:nvSpPr>
        <p:spPr>
          <a:xfrm>
            <a:off x="7736713" y="8656307"/>
            <a:ext cx="910472" cy="2561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по</a:t>
            </a:r>
            <a:r>
              <a:rPr dirty="0" sz="1400" spc="-28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ролям)</a:t>
            </a:r>
          </a:p>
        </p:txBody>
      </p:sp>
      <p:sp>
        <p:nvSpPr>
          <p:cNvPr id="89" name="object 89"/>
          <p:cNvSpPr txBox="1"/>
          <p:nvPr/>
        </p:nvSpPr>
        <p:spPr>
          <a:xfrm>
            <a:off x="8825230" y="8656307"/>
            <a:ext cx="867386" cy="6827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е</a:t>
            </a:r>
            <a:r>
              <a:rPr dirty="0" sz="1400" spc="-1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фильма</a:t>
            </a:r>
          </a:p>
          <a:p>
            <a:pPr marL="80771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"Время</a:t>
            </a:r>
          </a:p>
          <a:p>
            <a:pPr marL="16763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первых")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12045696" y="8656307"/>
            <a:ext cx="1061091" cy="6827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3632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(беседа</a:t>
            </a:r>
            <a:r>
              <a:rPr dirty="0" sz="1400" spc="2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ветеранами</a:t>
            </a:r>
          </a:p>
          <a:p>
            <a:pPr marL="21640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2">
                <a:solidFill>
                  <a:srgbClr val="000000"/>
                </a:solidFill>
                <a:latin typeface="KVTRHS+Calibri"/>
                <a:cs typeface="KVTRHS+Calibri"/>
              </a:rPr>
              <a:t>труда)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13181076" y="8656307"/>
            <a:ext cx="1224474" cy="2561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  <a:r>
              <a:rPr dirty="0" sz="1400" spc="-21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ветеранами)</a:t>
            </a:r>
          </a:p>
        </p:txBody>
      </p:sp>
      <p:sp>
        <p:nvSpPr>
          <p:cNvPr id="92" name="object 92"/>
          <p:cNvSpPr txBox="1"/>
          <p:nvPr/>
        </p:nvSpPr>
        <p:spPr>
          <a:xfrm>
            <a:off x="14430756" y="8869983"/>
            <a:ext cx="1703105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видеоматериалами)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51020" y="94780"/>
            <a:ext cx="10813655" cy="1290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864"/>
              </a:lnSpc>
              <a:spcBef>
                <a:spcPts val="0"/>
              </a:spcBef>
              <a:spcAft>
                <a:spcPts val="0"/>
              </a:spcAft>
            </a:pPr>
            <a:r>
              <a:rPr dirty="0" sz="5800" spc="116">
                <a:solidFill>
                  <a:srgbClr val="6a1f5f"/>
                </a:solidFill>
                <a:latin typeface="GNECMP+1 Regular"/>
                <a:cs typeface="GNECMP+1 Regular"/>
              </a:rPr>
              <a:t>РАЗГОВОРЫ</a:t>
            </a:r>
            <a:r>
              <a:rPr dirty="0" sz="5800" spc="82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5800">
                <a:solidFill>
                  <a:srgbClr val="6a1f5f"/>
                </a:solidFill>
                <a:latin typeface="GNECMP+1 Regular"/>
                <a:cs typeface="GNECMP+1 Regular"/>
              </a:rPr>
              <a:t>О</a:t>
            </a:r>
            <a:r>
              <a:rPr dirty="0" sz="5800" spc="210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5800" spc="114">
                <a:solidFill>
                  <a:srgbClr val="6a1f5f"/>
                </a:solidFill>
                <a:latin typeface="GNECMP+1 Regular"/>
                <a:cs typeface="GNECMP+1 Regular"/>
              </a:rPr>
              <a:t>ВАЖНОМ.</a:t>
            </a:r>
            <a:r>
              <a:rPr dirty="0" sz="5800" spc="134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5800" spc="119">
                <a:solidFill>
                  <a:srgbClr val="4a7693"/>
                </a:solidFill>
                <a:latin typeface="UVGFIC+1 Regular"/>
                <a:cs typeface="UVGFIC+1 Regular"/>
              </a:rPr>
              <a:t>5-7</a:t>
            </a:r>
            <a:r>
              <a:rPr dirty="0" sz="5800" spc="94">
                <a:solidFill>
                  <a:srgbClr val="4a7693"/>
                </a:solidFill>
                <a:latin typeface="UVGFIC+1 Regular"/>
                <a:cs typeface="UVGFIC+1 Regular"/>
              </a:rPr>
              <a:t> </a:t>
            </a:r>
            <a:r>
              <a:rPr dirty="0" sz="5800" spc="114">
                <a:solidFill>
                  <a:srgbClr val="4a7693"/>
                </a:solidFill>
                <a:latin typeface="GNECMP+1 Regular"/>
                <a:cs typeface="GNECMP+1 Regular"/>
              </a:rPr>
              <a:t>классы.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51020" y="1168057"/>
            <a:ext cx="12880905" cy="746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spc="-12">
                <a:solidFill>
                  <a:srgbClr val="4a7693"/>
                </a:solidFill>
                <a:latin typeface="GNECMP+1 Regular"/>
                <a:cs typeface="GNECMP+1 Regular"/>
              </a:rPr>
              <a:t>ТЕМЫ</a:t>
            </a:r>
            <a:r>
              <a:rPr dirty="0" sz="3300" spc="718">
                <a:solidFill>
                  <a:srgbClr val="4a7693"/>
                </a:solidFill>
                <a:latin typeface="GNECMP+1 Regular"/>
                <a:cs typeface="GNECMP+1 Regular"/>
              </a:rPr>
              <a:t> </a:t>
            </a:r>
            <a:r>
              <a:rPr dirty="0" sz="3300" spc="-14">
                <a:solidFill>
                  <a:srgbClr val="4a7693"/>
                </a:solidFill>
                <a:latin typeface="GNECMP+1 Regular"/>
                <a:cs typeface="GNECMP+1 Regular"/>
              </a:rPr>
              <a:t>ВНЕУРОЧНЫХ</a:t>
            </a:r>
            <a:r>
              <a:rPr dirty="0" sz="3300" spc="-42">
                <a:solidFill>
                  <a:srgbClr val="4a7693"/>
                </a:solidFill>
                <a:latin typeface="GNECMP+1 Regular"/>
                <a:cs typeface="GNECMP+1 Regular"/>
              </a:rPr>
              <a:t> </a:t>
            </a:r>
            <a:r>
              <a:rPr dirty="0" sz="3300" spc="-11">
                <a:solidFill>
                  <a:srgbClr val="4a7693"/>
                </a:solidFill>
                <a:latin typeface="GNECMP+1 Regular"/>
                <a:cs typeface="GNECMP+1 Regular"/>
              </a:rPr>
              <a:t>ЗАНЯТИЙ,</a:t>
            </a:r>
            <a:r>
              <a:rPr dirty="0" sz="3300">
                <a:solidFill>
                  <a:srgbClr val="4a7693"/>
                </a:solidFill>
                <a:latin typeface="GNECMP+1 Regular"/>
                <a:cs typeface="GNECMP+1 Regular"/>
              </a:rPr>
              <a:t> </a:t>
            </a:r>
            <a:r>
              <a:rPr dirty="0" sz="3300" spc="-13">
                <a:solidFill>
                  <a:srgbClr val="4a7693"/>
                </a:solidFill>
                <a:latin typeface="GNECMP+1 Regular"/>
                <a:cs typeface="GNECMP+1 Regular"/>
              </a:rPr>
              <a:t>РАЗРАБАТЫВАЕМЫХ</a:t>
            </a:r>
            <a:r>
              <a:rPr dirty="0" sz="3300" spc="-34">
                <a:solidFill>
                  <a:srgbClr val="4a7693"/>
                </a:solidFill>
                <a:latin typeface="GNECMP+1 Regular"/>
                <a:cs typeface="GNECMP+1 Regular"/>
              </a:rPr>
              <a:t> </a:t>
            </a:r>
            <a:r>
              <a:rPr dirty="0" sz="3300" spc="-13">
                <a:solidFill>
                  <a:srgbClr val="4a7693"/>
                </a:solidFill>
                <a:latin typeface="GNECMP+1 Regular"/>
                <a:cs typeface="GNECMP+1 Regular"/>
              </a:rPr>
              <a:t>НА</a:t>
            </a:r>
            <a:r>
              <a:rPr dirty="0" sz="3300">
                <a:solidFill>
                  <a:srgbClr val="4a7693"/>
                </a:solidFill>
                <a:latin typeface="GNECMP+1 Regular"/>
                <a:cs typeface="GNECMP+1 Regular"/>
              </a:rPr>
              <a:t> </a:t>
            </a:r>
            <a:r>
              <a:rPr dirty="0" sz="3300" spc="-13">
                <a:solidFill>
                  <a:srgbClr val="4a7693"/>
                </a:solidFill>
                <a:latin typeface="GNECMP+1 Regular"/>
                <a:cs typeface="GNECMP+1 Regular"/>
              </a:rPr>
              <a:t>ФЕДЕРАЛЬНОМ</a:t>
            </a:r>
            <a:r>
              <a:rPr dirty="0" sz="3300" spc="-45">
                <a:solidFill>
                  <a:srgbClr val="4a7693"/>
                </a:solidFill>
                <a:latin typeface="GNECMP+1 Regular"/>
                <a:cs typeface="GNECMP+1 Regular"/>
              </a:rPr>
              <a:t> </a:t>
            </a:r>
            <a:r>
              <a:rPr dirty="0" sz="3300" spc="-12">
                <a:solidFill>
                  <a:srgbClr val="4a7693"/>
                </a:solidFill>
                <a:latin typeface="GNECMP+1 Regular"/>
                <a:cs typeface="GNECMP+1 Regular"/>
              </a:rPr>
              <a:t>УРОВНЕ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63794" y="1947695"/>
            <a:ext cx="2060876" cy="5203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8269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Сентябрь</a:t>
            </a:r>
          </a:p>
          <a:p>
            <a:pPr marL="0" marR="0">
              <a:lnSpc>
                <a:spcPts val="1713"/>
              </a:lnSpc>
              <a:spcBef>
                <a:spcPts val="36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12.09.2022</a:t>
            </a:r>
            <a:r>
              <a:rPr dirty="0" sz="1400" spc="1934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19.09.2022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515854" y="1947695"/>
            <a:ext cx="798244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Октябрь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973554" y="1947695"/>
            <a:ext cx="72844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Ноябрь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366895" y="2212236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05.09.2022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691374" y="2212236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26.09.2022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845550" y="2212236"/>
            <a:ext cx="2035223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03.10.2022</a:t>
            </a:r>
            <a:r>
              <a:rPr dirty="0" sz="1400" spc="1732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10.10.2022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023092" y="2212236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17.10.2022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111863" y="2212236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24.10.2022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218288" y="2212236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08.11.2022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452346" y="2212236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14.11.2022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5541498" y="2212236"/>
            <a:ext cx="199102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21.11.2022</a:t>
            </a:r>
            <a:r>
              <a:rPr dirty="0" sz="1400" spc="1384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28.11.2022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461760" y="2480460"/>
            <a:ext cx="1163914" cy="1962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5344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Земля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-</a:t>
            </a:r>
            <a:r>
              <a:rPr dirty="0" sz="1400" spc="-13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 spc="-11">
                <a:solidFill>
                  <a:srgbClr val="000000"/>
                </a:solidFill>
                <a:latin typeface="KVTRHS+Calibri"/>
                <a:cs typeface="KVTRHS+Calibri"/>
              </a:rPr>
              <a:t>это</a:t>
            </a:r>
          </a:p>
          <a:p>
            <a:pPr marL="135635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колыбель</a:t>
            </a:r>
          </a:p>
          <a:p>
            <a:pPr marL="97535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разума,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но</a:t>
            </a:r>
          </a:p>
          <a:p>
            <a:pPr marL="304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нельзя</a:t>
            </a:r>
            <a:r>
              <a:rPr dirty="0" sz="1400" spc="-19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вечно</a:t>
            </a:r>
          </a:p>
          <a:p>
            <a:pPr marL="256032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жить</a:t>
            </a:r>
            <a:r>
              <a:rPr dirty="0" sz="1400" spc="-15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</a:t>
            </a:r>
          </a:p>
          <a:p>
            <a:pPr marL="6858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колыбели…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(интерактивн</a:t>
            </a:r>
          </a:p>
          <a:p>
            <a:pPr marL="57911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ая</a:t>
            </a:r>
            <a:r>
              <a:rPr dirty="0" sz="1400" spc="-22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звездная</a:t>
            </a:r>
          </a:p>
          <a:p>
            <a:pPr marL="271271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карта)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746871" y="2480460"/>
            <a:ext cx="2213989" cy="1962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335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любовью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</a:t>
            </a:r>
          </a:p>
          <a:p>
            <a:pPr marL="21336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0">
                <a:solidFill>
                  <a:srgbClr val="000000"/>
                </a:solidFill>
                <a:latin typeface="KVTRHS+Calibri"/>
                <a:cs typeface="KVTRHS+Calibri"/>
              </a:rPr>
              <a:t>сердце:</a:t>
            </a:r>
          </a:p>
          <a:p>
            <a:pPr marL="109728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достойная</a:t>
            </a:r>
            <a:r>
              <a:rPr dirty="0" sz="1400" spc="116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Ежедневный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жизнь</a:t>
            </a:r>
            <a:r>
              <a:rPr dirty="0" sz="1400" spc="-28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 spc="-11">
                <a:solidFill>
                  <a:srgbClr val="000000"/>
                </a:solidFill>
                <a:latin typeface="KVTRHS+Calibri"/>
                <a:cs typeface="KVTRHS+Calibri"/>
              </a:rPr>
              <a:t>людей</a:t>
            </a:r>
          </a:p>
          <a:p>
            <a:pPr marL="156972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старшего</a:t>
            </a:r>
          </a:p>
          <a:p>
            <a:pPr marL="36576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поколения</a:t>
            </a:r>
            <a:r>
              <a:rPr dirty="0" sz="1400" spc="-33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</a:t>
            </a:r>
          </a:p>
          <a:p>
            <a:pPr marL="35052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наших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 spc="-10">
                <a:solidFill>
                  <a:srgbClr val="000000"/>
                </a:solidFill>
                <a:latin typeface="KVTRHS+Calibri"/>
                <a:cs typeface="KVTRHS+Calibri"/>
              </a:rPr>
              <a:t>руках</a:t>
            </a:r>
            <a:r>
              <a:rPr dirty="0" sz="1400" spc="101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сочинение)</a:t>
            </a:r>
          </a:p>
          <a:p>
            <a:pPr marL="3352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(социальная</a:t>
            </a:r>
          </a:p>
          <a:p>
            <a:pPr marL="153923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реклама)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4531975" y="2480460"/>
            <a:ext cx="819400" cy="8958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86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Языки</a:t>
            </a:r>
            <a:r>
              <a:rPr dirty="0" sz="1400" spc="-2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5">
                <a:solidFill>
                  <a:srgbClr val="000000"/>
                </a:solidFill>
                <a:latin typeface="KVTRHS+Calibri"/>
                <a:cs typeface="KVTRHS+Calibri"/>
              </a:rPr>
              <a:t>культура</a:t>
            </a:r>
          </a:p>
          <a:p>
            <a:pPr marL="4571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народов</a:t>
            </a:r>
          </a:p>
          <a:p>
            <a:pPr marL="41147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России: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5694152" y="2693820"/>
            <a:ext cx="659243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</a:t>
            </a:r>
            <a:r>
              <a:rPr dirty="0" sz="1400" spc="-19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руки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90949" y="2800500"/>
            <a:ext cx="2252819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День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знаний</a:t>
            </a:r>
            <a:r>
              <a:rPr dirty="0" sz="1400" spc="423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Родина,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души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2105767" y="2800500"/>
            <a:ext cx="977509" cy="1322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4676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Счастлив</a:t>
            </a:r>
          </a:p>
          <a:p>
            <a:pPr marL="138683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28">
                <a:solidFill>
                  <a:srgbClr val="000000"/>
                </a:solidFill>
                <a:latin typeface="KVTRHS+Calibri"/>
                <a:cs typeface="KVTRHS+Calibri"/>
              </a:rPr>
              <a:t>тот,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кто</a:t>
            </a:r>
          </a:p>
          <a:p>
            <a:pPr marL="24383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счастлив</a:t>
            </a:r>
            <a:r>
              <a:rPr dirty="0" sz="1400" spc="-1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у</a:t>
            </a:r>
          </a:p>
          <a:p>
            <a:pPr marL="21335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себя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дома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(групповая</a:t>
            </a:r>
          </a:p>
          <a:p>
            <a:pPr marL="4571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дискуссия)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6506444" y="2800500"/>
            <a:ext cx="1087484" cy="1322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193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37">
                <a:solidFill>
                  <a:srgbClr val="000000"/>
                </a:solidFill>
                <a:latin typeface="KVTRHS+Calibri"/>
                <a:cs typeface="KVTRHS+Calibri"/>
              </a:rPr>
              <a:t>Герб</a:t>
            </a:r>
            <a:r>
              <a:rPr dirty="0" sz="1400" spc="42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страны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2">
                <a:solidFill>
                  <a:srgbClr val="000000"/>
                </a:solidFill>
                <a:latin typeface="KVTRHS+Calibri"/>
                <a:cs typeface="KVTRHS+Calibri"/>
              </a:rPr>
              <a:t>как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предмет</a:t>
            </a:r>
          </a:p>
          <a:p>
            <a:pPr marL="219456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нашей</a:t>
            </a:r>
          </a:p>
          <a:p>
            <a:pPr marL="131064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гордости</a:t>
            </a:r>
          </a:p>
          <a:p>
            <a:pPr marL="12193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(экспертное</a:t>
            </a:r>
          </a:p>
          <a:p>
            <a:pPr marL="7162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интервью)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3037186" y="2907180"/>
            <a:ext cx="1324598" cy="6828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6302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Мы</a:t>
            </a:r>
            <a:r>
              <a:rPr dirty="0" sz="1400" spc="-1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—</a:t>
            </a:r>
            <a:r>
              <a:rPr dirty="0" sz="1400" spc="-12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одна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страна!</a:t>
            </a:r>
            <a:r>
              <a:rPr dirty="0" sz="1400" spc="-1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</a:p>
          <a:p>
            <a:pPr marL="548639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5619476" y="2907180"/>
            <a:ext cx="812168" cy="8960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5343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наших</a:t>
            </a:r>
          </a:p>
          <a:p>
            <a:pPr marL="7619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матерей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(конкурс</a:t>
            </a:r>
          </a:p>
          <a:p>
            <a:pPr marL="57911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стихов,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418965" y="3013860"/>
            <a:ext cx="863711" cy="4694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0583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(зачем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учиться?)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549519" y="3013860"/>
            <a:ext cx="800569" cy="4694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0396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моей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родинка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547102" y="3013860"/>
            <a:ext cx="1257130" cy="682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5343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Моя</a:t>
            </a:r>
            <a:r>
              <a:rPr dirty="0" sz="1400" spc="-2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музыка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(музыкальный</a:t>
            </a:r>
          </a:p>
          <a:p>
            <a:pPr marL="248792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конкурс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0028174" y="3120540"/>
            <a:ext cx="2140298" cy="682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004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подвиг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учителя</a:t>
            </a:r>
            <a:r>
              <a:rPr dirty="0" sz="1400" spc="1452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родоначальник</a:t>
            </a:r>
          </a:p>
          <a:p>
            <a:pPr marL="35052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(мини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-</a:t>
            </a:r>
            <a:r>
              <a:rPr dirty="0" sz="1400" spc="2075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(фотоистории)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1215370" y="3120540"/>
            <a:ext cx="579364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Отец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-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3050901" y="3333864"/>
            <a:ext cx="2497720" cy="4694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94206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единство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интерактивной</a:t>
            </a:r>
            <a:r>
              <a:rPr dirty="0" sz="1400" spc="655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разнообразии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278757" y="3440834"/>
            <a:ext cx="2086663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(интеллектуа</a:t>
            </a:r>
            <a:r>
              <a:rPr dirty="0" sz="1400" spc="1735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402201" y="3654194"/>
            <a:ext cx="892186" cy="469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6491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льный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марафон)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345303" y="3654194"/>
            <a:ext cx="1203877" cy="469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интерактивно</a:t>
            </a:r>
          </a:p>
          <a:p>
            <a:pPr marL="172211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й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картой)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7733030" y="3654194"/>
            <a:ext cx="881129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талантов)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3338938" y="3760874"/>
            <a:ext cx="727721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картой)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4285088" y="3760874"/>
            <a:ext cx="2098220" cy="6824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860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интерактивной</a:t>
            </a:r>
            <a:r>
              <a:rPr dirty="0" sz="1400" spc="1528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чтецов)</a:t>
            </a:r>
          </a:p>
          <a:p>
            <a:pPr marL="288035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картой)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5646908" y="3760874"/>
            <a:ext cx="756975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конкурс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125210" y="4492104"/>
            <a:ext cx="818273" cy="2561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Декабрь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0571099" y="4492104"/>
            <a:ext cx="713178" cy="2561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Январь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4928469" y="4492104"/>
            <a:ext cx="826417" cy="2561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Февраль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8029321" y="4711596"/>
            <a:ext cx="784662" cy="4691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26.12.20</a:t>
            </a:r>
          </a:p>
          <a:p>
            <a:pPr marL="225552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22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4335780" y="4818276"/>
            <a:ext cx="1976421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05.12.2022</a:t>
            </a:r>
            <a:r>
              <a:rPr dirty="0" sz="1400" spc="1269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12.12.2022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6720205" y="4818276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09.12.2022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8946134" y="4818276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16.01.2023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0417810" y="4818276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23.01.2023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1918315" y="4818276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30.01.2023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3418565" y="4818276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06.02.2023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4930374" y="4818276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13.02.2023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6372587" y="4818276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20.02.2023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6276721" y="5148946"/>
            <a:ext cx="2536488" cy="1894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5259" marR="0">
              <a:lnSpc>
                <a:spcPts val="16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KVTRHS+Calibri"/>
                <a:cs typeface="KVTRHS+Calibri"/>
              </a:rPr>
              <a:t>«Величественны</a:t>
            </a:r>
            <a:r>
              <a:rPr dirty="0" sz="1350" spc="-1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350">
                <a:solidFill>
                  <a:srgbClr val="000000"/>
                </a:solidFill>
                <a:latin typeface="KVTRHS+Calibri"/>
                <a:cs typeface="KVTRHS+Calibri"/>
              </a:rPr>
              <a:t>и</a:t>
            </a:r>
          </a:p>
          <a:p>
            <a:pPr marL="359663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KVTRHS+Calibri"/>
                <a:cs typeface="KVTRHS+Calibri"/>
              </a:rPr>
              <a:t>просты</a:t>
            </a:r>
            <a:r>
              <a:rPr dirty="0" sz="1350" spc="-28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350">
                <a:solidFill>
                  <a:srgbClr val="000000"/>
                </a:solidFill>
                <a:latin typeface="KVTRHS+Calibri"/>
                <a:cs typeface="KVTRHS+Calibri"/>
              </a:rPr>
              <a:t>слова</a:t>
            </a:r>
          </a:p>
          <a:p>
            <a:pPr marL="91439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KVTRHS+Calibri"/>
                <a:cs typeface="KVTRHS+Calibri"/>
              </a:rPr>
              <a:t>Единого</a:t>
            </a:r>
            <a:r>
              <a:rPr dirty="0" sz="1350" spc="-44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350">
                <a:solidFill>
                  <a:srgbClr val="000000"/>
                </a:solidFill>
                <a:latin typeface="KVTRHS+Calibri"/>
                <a:cs typeface="KVTRHS+Calibri"/>
              </a:rPr>
              <a:t>Закона</a:t>
            </a:r>
            <a:r>
              <a:rPr dirty="0" sz="135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350">
                <a:solidFill>
                  <a:srgbClr val="000000"/>
                </a:solidFill>
                <a:latin typeface="KVTRHS+Calibri"/>
                <a:cs typeface="KVTRHS+Calibri"/>
              </a:rPr>
              <a:t>всей</a:t>
            </a:r>
            <a:r>
              <a:rPr dirty="0" sz="1350" spc="159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350">
                <a:solidFill>
                  <a:srgbClr val="000000"/>
                </a:solidFill>
                <a:latin typeface="KVTRHS+Calibri"/>
                <a:cs typeface="KVTRHS+Calibri"/>
              </a:rPr>
              <a:t>Зачем</a:t>
            </a:r>
          </a:p>
          <a:p>
            <a:pPr marL="510539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KVTRHS+Calibri"/>
                <a:cs typeface="KVTRHS+Calibri"/>
              </a:rPr>
              <a:t>Отчизны,</a:t>
            </a:r>
          </a:p>
          <a:p>
            <a:pPr marL="109727" marR="0">
              <a:lnSpc>
                <a:spcPts val="162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KVTRHS+Calibri"/>
                <a:cs typeface="KVTRHS+Calibri"/>
              </a:rPr>
              <a:t>Дарующего</a:t>
            </a:r>
            <a:r>
              <a:rPr dirty="0" sz="1350" spc="-33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350">
                <a:solidFill>
                  <a:srgbClr val="000000"/>
                </a:solidFill>
                <a:latin typeface="KVTRHS+Calibri"/>
                <a:cs typeface="KVTRHS+Calibri"/>
              </a:rPr>
              <a:t>главные</a:t>
            </a:r>
            <a:r>
              <a:rPr dirty="0" sz="1350" spc="999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350">
                <a:solidFill>
                  <a:srgbClr val="000000"/>
                </a:solidFill>
                <a:latin typeface="KVTRHS+Calibri"/>
                <a:cs typeface="KVTRHS+Calibri"/>
              </a:rPr>
              <a:t>(группов</a:t>
            </a:r>
          </a:p>
          <a:p>
            <a:pPr marL="612647" marR="0">
              <a:lnSpc>
                <a:spcPts val="161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KVTRHS+Calibri"/>
                <a:cs typeface="KVTRHS+Calibri"/>
              </a:rPr>
              <a:t>права:</a:t>
            </a:r>
            <a:r>
              <a:rPr dirty="0" sz="1350" spc="673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350">
                <a:solidFill>
                  <a:srgbClr val="000000"/>
                </a:solidFill>
                <a:latin typeface="KVTRHS+Calibri"/>
                <a:cs typeface="KVTRHS+Calibri"/>
              </a:rPr>
              <a:t>ое</a:t>
            </a:r>
          </a:p>
          <a:p>
            <a:pPr marL="71627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KVTRHS+Calibri"/>
                <a:cs typeface="KVTRHS+Calibri"/>
              </a:rPr>
              <a:t>Работать,</a:t>
            </a:r>
            <a:r>
              <a:rPr dirty="0" sz="1350" spc="-21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350">
                <a:solidFill>
                  <a:srgbClr val="000000"/>
                </a:solidFill>
                <a:latin typeface="KVTRHS+Calibri"/>
                <a:cs typeface="KVTRHS+Calibri"/>
              </a:rPr>
              <a:t>радоваться</a:t>
            </a:r>
            <a:r>
              <a:rPr dirty="0" sz="1350" spc="692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350">
                <a:solidFill>
                  <a:srgbClr val="000000"/>
                </a:solidFill>
                <a:latin typeface="KVTRHS+Calibri"/>
                <a:cs typeface="KVTRHS+Calibri"/>
              </a:rPr>
              <a:t>обсужде</a:t>
            </a:r>
          </a:p>
          <a:p>
            <a:pPr marL="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KVTRHS+Calibri"/>
                <a:cs typeface="KVTRHS+Calibri"/>
              </a:rPr>
              <a:t>жизни»</a:t>
            </a:r>
            <a:r>
              <a:rPr dirty="0" sz="1350" spc="-39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350">
                <a:solidFill>
                  <a:srgbClr val="000000"/>
                </a:solidFill>
                <a:latin typeface="KVTRHS+Calibri"/>
                <a:cs typeface="KVTRHS+Calibri"/>
              </a:rPr>
              <a:t>(эвристическая</a:t>
            </a:r>
            <a:r>
              <a:rPr dirty="0" sz="1350" spc="1351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350">
                <a:solidFill>
                  <a:srgbClr val="000000"/>
                </a:solidFill>
                <a:latin typeface="KVTRHS+Calibri"/>
                <a:cs typeface="KVTRHS+Calibri"/>
              </a:rPr>
              <a:t>ние)</a:t>
            </a:r>
          </a:p>
          <a:p>
            <a:pPr marL="566927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KVTRHS+Calibri"/>
                <a:cs typeface="KVTRHS+Calibri"/>
              </a:rPr>
              <a:t>беседа)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3338683" y="5322974"/>
            <a:ext cx="1122036" cy="469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6783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«Может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собственных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5455285" y="5429654"/>
            <a:ext cx="748791" cy="6829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382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30">
                <a:solidFill>
                  <a:srgbClr val="000000"/>
                </a:solidFill>
                <a:latin typeface="KVTRHS+Calibri"/>
                <a:cs typeface="KVTRHS+Calibri"/>
              </a:rPr>
              <a:t>Герои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мирной</a:t>
            </a:r>
          </a:p>
          <a:p>
            <a:pPr marL="54864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жизни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8825484" y="5429654"/>
            <a:ext cx="1203885" cy="6829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«Дарит</a:t>
            </a:r>
            <a:r>
              <a:rPr dirty="0" sz="1400" spc="-22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искры</a:t>
            </a:r>
          </a:p>
          <a:p>
            <a:pPr marL="77723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волшебства</a:t>
            </a:r>
          </a:p>
          <a:p>
            <a:pPr marL="216408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светлый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2182221" y="5536334"/>
            <a:ext cx="434740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К.С.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4482338" y="5643014"/>
            <a:ext cx="670973" cy="4695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Жить</a:t>
            </a:r>
            <a:r>
              <a:rPr dirty="0" sz="1400" spc="-2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–</a:t>
            </a:r>
          </a:p>
          <a:p>
            <a:pPr marL="6096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значит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8015986" y="5766166"/>
            <a:ext cx="811817" cy="2483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KVTRHS+Calibri"/>
                <a:cs typeface="KVTRHS+Calibri"/>
              </a:rPr>
              <a:t>мечтать?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1691239" y="5749694"/>
            <a:ext cx="5953105" cy="6828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Станиславский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</a:t>
            </a:r>
            <a:r>
              <a:rPr dirty="0" sz="1400" spc="448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Платонов</a:t>
            </a:r>
            <a:r>
              <a:rPr dirty="0" sz="1400" spc="-48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быстрых</a:t>
            </a:r>
            <a:r>
              <a:rPr dirty="0" sz="1400" spc="1303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Россия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мире</a:t>
            </a:r>
            <a:r>
              <a:rPr dirty="0" sz="1400" spc="1322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На</a:t>
            </a:r>
            <a:r>
              <a:rPr dirty="0" sz="1400" spc="-1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страже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 spc="-11">
                <a:solidFill>
                  <a:srgbClr val="000000"/>
                </a:solidFill>
                <a:latin typeface="KVTRHS+Calibri"/>
                <a:cs typeface="KVTRHS+Calibri"/>
              </a:rPr>
              <a:t>Родины</a:t>
            </a:r>
          </a:p>
          <a:p>
            <a:pPr marL="11430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погружение</a:t>
            </a:r>
            <a:r>
              <a:rPr dirty="0" sz="1400" spc="-18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</a:t>
            </a:r>
            <a:r>
              <a:rPr dirty="0" sz="1400" spc="180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разумом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Невтонов</a:t>
            </a:r>
            <a:r>
              <a:rPr dirty="0" sz="1400" spc="3271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  <a:r>
              <a:rPr dirty="0" sz="1400" spc="406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(литературная</a:t>
            </a:r>
          </a:p>
          <a:p>
            <a:pPr marL="12192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волшебный</a:t>
            </a:r>
            <a:r>
              <a:rPr dirty="0" sz="1400" spc="-15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мир</a:t>
            </a:r>
            <a:r>
              <a:rPr dirty="0" sz="1400" spc="131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российская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земля</a:t>
            </a:r>
            <a:r>
              <a:rPr dirty="0" sz="1400" spc="1778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интерактивной</a:t>
            </a:r>
            <a:r>
              <a:rPr dirty="0" sz="1400" spc="914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гостиная:</a:t>
            </a:r>
            <a:r>
              <a:rPr dirty="0" sz="1400" spc="-1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рассказы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10139807" y="5856465"/>
            <a:ext cx="1520418" cy="6827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4196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«…осталась</a:t>
            </a:r>
            <a:r>
              <a:rPr dirty="0" sz="1400" spc="-39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одна</a:t>
            </a:r>
          </a:p>
          <a:p>
            <a:pPr marL="103632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23">
                <a:solidFill>
                  <a:srgbClr val="000000"/>
                </a:solidFill>
                <a:latin typeface="KVTRHS+Calibri"/>
                <a:cs typeface="KVTRHS+Calibri"/>
              </a:rPr>
              <a:t>Таня»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 spc="19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дневником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героя)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4246118" y="6070115"/>
            <a:ext cx="2034055" cy="4691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79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действовать</a:t>
            </a:r>
            <a:r>
              <a:rPr dirty="0" sz="1400" spc="105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(встреча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(проблемная</a:t>
            </a:r>
            <a:r>
              <a:rPr dirty="0" sz="1400" spc="1262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героями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8991600" y="6070115"/>
            <a:ext cx="873641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праздник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8825484" y="6283475"/>
            <a:ext cx="1210059" cy="682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24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Рождества…»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(музыкальная</a:t>
            </a:r>
          </a:p>
          <a:p>
            <a:pPr marL="169164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гостиная)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11659235" y="6390155"/>
            <a:ext cx="1480498" cy="469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театра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(чтение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по</a:t>
            </a:r>
          </a:p>
          <a:p>
            <a:pPr marL="39801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ролям)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13086842" y="6390155"/>
            <a:ext cx="1629709" cy="682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6705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рождать…»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(интеллектуальный</a:t>
            </a:r>
          </a:p>
          <a:p>
            <a:pPr marL="367665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марафон)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15051660" y="6390155"/>
            <a:ext cx="727721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картой)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16455898" y="6390155"/>
            <a:ext cx="797915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</a:t>
            </a:r>
            <a:r>
              <a:rPr dirty="0" sz="1400" spc="-23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войне)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4334510" y="6496835"/>
            <a:ext cx="972895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дискуссия)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5394325" y="6496835"/>
            <a:ext cx="875296" cy="469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2296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нашего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времени)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6245098" y="7427110"/>
            <a:ext cx="561554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Март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10558018" y="7427110"/>
            <a:ext cx="7231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Апрель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15093696" y="7427110"/>
            <a:ext cx="49557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Май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4341241" y="7811158"/>
            <a:ext cx="1973373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06.03.2023</a:t>
            </a:r>
            <a:r>
              <a:rPr dirty="0" sz="1400" spc="1245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13.03.2023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6452362" y="7811158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20.03.2023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7664196" y="7811158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27.03.2023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8824595" y="7811158"/>
            <a:ext cx="2031286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03.04.2023</a:t>
            </a:r>
            <a:r>
              <a:rPr dirty="0" sz="1400" spc="1701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10.04.2023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11009122" y="7811158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17.04.2023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12114022" y="7811158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24.04.2023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13409422" y="7811158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15.05.2023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15009876" y="7811158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22.05.2023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16460724" y="7811158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29.05.2023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8891905" y="8065285"/>
            <a:ext cx="829239" cy="6824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003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Новость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слышала</a:t>
            </a:r>
          </a:p>
          <a:p>
            <a:pPr marL="10667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планета: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10958195" y="8065285"/>
            <a:ext cx="2151471" cy="17496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623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«Зелёные»</a:t>
            </a:r>
          </a:p>
          <a:p>
            <a:pPr marL="13716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привычки»:</a:t>
            </a:r>
          </a:p>
          <a:p>
            <a:pPr marL="88392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сохраним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планету</a:t>
            </a:r>
            <a:r>
              <a:rPr dirty="0" sz="1400" spc="-4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для</a:t>
            </a:r>
          </a:p>
          <a:p>
            <a:pPr marL="12954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0">
                <a:solidFill>
                  <a:srgbClr val="000000"/>
                </a:solidFill>
                <a:latin typeface="KVTRHS+Calibri"/>
                <a:cs typeface="KVTRHS+Calibri"/>
              </a:rPr>
              <a:t>будущих</a:t>
            </a:r>
          </a:p>
          <a:p>
            <a:pPr marL="44196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поколений</a:t>
            </a:r>
          </a:p>
          <a:p>
            <a:pPr marL="3810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(фестиваль</a:t>
            </a:r>
            <a:r>
              <a:rPr dirty="0" sz="1400" spc="1648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профессий)</a:t>
            </a:r>
          </a:p>
          <a:p>
            <a:pPr marL="240792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идей)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13197205" y="8065285"/>
            <a:ext cx="1387245" cy="13228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«Словом</a:t>
            </a:r>
            <a:r>
              <a:rPr dirty="0" sz="1400" spc="-2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можно</a:t>
            </a:r>
          </a:p>
          <a:p>
            <a:pPr marL="83819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убить,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словом</a:t>
            </a:r>
          </a:p>
          <a:p>
            <a:pPr marL="6858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можно</a:t>
            </a:r>
            <a:r>
              <a:rPr dirty="0" sz="1400" spc="-3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спасти,</a:t>
            </a:r>
          </a:p>
          <a:p>
            <a:pPr marL="56387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словом</a:t>
            </a:r>
            <a:r>
              <a:rPr dirty="0" sz="1400" spc="-2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можно</a:t>
            </a:r>
          </a:p>
          <a:p>
            <a:pPr marL="45719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полки</a:t>
            </a:r>
            <a:r>
              <a:rPr dirty="0" sz="1400" spc="-2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за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собой</a:t>
            </a:r>
          </a:p>
          <a:p>
            <a:pPr marL="204215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повести...»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4276979" y="8171965"/>
            <a:ext cx="1092144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«Я</a:t>
            </a:r>
            <a:r>
              <a:rPr dirty="0" sz="1400" spc="-2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знаю,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что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5287010" y="8278645"/>
            <a:ext cx="1090393" cy="4691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32">
                <a:solidFill>
                  <a:srgbClr val="000000"/>
                </a:solidFill>
                <a:latin typeface="KVTRHS+Calibri"/>
                <a:cs typeface="KVTRHS+Calibri"/>
              </a:rPr>
              <a:t>Гимн</a:t>
            </a:r>
            <a:r>
              <a:rPr dirty="0" sz="1400" spc="22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России</a:t>
            </a:r>
          </a:p>
          <a:p>
            <a:pPr marL="124968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12133453" y="8278645"/>
            <a:ext cx="927447" cy="8961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288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Праздник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Первомай</a:t>
            </a:r>
          </a:p>
          <a:p>
            <a:pPr marL="12191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(встреча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  <a:p>
            <a:pPr marL="79247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людьми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4622927" y="8385325"/>
            <a:ext cx="401926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все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9801733" y="8385325"/>
            <a:ext cx="1147546" cy="11095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7452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Надо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ли</a:t>
            </a:r>
          </a:p>
          <a:p>
            <a:pPr marL="4572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вспоминать</a:t>
            </a:r>
          </a:p>
          <a:p>
            <a:pPr marL="111252" marR="0">
              <a:lnSpc>
                <a:spcPts val="16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прошлое?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(проблемная</a:t>
            </a:r>
          </a:p>
          <a:p>
            <a:pPr marL="88392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дискуссия)</a:t>
            </a:r>
          </a:p>
        </p:txBody>
      </p:sp>
      <p:sp>
        <p:nvSpPr>
          <p:cNvPr id="88" name="object 88"/>
          <p:cNvSpPr txBox="1"/>
          <p:nvPr/>
        </p:nvSpPr>
        <p:spPr>
          <a:xfrm>
            <a:off x="14858364" y="8385325"/>
            <a:ext cx="1268914" cy="6829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6388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День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детских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общественных</a:t>
            </a:r>
          </a:p>
          <a:p>
            <a:pPr marL="70104" marR="0">
              <a:lnSpc>
                <a:spcPts val="16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организаций</a:t>
            </a:r>
          </a:p>
        </p:txBody>
      </p:sp>
      <p:sp>
        <p:nvSpPr>
          <p:cNvPr id="89" name="object 89"/>
          <p:cNvSpPr txBox="1"/>
          <p:nvPr/>
        </p:nvSpPr>
        <p:spPr>
          <a:xfrm>
            <a:off x="6369685" y="8492006"/>
            <a:ext cx="1135270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Путешествие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7627619" y="8492006"/>
            <a:ext cx="1035296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Искусство</a:t>
            </a:r>
            <a:r>
              <a:rPr dirty="0" sz="1400" spc="-12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16262858" y="8492006"/>
            <a:ext cx="1357864" cy="6828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Перед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нами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все</a:t>
            </a:r>
          </a:p>
          <a:p>
            <a:pPr marL="3047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двери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открыты</a:t>
            </a:r>
          </a:p>
          <a:p>
            <a:pPr marL="144778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(творческий</a:t>
            </a:r>
          </a:p>
        </p:txBody>
      </p:sp>
      <p:sp>
        <p:nvSpPr>
          <p:cNvPr id="92" name="object 92"/>
          <p:cNvSpPr txBox="1"/>
          <p:nvPr/>
        </p:nvSpPr>
        <p:spPr>
          <a:xfrm>
            <a:off x="4272407" y="8598685"/>
            <a:ext cx="1103635" cy="8961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9059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женщины</a:t>
            </a:r>
          </a:p>
          <a:p>
            <a:pPr marL="0" marR="0">
              <a:lnSpc>
                <a:spcPts val="16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прекрасны…</a:t>
            </a:r>
          </a:p>
          <a:p>
            <a:pPr marL="8382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»</a:t>
            </a:r>
            <a:r>
              <a:rPr dirty="0" sz="1400" spc="-2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(конкурс</a:t>
            </a:r>
          </a:p>
          <a:p>
            <a:pPr marL="161544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стихов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</a:t>
            </a:r>
          </a:p>
        </p:txBody>
      </p:sp>
      <p:sp>
        <p:nvSpPr>
          <p:cNvPr id="93" name="object 93"/>
          <p:cNvSpPr txBox="1"/>
          <p:nvPr/>
        </p:nvSpPr>
        <p:spPr>
          <a:xfrm>
            <a:off x="5283962" y="8705366"/>
            <a:ext cx="4441992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газетными</a:t>
            </a:r>
            <a:r>
              <a:rPr dirty="0" sz="1400" spc="-1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</a:t>
            </a:r>
            <a:r>
              <a:rPr dirty="0" sz="1400" spc="176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по</a:t>
            </a:r>
            <a:r>
              <a:rPr dirty="0" sz="1400" spc="-2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Крыму</a:t>
            </a:r>
            <a:r>
              <a:rPr dirty="0" sz="1400" spc="1749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псевдоискусств</a:t>
            </a:r>
            <a:r>
              <a:rPr dirty="0" sz="1400" spc="152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«Русский</a:t>
            </a:r>
          </a:p>
        </p:txBody>
      </p:sp>
      <p:sp>
        <p:nvSpPr>
          <p:cNvPr id="94" name="object 94"/>
          <p:cNvSpPr txBox="1"/>
          <p:nvPr/>
        </p:nvSpPr>
        <p:spPr>
          <a:xfrm>
            <a:off x="5308346" y="8919056"/>
            <a:ext cx="3424998" cy="682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3151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интернет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-</a:t>
            </a:r>
            <a:r>
              <a:rPr dirty="0" sz="1400" spc="1480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(виртуальная</a:t>
            </a:r>
            <a:r>
              <a:rPr dirty="0" sz="1400" spc="1245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</a:t>
            </a:r>
            <a:r>
              <a:rPr dirty="0" sz="1400" spc="-23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(творческая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публикация</a:t>
            </a:r>
            <a:r>
              <a:rPr dirty="0" sz="1400" spc="1712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экскурсия)</a:t>
            </a:r>
          </a:p>
          <a:p>
            <a:pPr marL="312419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ми)</a:t>
            </a:r>
          </a:p>
        </p:txBody>
      </p:sp>
      <p:sp>
        <p:nvSpPr>
          <p:cNvPr id="95" name="object 95"/>
          <p:cNvSpPr txBox="1"/>
          <p:nvPr/>
        </p:nvSpPr>
        <p:spPr>
          <a:xfrm>
            <a:off x="8879713" y="8919056"/>
            <a:ext cx="859015" cy="682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0771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парень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полетел»</a:t>
            </a:r>
          </a:p>
          <a:p>
            <a:pPr marL="6095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</p:txBody>
      </p:sp>
      <p:sp>
        <p:nvSpPr>
          <p:cNvPr id="96" name="object 96"/>
          <p:cNvSpPr txBox="1"/>
          <p:nvPr/>
        </p:nvSpPr>
        <p:spPr>
          <a:xfrm>
            <a:off x="14643481" y="9025736"/>
            <a:ext cx="1703105" cy="469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28243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видеоматериалами)</a:t>
            </a:r>
          </a:p>
        </p:txBody>
      </p:sp>
      <p:sp>
        <p:nvSpPr>
          <p:cNvPr id="97" name="object 97"/>
          <p:cNvSpPr txBox="1"/>
          <p:nvPr/>
        </p:nvSpPr>
        <p:spPr>
          <a:xfrm>
            <a:off x="7552943" y="9132415"/>
            <a:ext cx="1188641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лаборатория)</a:t>
            </a:r>
          </a:p>
        </p:txBody>
      </p:sp>
      <p:sp>
        <p:nvSpPr>
          <p:cNvPr id="98" name="object 98"/>
          <p:cNvSpPr txBox="1"/>
          <p:nvPr/>
        </p:nvSpPr>
        <p:spPr>
          <a:xfrm>
            <a:off x="12247753" y="9132415"/>
            <a:ext cx="6982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разных</a:t>
            </a:r>
          </a:p>
        </p:txBody>
      </p:sp>
      <p:sp>
        <p:nvSpPr>
          <p:cNvPr id="99" name="object 99"/>
          <p:cNvSpPr txBox="1"/>
          <p:nvPr/>
        </p:nvSpPr>
        <p:spPr>
          <a:xfrm>
            <a:off x="16480789" y="9132415"/>
            <a:ext cx="927186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флэшмоб)</a:t>
            </a:r>
          </a:p>
        </p:txBody>
      </p:sp>
      <p:sp>
        <p:nvSpPr>
          <p:cNvPr id="100" name="object 100"/>
          <p:cNvSpPr txBox="1"/>
          <p:nvPr/>
        </p:nvSpPr>
        <p:spPr>
          <a:xfrm>
            <a:off x="13274929" y="9345775"/>
            <a:ext cx="1239399" cy="4691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(литературная</a:t>
            </a:r>
          </a:p>
          <a:p>
            <a:pPr marL="184404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гостиная)</a:t>
            </a:r>
          </a:p>
        </p:txBody>
      </p:sp>
      <p:sp>
        <p:nvSpPr>
          <p:cNvPr id="101" name="object 101"/>
          <p:cNvSpPr txBox="1"/>
          <p:nvPr/>
        </p:nvSpPr>
        <p:spPr>
          <a:xfrm>
            <a:off x="4322699" y="9452456"/>
            <a:ext cx="1001542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женщинах)</a:t>
            </a:r>
          </a:p>
        </p:txBody>
      </p:sp>
      <p:sp>
        <p:nvSpPr>
          <p:cNvPr id="102" name="object 102"/>
          <p:cNvSpPr txBox="1"/>
          <p:nvPr/>
        </p:nvSpPr>
        <p:spPr>
          <a:xfrm>
            <a:off x="8745601" y="9559136"/>
            <a:ext cx="1125345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биографией)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51020" y="94780"/>
            <a:ext cx="12875093" cy="19758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864"/>
              </a:lnSpc>
              <a:spcBef>
                <a:spcPts val="0"/>
              </a:spcBef>
              <a:spcAft>
                <a:spcPts val="0"/>
              </a:spcAft>
            </a:pPr>
            <a:r>
              <a:rPr dirty="0" sz="5800" spc="116">
                <a:solidFill>
                  <a:srgbClr val="6a1f5f"/>
                </a:solidFill>
                <a:latin typeface="GNECMP+1 Regular"/>
                <a:cs typeface="GNECMP+1 Regular"/>
              </a:rPr>
              <a:t>РАЗГОВОРЫ</a:t>
            </a:r>
            <a:r>
              <a:rPr dirty="0" sz="5800" spc="82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5800">
                <a:solidFill>
                  <a:srgbClr val="6a1f5f"/>
                </a:solidFill>
                <a:latin typeface="GNECMP+1 Regular"/>
                <a:cs typeface="GNECMP+1 Regular"/>
              </a:rPr>
              <a:t>О</a:t>
            </a:r>
            <a:r>
              <a:rPr dirty="0" sz="5800" spc="210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5800" spc="114">
                <a:solidFill>
                  <a:srgbClr val="6a1f5f"/>
                </a:solidFill>
                <a:latin typeface="GNECMP+1 Regular"/>
                <a:cs typeface="GNECMP+1 Regular"/>
              </a:rPr>
              <a:t>ВАЖНОМ.</a:t>
            </a:r>
            <a:r>
              <a:rPr dirty="0" sz="5800" spc="134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5800" spc="117">
                <a:solidFill>
                  <a:srgbClr val="4a7693"/>
                </a:solidFill>
                <a:latin typeface="UVGFIC+1 Regular"/>
                <a:cs typeface="UVGFIC+1 Regular"/>
              </a:rPr>
              <a:t>8-9</a:t>
            </a:r>
            <a:r>
              <a:rPr dirty="0" sz="5800" spc="94">
                <a:solidFill>
                  <a:srgbClr val="4a7693"/>
                </a:solidFill>
                <a:latin typeface="UVGFIC+1 Regular"/>
                <a:cs typeface="UVGFIC+1 Regular"/>
              </a:rPr>
              <a:t> </a:t>
            </a:r>
            <a:r>
              <a:rPr dirty="0" sz="5800" spc="114">
                <a:solidFill>
                  <a:srgbClr val="4a7693"/>
                </a:solidFill>
                <a:latin typeface="GNECMP+1 Regular"/>
                <a:cs typeface="GNECMP+1 Regular"/>
              </a:rPr>
              <a:t>классы.</a:t>
            </a:r>
          </a:p>
          <a:p>
            <a:pPr marL="0" marR="0">
              <a:lnSpc>
                <a:spcPts val="555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6a1f5f"/>
                </a:solidFill>
                <a:latin typeface="GNECMP+1 Regular"/>
                <a:cs typeface="GNECMP+1 Regular"/>
              </a:rPr>
              <a:t>ТЕМЫ</a:t>
            </a:r>
            <a:r>
              <a:rPr dirty="0" sz="3250" spc="745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3250">
                <a:solidFill>
                  <a:srgbClr val="6a1f5f"/>
                </a:solidFill>
                <a:latin typeface="GNECMP+1 Regular"/>
                <a:cs typeface="GNECMP+1 Regular"/>
              </a:rPr>
              <a:t>ВНЕУРОЧНЫХ</a:t>
            </a:r>
            <a:r>
              <a:rPr dirty="0" sz="3250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3250">
                <a:solidFill>
                  <a:srgbClr val="6a1f5f"/>
                </a:solidFill>
                <a:latin typeface="GNECMP+1 Regular"/>
                <a:cs typeface="GNECMP+1 Regular"/>
              </a:rPr>
              <a:t>ЗАНЯТИЙ,</a:t>
            </a:r>
            <a:r>
              <a:rPr dirty="0" sz="3250" spc="52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3250">
                <a:solidFill>
                  <a:srgbClr val="6a1f5f"/>
                </a:solidFill>
                <a:latin typeface="GNECMP+1 Regular"/>
                <a:cs typeface="GNECMP+1 Regular"/>
              </a:rPr>
              <a:t>РАЗРАБАТЫВАЕМЫХ</a:t>
            </a:r>
            <a:r>
              <a:rPr dirty="0" sz="3250" spc="34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3250">
                <a:solidFill>
                  <a:srgbClr val="6a1f5f"/>
                </a:solidFill>
                <a:latin typeface="GNECMP+1 Regular"/>
                <a:cs typeface="GNECMP+1 Regular"/>
              </a:rPr>
              <a:t>НА</a:t>
            </a:r>
            <a:r>
              <a:rPr dirty="0" sz="3250" spc="15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3250">
                <a:solidFill>
                  <a:srgbClr val="6a1f5f"/>
                </a:solidFill>
                <a:latin typeface="GNECMP+1 Regular"/>
                <a:cs typeface="GNECMP+1 Regular"/>
              </a:rPr>
              <a:t>ФЕДЕРАЛЬНОМ</a:t>
            </a:r>
            <a:r>
              <a:rPr dirty="0" sz="3250" spc="13">
                <a:solidFill>
                  <a:srgbClr val="6a1f5f"/>
                </a:solidFill>
                <a:latin typeface="GNECMP+1 Regular"/>
                <a:cs typeface="GNECMP+1 Regular"/>
              </a:rPr>
              <a:t> </a:t>
            </a:r>
            <a:r>
              <a:rPr dirty="0" sz="3250" spc="10">
                <a:solidFill>
                  <a:srgbClr val="6a1f5f"/>
                </a:solidFill>
                <a:latin typeface="GNECMP+1 Regular"/>
                <a:cs typeface="GNECMP+1 Regular"/>
              </a:rPr>
              <a:t>УРОВНЕ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76823" y="2072917"/>
            <a:ext cx="870915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Сентябрь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566146" y="2072917"/>
            <a:ext cx="798244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Октябрь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122017" y="2072917"/>
            <a:ext cx="72844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Ноябрь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90695" y="2369843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05.09.2022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03469" y="2369843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12.09.2022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587998" y="2369843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19.09.2022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701026" y="2369843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26.09.2022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814562" y="2369843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03.10.2022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927590" y="2369843"/>
            <a:ext cx="2077005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10.10.2022</a:t>
            </a:r>
            <a:r>
              <a:rPr dirty="0" sz="1400" spc="2061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17.10.2022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2153900" y="2369843"/>
            <a:ext cx="2012109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24.10.2022</a:t>
            </a:r>
            <a:r>
              <a:rPr dirty="0" sz="1400" spc="1550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08.11.2022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383765" y="2369843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14.11.2022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5631033" y="2369843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21.11.2022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6744187" y="2369843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28.11.2022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715502" y="2656990"/>
            <a:ext cx="3369417" cy="19628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335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любовью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</a:t>
            </a:r>
          </a:p>
          <a:p>
            <a:pPr marL="213359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0">
                <a:solidFill>
                  <a:srgbClr val="000000"/>
                </a:solidFill>
                <a:latin typeface="KVTRHS+Calibri"/>
                <a:cs typeface="KVTRHS+Calibri"/>
              </a:rPr>
              <a:t>сердце:</a:t>
            </a:r>
          </a:p>
          <a:p>
            <a:pPr marL="109728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достойная</a:t>
            </a:r>
            <a:r>
              <a:rPr dirty="0" sz="1400" spc="149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Ежедневный</a:t>
            </a:r>
            <a:r>
              <a:rPr dirty="0" sz="1400" spc="792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Образ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отца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жизнь</a:t>
            </a:r>
            <a:r>
              <a:rPr dirty="0" sz="1400" spc="-28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 spc="-11">
                <a:solidFill>
                  <a:srgbClr val="000000"/>
                </a:solidFill>
                <a:latin typeface="KVTRHS+Calibri"/>
                <a:cs typeface="KVTRHS+Calibri"/>
              </a:rPr>
              <a:t>людей</a:t>
            </a:r>
          </a:p>
          <a:p>
            <a:pPr marL="156971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старшего</a:t>
            </a:r>
          </a:p>
          <a:p>
            <a:pPr marL="36576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поколения</a:t>
            </a:r>
            <a:r>
              <a:rPr dirty="0" sz="1400" spc="-33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</a:t>
            </a:r>
          </a:p>
          <a:p>
            <a:pPr marL="35052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наших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 spc="-10">
                <a:solidFill>
                  <a:srgbClr val="000000"/>
                </a:solidFill>
                <a:latin typeface="KVTRHS+Calibri"/>
                <a:cs typeface="KVTRHS+Calibri"/>
              </a:rPr>
              <a:t>руках</a:t>
            </a:r>
            <a:r>
              <a:rPr dirty="0" sz="1400" spc="1348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сочинение)</a:t>
            </a:r>
          </a:p>
          <a:p>
            <a:pPr marL="33528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(социальная</a:t>
            </a:r>
          </a:p>
          <a:p>
            <a:pPr marL="153923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реклама)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588252" y="2692639"/>
            <a:ext cx="961163" cy="659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KVTRHS+Calibri"/>
                <a:cs typeface="KVTRHS+Calibri"/>
              </a:rPr>
              <a:t>Земля</a:t>
            </a:r>
            <a:r>
              <a:rPr dirty="0" sz="1350" spc="-32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350">
                <a:solidFill>
                  <a:srgbClr val="000000"/>
                </a:solidFill>
                <a:latin typeface="OGNSFN+Calibri"/>
                <a:cs typeface="OGNSFN+Calibri"/>
              </a:rPr>
              <a:t>-</a:t>
            </a:r>
            <a:r>
              <a:rPr dirty="0" sz="1350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350">
                <a:solidFill>
                  <a:srgbClr val="000000"/>
                </a:solidFill>
                <a:latin typeface="KVTRHS+Calibri"/>
                <a:cs typeface="KVTRHS+Calibri"/>
              </a:rPr>
              <a:t>это</a:t>
            </a:r>
          </a:p>
          <a:p>
            <a:pPr marL="50291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KVTRHS+Calibri"/>
                <a:cs typeface="KVTRHS+Calibri"/>
              </a:rPr>
              <a:t>колыбель</a:t>
            </a:r>
          </a:p>
          <a:p>
            <a:pPr marL="13716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KVTRHS+Calibri"/>
                <a:cs typeface="KVTRHS+Calibri"/>
              </a:rPr>
              <a:t>разума,</a:t>
            </a:r>
            <a:r>
              <a:rPr dirty="0" sz="135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350">
                <a:solidFill>
                  <a:srgbClr val="000000"/>
                </a:solidFill>
                <a:latin typeface="KVTRHS+Calibri"/>
                <a:cs typeface="KVTRHS+Calibri"/>
              </a:rPr>
              <a:t>но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423537" y="2870350"/>
            <a:ext cx="697570" cy="682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2296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День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знаний</a:t>
            </a:r>
          </a:p>
          <a:p>
            <a:pPr marL="19811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(зачем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3167106" y="2870350"/>
            <a:ext cx="2423836" cy="4694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72819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Языки</a:t>
            </a:r>
            <a:r>
              <a:rPr dirty="0" sz="1400" spc="-2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 spc="-14">
                <a:solidFill>
                  <a:srgbClr val="000000"/>
                </a:solidFill>
                <a:latin typeface="KVTRHS+Calibri"/>
                <a:cs typeface="KVTRHS+Calibri"/>
              </a:rPr>
              <a:t>культура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Мы</a:t>
            </a:r>
            <a:r>
              <a:rPr dirty="0" sz="1400" spc="-21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—</a:t>
            </a:r>
            <a:r>
              <a:rPr dirty="0" sz="1400" spc="-12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одна</a:t>
            </a:r>
            <a:r>
              <a:rPr dirty="0" sz="1400" spc="62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народов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России: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6622522" y="2870350"/>
            <a:ext cx="1207845" cy="1536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1919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Двуглавый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орел:</a:t>
            </a:r>
            <a:r>
              <a:rPr dirty="0" sz="1400" spc="-11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история</a:t>
            </a:r>
          </a:p>
          <a:p>
            <a:pPr marL="4571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легендарного</a:t>
            </a:r>
          </a:p>
          <a:p>
            <a:pPr marL="316991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герба</a:t>
            </a:r>
          </a:p>
          <a:p>
            <a:pPr marL="33528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(обсуждение</a:t>
            </a:r>
          </a:p>
          <a:p>
            <a:pPr marL="21336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видеоматери</a:t>
            </a:r>
          </a:p>
          <a:p>
            <a:pPr marL="321564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алов)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774559" y="2977030"/>
            <a:ext cx="820967" cy="682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4008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Что</a:t>
            </a:r>
            <a:r>
              <a:rPr dirty="0" sz="1400" spc="-1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мы</a:t>
            </a:r>
          </a:p>
          <a:p>
            <a:pPr marL="0" marR="0">
              <a:lnSpc>
                <a:spcPts val="1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музыкой</a:t>
            </a:r>
          </a:p>
          <a:p>
            <a:pPr marL="100584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зовем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5492730" y="2977030"/>
            <a:ext cx="1240386" cy="8960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432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</a:t>
            </a:r>
            <a:r>
              <a:rPr dirty="0" sz="1400" spc="-19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руки</a:t>
            </a:r>
            <a:r>
              <a:rPr dirty="0" sz="1400" spc="1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наших</a:t>
            </a:r>
          </a:p>
          <a:p>
            <a:pPr marL="0" marR="0">
              <a:lnSpc>
                <a:spcPts val="1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матерей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(Чтоб</a:t>
            </a:r>
          </a:p>
          <a:p>
            <a:pPr marL="15239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жила</a:t>
            </a:r>
            <a:r>
              <a:rPr dirty="0" sz="1400" spc="-3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свете</a:t>
            </a:r>
          </a:p>
          <a:p>
            <a:pPr marL="310895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мама)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269738" y="3083674"/>
            <a:ext cx="2356948" cy="474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288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Родина,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души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моей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 spc="-10">
                <a:solidFill>
                  <a:srgbClr val="000000"/>
                </a:solidFill>
                <a:latin typeface="KVTRHS+Calibri"/>
                <a:cs typeface="KVTRHS+Calibri"/>
              </a:rPr>
              <a:t>родинка</a:t>
            </a:r>
            <a:r>
              <a:rPr dirty="0" sz="1400" spc="983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350">
                <a:solidFill>
                  <a:srgbClr val="000000"/>
                </a:solidFill>
                <a:latin typeface="KVTRHS+Calibri"/>
                <a:cs typeface="KVTRHS+Calibri"/>
              </a:rPr>
              <a:t>нельзя</a:t>
            </a:r>
            <a:r>
              <a:rPr dirty="0" sz="1350" spc="-18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350">
                <a:solidFill>
                  <a:srgbClr val="000000"/>
                </a:solidFill>
                <a:latin typeface="KVTRHS+Calibri"/>
                <a:cs typeface="KVTRHS+Calibri"/>
              </a:rPr>
              <a:t>вечно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0038842" y="3297324"/>
            <a:ext cx="746353" cy="6824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003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подвиг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учителя</a:t>
            </a:r>
          </a:p>
          <a:p>
            <a:pPr marL="35051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(мини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-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0905109" y="3297324"/>
            <a:ext cx="3330186" cy="6824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956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отечественно</a:t>
            </a:r>
            <a:r>
              <a:rPr dirty="0" sz="1400" spc="575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Счастлив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 spc="-28">
                <a:solidFill>
                  <a:srgbClr val="000000"/>
                </a:solidFill>
                <a:latin typeface="KVTRHS+Calibri"/>
                <a:cs typeface="KVTRHS+Calibri"/>
              </a:rPr>
              <a:t>тот,</a:t>
            </a:r>
          </a:p>
          <a:p>
            <a:pPr marL="47244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й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литературе</a:t>
            </a:r>
            <a:r>
              <a:rPr dirty="0" sz="1400" spc="409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кто</a:t>
            </a:r>
            <a:r>
              <a:rPr dirty="0" sz="1400" spc="-15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счастлив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у</a:t>
            </a:r>
            <a:r>
              <a:rPr dirty="0" sz="1400" spc="1075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(литературная</a:t>
            </a:r>
            <a:r>
              <a:rPr dirty="0" sz="1400" spc="111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себя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дома</a:t>
            </a:r>
            <a:r>
              <a:rPr dirty="0" sz="1400" spc="111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интерактивн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3325602" y="3297324"/>
            <a:ext cx="714749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страна!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4249654" y="3297324"/>
            <a:ext cx="1232521" cy="6824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6491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единство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разнообразии</a:t>
            </a:r>
          </a:p>
          <a:p>
            <a:pPr marL="195071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342765" y="3510684"/>
            <a:ext cx="86249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учиться?)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45229" y="3510684"/>
            <a:ext cx="3439130" cy="4691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19581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  <a:r>
              <a:rPr dirty="0" sz="1400" spc="4435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350">
                <a:solidFill>
                  <a:srgbClr val="000000"/>
                </a:solidFill>
                <a:latin typeface="KVTRHS+Calibri"/>
                <a:cs typeface="KVTRHS+Calibri"/>
              </a:rPr>
              <a:t>жить</a:t>
            </a:r>
            <a:r>
              <a:rPr dirty="0" sz="1350" spc="-4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350">
                <a:solidFill>
                  <a:srgbClr val="000000"/>
                </a:solidFill>
                <a:latin typeface="KVTRHS+Calibri"/>
                <a:cs typeface="KVTRHS+Calibri"/>
              </a:rPr>
              <a:t>в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(интеллекту</a:t>
            </a:r>
            <a:r>
              <a:rPr dirty="0" sz="1400" spc="39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интерактивной</a:t>
            </a:r>
            <a:r>
              <a:rPr dirty="0" sz="1400" spc="263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350">
                <a:solidFill>
                  <a:srgbClr val="000000"/>
                </a:solidFill>
                <a:latin typeface="KVTRHS+Calibri"/>
                <a:cs typeface="KVTRHS+Calibri"/>
              </a:rPr>
              <a:t>колыбели…(ин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605394" y="3617364"/>
            <a:ext cx="1158865" cy="682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(музыкальны</a:t>
            </a:r>
          </a:p>
          <a:p>
            <a:pPr marL="13258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й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конкурс</a:t>
            </a:r>
          </a:p>
          <a:p>
            <a:pPr marL="13716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талантов)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5709137" y="3830724"/>
            <a:ext cx="811042" cy="469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(конкурс</a:t>
            </a:r>
          </a:p>
          <a:p>
            <a:pPr marL="5334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стихов)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326001" y="3937404"/>
            <a:ext cx="892186" cy="4691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382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альный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марафон)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524246" y="3937404"/>
            <a:ext cx="727721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картой)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542531" y="3927079"/>
            <a:ext cx="1056092" cy="6600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KVTRHS+Calibri"/>
                <a:cs typeface="KVTRHS+Calibri"/>
              </a:rPr>
              <a:t>терактивная</a:t>
            </a:r>
          </a:p>
          <a:p>
            <a:pPr marL="118872" marR="0">
              <a:lnSpc>
                <a:spcPts val="1622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KVTRHS+Calibri"/>
                <a:cs typeface="KVTRHS+Calibri"/>
              </a:rPr>
              <a:t>звездная</a:t>
            </a:r>
          </a:p>
          <a:p>
            <a:pPr marL="225552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000000"/>
                </a:solidFill>
                <a:latin typeface="KVTRHS+Calibri"/>
                <a:cs typeface="KVTRHS+Calibri"/>
              </a:rPr>
              <a:t>карта)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1089513" y="3937404"/>
            <a:ext cx="868244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гостиная)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3208254" y="3937404"/>
            <a:ext cx="2304926" cy="4691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ой</a:t>
            </a:r>
            <a:r>
              <a:rPr dirty="0" sz="1400" spc="-15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картой)</a:t>
            </a:r>
            <a:r>
              <a:rPr dirty="0" sz="1400" spc="134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интерактивной</a:t>
            </a:r>
          </a:p>
          <a:p>
            <a:pPr marL="1295908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картой)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117590" y="4722010"/>
            <a:ext cx="81713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Декабрь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0378186" y="4722010"/>
            <a:ext cx="965407" cy="5065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9268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Январь</a:t>
            </a:r>
          </a:p>
          <a:p>
            <a:pPr marL="0" marR="0">
              <a:lnSpc>
                <a:spcPts val="1713"/>
              </a:lnSpc>
              <a:spcBef>
                <a:spcPts val="26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23.01.2023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4988539" y="4722010"/>
            <a:ext cx="965407" cy="5065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2043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Февраль</a:t>
            </a:r>
          </a:p>
          <a:p>
            <a:pPr marL="0" marR="0">
              <a:lnSpc>
                <a:spcPts val="1713"/>
              </a:lnSpc>
              <a:spcBef>
                <a:spcPts val="261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13.02.2023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4328160" y="4972835"/>
            <a:ext cx="2022141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05.12.2022</a:t>
            </a:r>
            <a:r>
              <a:rPr dirty="0" sz="1400" spc="1629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12.12.2022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6529705" y="4972835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09.12.2022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7710805" y="4972835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26.12.2022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8848090" y="4972835"/>
            <a:ext cx="2778321" cy="10436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0015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16.01.2023</a:t>
            </a:r>
          </a:p>
          <a:p>
            <a:pPr marL="0" marR="0">
              <a:lnSpc>
                <a:spcPts val="1713"/>
              </a:lnSpc>
              <a:spcBef>
                <a:spcPts val="11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«Дарит</a:t>
            </a:r>
            <a:r>
              <a:rPr dirty="0" sz="1400" spc="-22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искры</a:t>
            </a:r>
            <a:r>
              <a:rPr dirty="0" sz="1400" spc="1201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«Никто</a:t>
            </a:r>
            <a:r>
              <a:rPr dirty="0" sz="1400" spc="-21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не</a:t>
            </a:r>
            <a:r>
              <a:rPr dirty="0" sz="1400" spc="-1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забыт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</a:t>
            </a:r>
          </a:p>
          <a:p>
            <a:pPr marL="77723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волшебства</a:t>
            </a:r>
          </a:p>
          <a:p>
            <a:pPr marL="216407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светлый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1902186" y="4972835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30.01.2023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3423392" y="4972835"/>
            <a:ext cx="1122036" cy="723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9247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06.02.2023</a:t>
            </a:r>
          </a:p>
          <a:p>
            <a:pPr marL="176784" marR="0">
              <a:lnSpc>
                <a:spcPts val="1713"/>
              </a:lnSpc>
              <a:spcBef>
                <a:spcPts val="29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«Может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собственных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6487902" y="4972835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20.02.2023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1564112" y="5227343"/>
            <a:ext cx="1640474" cy="17495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8619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чего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же</a:t>
            </a:r>
          </a:p>
          <a:p>
            <a:pPr marL="5334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начинается</a:t>
            </a:r>
            <a:r>
              <a:rPr dirty="0" sz="1400" spc="-2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театр?</a:t>
            </a:r>
          </a:p>
          <a:p>
            <a:pPr marL="240792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(юбилею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К.С.</a:t>
            </a:r>
          </a:p>
          <a:p>
            <a:pPr marL="153923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Станиславского</a:t>
            </a:r>
          </a:p>
          <a:p>
            <a:pPr marL="234695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посвящается)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(анализ</a:t>
            </a:r>
            <a:r>
              <a:rPr dirty="0" sz="1400" spc="29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биографии</a:t>
            </a:r>
          </a:p>
          <a:p>
            <a:pPr marL="239268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театрального</a:t>
            </a:r>
          </a:p>
          <a:p>
            <a:pPr marL="417576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деятеля)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5493385" y="5334023"/>
            <a:ext cx="748791" cy="6824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382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30">
                <a:solidFill>
                  <a:srgbClr val="000000"/>
                </a:solidFill>
                <a:latin typeface="KVTRHS+Calibri"/>
                <a:cs typeface="KVTRHS+Calibri"/>
              </a:rPr>
              <a:t>Герои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мирной</a:t>
            </a:r>
          </a:p>
          <a:p>
            <a:pPr marL="54864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жизни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4475353" y="5547383"/>
            <a:ext cx="670973" cy="469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Жить</a:t>
            </a:r>
            <a:r>
              <a:rPr dirty="0" sz="1400" spc="-2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–</a:t>
            </a:r>
          </a:p>
          <a:p>
            <a:pPr marL="6095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значит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0358374" y="5547383"/>
            <a:ext cx="1000470" cy="682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574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ничто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не</a:t>
            </a:r>
            <a:r>
              <a:rPr dirty="0" sz="1400" spc="-23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забыто»</a:t>
            </a:r>
          </a:p>
          <a:p>
            <a:pPr marL="80771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6381877" y="5654063"/>
            <a:ext cx="1257772" cy="8960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003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Конституция</a:t>
            </a:r>
            <a:r>
              <a:rPr dirty="0" sz="1400" spc="-21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-</a:t>
            </a:r>
          </a:p>
          <a:p>
            <a:pPr marL="288035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основа</a:t>
            </a:r>
          </a:p>
          <a:p>
            <a:pPr marL="13715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правопорядка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(деловая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игра)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3136880" y="5654063"/>
            <a:ext cx="2981073" cy="682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Платонов</a:t>
            </a:r>
            <a:r>
              <a:rPr dirty="0" sz="1400" spc="-48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быстрых</a:t>
            </a:r>
            <a:r>
              <a:rPr dirty="0" sz="1400" spc="1084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Россия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мире</a:t>
            </a:r>
          </a:p>
          <a:p>
            <a:pPr marL="56387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разумом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Невтонов</a:t>
            </a:r>
            <a:r>
              <a:rPr dirty="0" sz="1400" spc="306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  <a:p>
            <a:pPr marL="96011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российская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земля</a:t>
            </a:r>
            <a:r>
              <a:rPr dirty="0" sz="1400" spc="1571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интерактивной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7622413" y="5760743"/>
            <a:ext cx="2430294" cy="896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668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Полет</a:t>
            </a:r>
            <a:r>
              <a:rPr dirty="0" sz="1400" spc="-4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мечты</a:t>
            </a:r>
          </a:p>
          <a:p>
            <a:pPr marL="7620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(групповое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обсуждение)</a:t>
            </a:r>
            <a:r>
              <a:rPr dirty="0" sz="1400" spc="167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Рождества…»</a:t>
            </a:r>
          </a:p>
          <a:p>
            <a:pPr marL="1225677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(музыкальная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6119983" y="5760743"/>
            <a:ext cx="1703105" cy="682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7159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Идут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российские</a:t>
            </a:r>
          </a:p>
          <a:p>
            <a:pPr marL="150876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войска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видеоматериалами)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4239133" y="5974357"/>
            <a:ext cx="2079140" cy="469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79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действовать</a:t>
            </a:r>
            <a:r>
              <a:rPr dirty="0" sz="1400" spc="1411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(встреча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(проблемная</a:t>
            </a:r>
            <a:r>
              <a:rPr dirty="0" sz="1400" spc="161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героями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9014206" y="5974357"/>
            <a:ext cx="873641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праздник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10201402" y="6187717"/>
            <a:ext cx="1321066" cy="4691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историческими</a:t>
            </a:r>
          </a:p>
          <a:p>
            <a:pPr marL="41147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документами)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13171932" y="6294397"/>
            <a:ext cx="1629709" cy="682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рождать…»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(интеллектуальный</a:t>
            </a:r>
          </a:p>
          <a:p>
            <a:pPr marL="365759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марафон)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15108937" y="6294397"/>
            <a:ext cx="727721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картой)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4327525" y="6401077"/>
            <a:ext cx="972895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дискуссия)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5432425" y="6401077"/>
            <a:ext cx="875296" cy="469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2296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нашего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времени)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9017254" y="6614437"/>
            <a:ext cx="868244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гостиная)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6255766" y="7142122"/>
            <a:ext cx="561553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Март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10611866" y="7142122"/>
            <a:ext cx="7231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Апрель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15235174" y="7142122"/>
            <a:ext cx="49557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IKOANK+Calibri Bold"/>
                <a:cs typeface="IKOANK+Calibri Bold"/>
              </a:rPr>
              <a:t>Май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4341622" y="7468512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06.03.2023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5461762" y="7468512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13.03.2023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6605016" y="7468512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20.03.2023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7709916" y="7468512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27.03.2023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8852916" y="7468512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03.04.2023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10034016" y="7468512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10.04.2023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11177270" y="7468512"/>
            <a:ext cx="1992551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17.04.2023</a:t>
            </a:r>
            <a:r>
              <a:rPr dirty="0" sz="1400" spc="1396">
                <a:solidFill>
                  <a:srgbClr val="000000"/>
                </a:solidFill>
                <a:latin typeface="OGNSFN+Calibri"/>
                <a:cs typeface="OGNSFN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24.04.2023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13463270" y="7468512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15.05.2023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14949551" y="7468512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22.05.2023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16487902" y="7468512"/>
            <a:ext cx="96540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29.05.2023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11126470" y="7773566"/>
            <a:ext cx="2116306" cy="17496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623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«Зелёные»</a:t>
            </a:r>
          </a:p>
          <a:p>
            <a:pPr marL="13716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привычки»:</a:t>
            </a:r>
            <a:r>
              <a:rPr dirty="0" sz="1400" spc="519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История</a:t>
            </a:r>
            <a:r>
              <a:rPr dirty="0" sz="1400" spc="-18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Дня</a:t>
            </a:r>
          </a:p>
          <a:p>
            <a:pPr marL="88392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сохраним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планету</a:t>
            </a:r>
            <a:r>
              <a:rPr dirty="0" sz="1400" spc="-4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для</a:t>
            </a:r>
            <a:r>
              <a:rPr dirty="0" sz="1400" spc="1243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(встреча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  <a:p>
            <a:pPr marL="12954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0">
                <a:solidFill>
                  <a:srgbClr val="000000"/>
                </a:solidFill>
                <a:latin typeface="KVTRHS+Calibri"/>
                <a:cs typeface="KVTRHS+Calibri"/>
              </a:rPr>
              <a:t>будущих</a:t>
            </a:r>
          </a:p>
          <a:p>
            <a:pPr marL="44196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поколений</a:t>
            </a:r>
          </a:p>
          <a:p>
            <a:pPr marL="3810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(фестиваль</a:t>
            </a:r>
            <a:r>
              <a:rPr dirty="0" sz="1400" spc="1048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профессий)</a:t>
            </a:r>
          </a:p>
          <a:p>
            <a:pPr marL="240792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идей)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4272407" y="7880246"/>
            <a:ext cx="1102012" cy="1322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7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«Я</a:t>
            </a:r>
            <a:r>
              <a:rPr dirty="0" sz="1400" spc="-2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знаю,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что</a:t>
            </a:r>
          </a:p>
          <a:p>
            <a:pPr marL="348996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все</a:t>
            </a:r>
          </a:p>
          <a:p>
            <a:pPr marL="97535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женщины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прекрасны…</a:t>
            </a:r>
          </a:p>
          <a:p>
            <a:pPr marL="82296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»</a:t>
            </a:r>
            <a:r>
              <a:rPr dirty="0" sz="1400" spc="-26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(конкурс</a:t>
            </a:r>
          </a:p>
          <a:p>
            <a:pPr marL="16002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стихов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5286121" y="7986926"/>
            <a:ext cx="1324897" cy="13229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2775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32">
                <a:solidFill>
                  <a:srgbClr val="000000"/>
                </a:solidFill>
                <a:latin typeface="KVTRHS+Calibri"/>
                <a:cs typeface="KVTRHS+Calibri"/>
              </a:rPr>
              <a:t>Гимн</a:t>
            </a:r>
            <a:r>
              <a:rPr dirty="0" sz="1400" spc="22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России</a:t>
            </a:r>
          </a:p>
          <a:p>
            <a:pPr marL="237744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  <a:p>
            <a:pPr marL="176783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газетными</a:t>
            </a:r>
          </a:p>
          <a:p>
            <a:pPr marL="4571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публикациями,</a:t>
            </a:r>
          </a:p>
          <a:p>
            <a:pPr marL="207263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интернет</a:t>
            </a:r>
            <a:r>
              <a:rPr dirty="0" sz="1400">
                <a:solidFill>
                  <a:srgbClr val="000000"/>
                </a:solidFill>
                <a:latin typeface="OGNSFN+Calibri"/>
                <a:cs typeface="OGNSFN+Calibri"/>
              </a:rPr>
              <a:t>-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публикациями)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6523609" y="8093607"/>
            <a:ext cx="1128552" cy="11096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3068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Крым</a:t>
            </a:r>
            <a:r>
              <a:rPr dirty="0" sz="1400" spc="-15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на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1">
                <a:solidFill>
                  <a:srgbClr val="000000"/>
                </a:solidFill>
                <a:latin typeface="KVTRHS+Calibri"/>
                <a:cs typeface="KVTRHS+Calibri"/>
              </a:rPr>
              <a:t>карте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России</a:t>
            </a:r>
          </a:p>
          <a:p>
            <a:pPr marL="143256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  <a:p>
            <a:pPr marL="1066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интерактивн</a:t>
            </a:r>
          </a:p>
          <a:p>
            <a:pPr marL="88392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ой</a:t>
            </a:r>
            <a:r>
              <a:rPr dirty="0" sz="1400" spc="-17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картой)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8846566" y="8093607"/>
            <a:ext cx="978641" cy="682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288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Он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сказал: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«Поехали»</a:t>
            </a:r>
          </a:p>
          <a:p>
            <a:pPr marL="68579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10077958" y="8093607"/>
            <a:ext cx="876331" cy="682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Без</a:t>
            </a:r>
            <a:r>
              <a:rPr dirty="0" sz="1400" spc="-25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срока</a:t>
            </a:r>
          </a:p>
          <a:p>
            <a:pPr marL="12192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давности</a:t>
            </a:r>
          </a:p>
          <a:p>
            <a:pPr marL="1828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(работа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с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14798039" y="8093607"/>
            <a:ext cx="1268914" cy="11096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6388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День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детских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общественных</a:t>
            </a:r>
          </a:p>
          <a:p>
            <a:pPr marL="70104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организаций</a:t>
            </a:r>
          </a:p>
          <a:p>
            <a:pPr marL="86869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(социальная</a:t>
            </a:r>
          </a:p>
          <a:p>
            <a:pPr marL="207264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реклама)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7561453" y="8200286"/>
            <a:ext cx="1261140" cy="8958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2776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Искусство</a:t>
            </a:r>
            <a:r>
              <a:rPr dirty="0" sz="1400" spc="-12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</a:t>
            </a:r>
          </a:p>
          <a:p>
            <a:pPr marL="13715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псевдоискусст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во</a:t>
            </a:r>
            <a:r>
              <a:rPr dirty="0" sz="1400" spc="-14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(творческая</a:t>
            </a:r>
          </a:p>
          <a:p>
            <a:pPr marL="3810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лаборатория)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12402312" y="8200286"/>
            <a:ext cx="580757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15">
                <a:solidFill>
                  <a:srgbClr val="000000"/>
                </a:solidFill>
                <a:latin typeface="KVTRHS+Calibri"/>
                <a:cs typeface="KVTRHS+Calibri"/>
              </a:rPr>
              <a:t>труда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13144500" y="8200286"/>
            <a:ext cx="1603922" cy="8958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Русские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писатели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</a:t>
            </a:r>
          </a:p>
          <a:p>
            <a:pPr marL="18288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поэты</a:t>
            </a:r>
            <a:r>
              <a:rPr dirty="0" sz="1400" spc="-29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войне</a:t>
            </a:r>
          </a:p>
          <a:p>
            <a:pPr marL="184404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(литературная</a:t>
            </a:r>
          </a:p>
          <a:p>
            <a:pPr marL="368808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гостиная)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16289147" y="8200286"/>
            <a:ext cx="1357864" cy="6824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Перед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нами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все</a:t>
            </a:r>
          </a:p>
          <a:p>
            <a:pPr marL="3048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двери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открыты</a:t>
            </a:r>
          </a:p>
          <a:p>
            <a:pPr marL="14478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(творческий</a:t>
            </a:r>
          </a:p>
        </p:txBody>
      </p:sp>
      <p:sp>
        <p:nvSpPr>
          <p:cNvPr id="88" name="object 88"/>
          <p:cNvSpPr txBox="1"/>
          <p:nvPr/>
        </p:nvSpPr>
        <p:spPr>
          <a:xfrm>
            <a:off x="12304776" y="8627007"/>
            <a:ext cx="772298" cy="469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людьми</a:t>
            </a:r>
          </a:p>
          <a:p>
            <a:pPr marL="35052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разных</a:t>
            </a:r>
          </a:p>
        </p:txBody>
      </p:sp>
      <p:sp>
        <p:nvSpPr>
          <p:cNvPr id="89" name="object 89"/>
          <p:cNvSpPr txBox="1"/>
          <p:nvPr/>
        </p:nvSpPr>
        <p:spPr>
          <a:xfrm>
            <a:off x="8710930" y="8733686"/>
            <a:ext cx="2463345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видеоматериа</a:t>
            </a:r>
            <a:r>
              <a:rPr dirty="0" sz="1400" spc="79">
                <a:solidFill>
                  <a:srgbClr val="000000"/>
                </a:solidFill>
                <a:latin typeface="KVTRHS+Calibri"/>
                <a:cs typeface="KVTRHS+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историческими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16507079" y="8840367"/>
            <a:ext cx="927186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флэшмоб)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9035542" y="8947112"/>
            <a:ext cx="600589" cy="2561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лами)</a:t>
            </a:r>
          </a:p>
        </p:txBody>
      </p:sp>
      <p:sp>
        <p:nvSpPr>
          <p:cNvPr id="92" name="object 92"/>
          <p:cNvSpPr txBox="1"/>
          <p:nvPr/>
        </p:nvSpPr>
        <p:spPr>
          <a:xfrm>
            <a:off x="9899650" y="8947112"/>
            <a:ext cx="1241345" cy="2561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документами)</a:t>
            </a:r>
          </a:p>
        </p:txBody>
      </p:sp>
      <p:sp>
        <p:nvSpPr>
          <p:cNvPr id="93" name="object 93"/>
          <p:cNvSpPr txBox="1"/>
          <p:nvPr/>
        </p:nvSpPr>
        <p:spPr>
          <a:xfrm>
            <a:off x="4321175" y="9160762"/>
            <a:ext cx="1001542" cy="255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KVTRHS+Calibri"/>
                <a:cs typeface="KVTRHS+Calibri"/>
              </a:rPr>
              <a:t>женщинах)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OlegovOO</dc:creator>
  <cp:lastModifiedBy>OlegovOO</cp:lastModifiedBy>
  <cp:revision>1</cp:revision>
  <dcterms:modified xsi:type="dcterms:W3CDTF">2022-07-01T15:50:59+11:00</dcterms:modified>
</cp:coreProperties>
</file>