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legacyDocTextInfo.bin" ContentType="application/vnd.ms-office.legacyDocTextInfo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698" r:id="rId2"/>
    <p:sldMasterId id="2147483710" r:id="rId3"/>
  </p:sldMasterIdLst>
  <p:notesMasterIdLst>
    <p:notesMasterId r:id="rId34"/>
  </p:notesMasterIdLst>
  <p:sldIdLst>
    <p:sldId id="256" r:id="rId4"/>
    <p:sldId id="262" r:id="rId5"/>
    <p:sldId id="280" r:id="rId6"/>
    <p:sldId id="281" r:id="rId7"/>
    <p:sldId id="264" r:id="rId8"/>
    <p:sldId id="283" r:id="rId9"/>
    <p:sldId id="261" r:id="rId10"/>
    <p:sldId id="267" r:id="rId11"/>
    <p:sldId id="268" r:id="rId12"/>
    <p:sldId id="260" r:id="rId13"/>
    <p:sldId id="259" r:id="rId14"/>
    <p:sldId id="269" r:id="rId15"/>
    <p:sldId id="284" r:id="rId16"/>
    <p:sldId id="270" r:id="rId17"/>
    <p:sldId id="285" r:id="rId18"/>
    <p:sldId id="286" r:id="rId19"/>
    <p:sldId id="287" r:id="rId20"/>
    <p:sldId id="288" r:id="rId21"/>
    <p:sldId id="289" r:id="rId22"/>
    <p:sldId id="290" r:id="rId23"/>
    <p:sldId id="271" r:id="rId24"/>
    <p:sldId id="272" r:id="rId25"/>
    <p:sldId id="273" r:id="rId26"/>
    <p:sldId id="278" r:id="rId27"/>
    <p:sldId id="279" r:id="rId28"/>
    <p:sldId id="277" r:id="rId29"/>
    <p:sldId id="258" r:id="rId30"/>
    <p:sldId id="276" r:id="rId31"/>
    <p:sldId id="282" r:id="rId32"/>
    <p:sldId id="29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06/relationships/legacyDocTextInfo" Target="legacyDocTextInfo.bin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Office%20PowerPoint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4585034509575203E-2"/>
          <c:y val="1.5086861873663275E-3"/>
          <c:w val="0.62394478467969472"/>
          <c:h val="0.89369173680876335"/>
        </c:manualLayout>
      </c:layout>
      <c:pie3DChart>
        <c:varyColors val="1"/>
        <c:ser>
          <c:idx val="0"/>
          <c:order val="0"/>
          <c:tx>
            <c:strRef>
              <c:f>'[Диаграмма в Microsoft Office PowerPoint]Лист1'!$B$1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c:spPr>
          <c:dPt>
            <c:idx val="0"/>
            <c:spPr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c:spPr>
          </c:dPt>
          <c:dPt>
            <c:idx val="1"/>
            <c:spPr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</c:spPr>
          </c:dPt>
          <c:dPt>
            <c:idx val="2"/>
            <c:spPr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c:spPr>
          </c:dPt>
          <c:dLbls>
            <c:dLbl>
              <c:idx val="0"/>
              <c:layout>
                <c:manualLayout>
                  <c:x val="-0.1181582458442697"/>
                  <c:y val="9.214566929133855E-2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dirty="0">
                        <a:solidFill>
                          <a:schemeClr val="bg1"/>
                        </a:solidFill>
                      </a:rPr>
                      <a:t>20%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0.21067922219524171"/>
                  <c:y val="-0.16622394977397353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dirty="0">
                        <a:solidFill>
                          <a:schemeClr val="bg1"/>
                        </a:solidFill>
                      </a:rPr>
                      <a:t>30%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0.1169303232441545"/>
                  <c:y val="-6.9745583072533535E-2"/>
                </c:manualLayout>
              </c:layout>
              <c:tx>
                <c:rich>
                  <a:bodyPr/>
                  <a:lstStyle/>
                  <a:p>
                    <a:r>
                      <a:rPr lang="en-US" sz="3200" b="1" dirty="0">
                        <a:solidFill>
                          <a:schemeClr val="bg1"/>
                        </a:solidFill>
                      </a:rPr>
                      <a:t>50%</a:t>
                    </a:r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'[Диаграмма в Microsoft Office PowerPoint]Лист1'!$A$2:$A$4</c:f>
              <c:strCache>
                <c:ptCount val="3"/>
                <c:pt idx="0">
                  <c:v>врожденные способности</c:v>
                </c:pt>
                <c:pt idx="1">
                  <c:v>предметные знания</c:v>
                </c:pt>
                <c:pt idx="2">
                  <c:v>владение навыками подготовки  (психологическая готовность</c:v>
                </c:pt>
              </c:strCache>
            </c:strRef>
          </c:cat>
          <c:val>
            <c:numRef>
              <c:f>'[Диаграмма в Microsoft Office PowerPoint]Лист1'!$B$2:$B$4</c:f>
              <c:numCache>
                <c:formatCode>0%</c:formatCode>
                <c:ptCount val="3"/>
                <c:pt idx="0">
                  <c:v>0.2</c:v>
                </c:pt>
                <c:pt idx="1">
                  <c:v>0.30000000000000032</c:v>
                </c:pt>
                <c:pt idx="2">
                  <c:v>0.5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20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 b="1"/>
            </a:pPr>
            <a:endParaRPr lang="ru-RU"/>
          </a:p>
        </c:txPr>
      </c:legendEntry>
      <c:layout>
        <c:manualLayout>
          <c:xMode val="edge"/>
          <c:yMode val="edge"/>
          <c:x val="0.63421857665919179"/>
          <c:y val="0.11001843462852064"/>
          <c:w val="0.36578142334080865"/>
          <c:h val="0.8899815653714793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050"/>
      </a:pPr>
      <a:endParaRPr lang="ru-RU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13" Type="http://schemas.openxmlformats.org/officeDocument/2006/relationships/image" Target="../media/image7.wmf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12" Type="http://schemas.openxmlformats.org/officeDocument/2006/relationships/image" Target="../media/image6.png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5" Type="http://schemas.microsoft.com/office/2006/relationships/legacyDiagramText" Target="legacyDiagramText5.bin"/><Relationship Id="rId15" Type="http://schemas.openxmlformats.org/officeDocument/2006/relationships/image" Target="../media/image9.png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Relationship Id="rId14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5F599-DD51-42A9-9B62-C3ACFCF46AAF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0D184-D2DC-484F-BA2C-948C00DBC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90" name="Shape 290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Garamond"/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9452-B297-439F-81C3-290B7A50D46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0D184-D2DC-484F-BA2C-948C00DBCC1E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395" name="Shape 395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Garamond"/>
                <a:buNone/>
              </a:pPr>
              <a:t>27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0D184-D2DC-484F-BA2C-948C00DBCC1E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932"/>
            <a:ext cx="8424088" cy="1260000"/>
          </a:xfrm>
        </p:spPr>
        <p:txBody>
          <a:bodyPr/>
          <a:lstStyle>
            <a:lvl1pPr>
              <a:defRPr sz="8000" b="0">
                <a:solidFill>
                  <a:schemeClr val="bg2">
                    <a:lumMod val="25000"/>
                  </a:schemeClr>
                </a:solidFill>
                <a:effectLst/>
                <a:latin typeface="Cassandra" pitchFamily="66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180" y="3528591"/>
            <a:ext cx="6400800" cy="1260000"/>
          </a:xfrm>
        </p:spPr>
        <p:txBody>
          <a:bodyPr/>
          <a:lstStyle>
            <a:lvl1pPr marL="0" indent="0" algn="ctr">
              <a:buNone/>
              <a:defRPr sz="3600" i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1E0A3-C4B7-49B7-8803-C65E014CE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104B2-1C6C-4374-AA97-07DBA4282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59D5A-7868-42F2-953E-363484A09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08412" cy="4233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3500" y="2017713"/>
            <a:ext cx="3810000" cy="4233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528EF-B614-4CCD-AF38-50559E9E2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74514-7FB8-479D-AFA3-9431663ED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4EB40-49D4-4564-A679-485BA2FCA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C5655-F481-44AC-946C-9FF0A1736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4F1A3-F3D3-4549-8934-BFCC49C84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A783D-97DC-4DE1-8435-ADA32BCB8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241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5596" y="1593342"/>
            <a:ext cx="7920000" cy="4428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34A8E-8796-4E79-9DE2-50BBC649F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49450" cy="60372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60372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F8075-952C-43D8-9A73-49FB2F642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F1949-D823-437C-BA42-8EA4E06AB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4A893-4CE3-46F8-9A81-B951DACD3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A6259-A056-403F-A8FD-C774D4646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08412" cy="4233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3500" y="2017713"/>
            <a:ext cx="3810000" cy="4233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7341A-D65F-4E3D-A1E9-2630CB8A3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DAAE0-D743-4ACF-9B90-29AA4BE1B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147D1-7CBE-4207-9240-96535E774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4C0D0-2EE3-4B18-85EB-2C3D70A58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18E17-5897-4028-8209-C7168A702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 baseline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24800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2C7FD-9C8A-445D-BC5C-D89315D01C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5E6B9-5CA0-4146-9708-C4A2CC7E4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49450" cy="60372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60372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7FF3D-401A-4AFB-B688-8FCBEE7CB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428000"/>
          </a:xfrm>
        </p:spPr>
        <p:txBody>
          <a:bodyPr/>
          <a:lstStyle>
            <a:lvl1pPr marL="342000" indent="-342000">
              <a:buSzPct val="80000"/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741600" indent="-284400">
              <a:buSzPct val="80000"/>
              <a:buFont typeface="Wingdings" pitchFamily="2" charset="2"/>
              <a:buChar char="§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 marL="1144800" indent="-230400">
              <a:buSzPct val="80000"/>
              <a:buFont typeface="Arial" pitchFamily="34" charset="0"/>
              <a:buChar char="•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35596" y="1592796"/>
            <a:ext cx="3780000" cy="4428000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1592796"/>
            <a:ext cx="3780000" cy="4428000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fld id="{160967C7-9D1B-41A8-9670-9FA0B08F262A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fld id="{A98DE83C-26AC-47F4-B471-4C41153BD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056A1-83B0-4485-83A6-FD10AE5F0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4BEA4-D62A-4C11-8131-40F8420A3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50" y="296863"/>
            <a:ext cx="7920038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971550" y="1631950"/>
            <a:ext cx="7920038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722" r:id="rId10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6000" kern="1200">
          <a:solidFill>
            <a:srgbClr val="4A452A"/>
          </a:solidFill>
          <a:latin typeface="Cassandra" pitchFamily="66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 2" pitchFamily="18" charset="2"/>
        <a:buChar char="·"/>
        <a:defRPr sz="3200" kern="1200">
          <a:solidFill>
            <a:srgbClr val="4A452A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rgbClr val="4A452A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A452A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0" y="2438400"/>
            <a:ext cx="9007475" cy="1050925"/>
            <a:chOff x="0" y="1536"/>
            <a:chExt cx="5674" cy="662"/>
          </a:xfrm>
        </p:grpSpPr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185" y="1604"/>
              <a:ext cx="448" cy="298"/>
              <a:chOff x="185" y="1604"/>
              <a:chExt cx="448" cy="298"/>
            </a:xfrm>
          </p:grpSpPr>
          <p:sp>
            <p:nvSpPr>
              <p:cNvPr id="2" name="Rectangle 3"/>
              <p:cNvSpPr>
                <a:spLocks noChangeArrowheads="1"/>
              </p:cNvSpPr>
              <p:nvPr/>
            </p:nvSpPr>
            <p:spPr bwMode="auto">
              <a:xfrm>
                <a:off x="185" y="1604"/>
                <a:ext cx="276" cy="299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a typeface="+mn-ea"/>
                  <a:cs typeface="+mn-cs"/>
                </a:endParaRPr>
              </a:p>
            </p:txBody>
          </p:sp>
          <p:sp>
            <p:nvSpPr>
              <p:cNvPr id="2064" name="Rectangle 4"/>
              <p:cNvSpPr>
                <a:spLocks noChangeArrowheads="1"/>
              </p:cNvSpPr>
              <p:nvPr/>
            </p:nvSpPr>
            <p:spPr bwMode="auto">
              <a:xfrm>
                <a:off x="427" y="1604"/>
                <a:ext cx="207" cy="299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3333CC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263" y="1870"/>
              <a:ext cx="465" cy="298"/>
              <a:chOff x="263" y="1870"/>
              <a:chExt cx="465" cy="298"/>
            </a:xfrm>
          </p:grpSpPr>
          <p:sp>
            <p:nvSpPr>
              <p:cNvPr id="2061" name="Rectangle 6"/>
              <p:cNvSpPr>
                <a:spLocks noChangeArrowheads="1"/>
              </p:cNvSpPr>
              <p:nvPr/>
            </p:nvSpPr>
            <p:spPr bwMode="auto">
              <a:xfrm>
                <a:off x="263" y="1870"/>
                <a:ext cx="266" cy="299"/>
              </a:xfrm>
              <a:prstGeom prst="rect">
                <a:avLst/>
              </a:prstGeom>
              <a:solidFill>
                <a:srgbClr val="FFCF0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a typeface="+mn-ea"/>
                  <a:cs typeface="+mn-cs"/>
                </a:endParaRPr>
              </a:p>
            </p:txBody>
          </p:sp>
          <p:sp>
            <p:nvSpPr>
              <p:cNvPr id="2062" name="Rectangle 7"/>
              <p:cNvSpPr>
                <a:spLocks noChangeArrowheads="1"/>
              </p:cNvSpPr>
              <p:nvPr/>
            </p:nvSpPr>
            <p:spPr bwMode="auto">
              <a:xfrm>
                <a:off x="496" y="1870"/>
                <a:ext cx="233" cy="299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CF0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a typeface="+mn-ea"/>
                  <a:cs typeface="+mn-cs"/>
                </a:endParaRPr>
              </a:p>
            </p:txBody>
          </p:sp>
        </p:grpSp>
        <p:sp>
          <p:nvSpPr>
            <p:cNvPr id="2058" name="Rectangle 8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a typeface="+mn-ea"/>
                <a:cs typeface="+mn-cs"/>
              </a:endParaRPr>
            </a:p>
          </p:txBody>
        </p:sp>
        <p:sp>
          <p:nvSpPr>
            <p:cNvPr id="2059" name="Rectangle 9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rgbClr val="1C1C1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a typeface="+mn-ea"/>
                <a:cs typeface="+mn-cs"/>
              </a:endParaRPr>
            </a:p>
          </p:txBody>
        </p:sp>
        <p:sp>
          <p:nvSpPr>
            <p:cNvPr id="2060" name="Rectangle 10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1C1C1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a typeface="+mn-ea"/>
                <a:cs typeface="+mn-cs"/>
              </a:endParaRPr>
            </a:p>
          </p:txBody>
        </p:sp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1450" cy="1460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0812" cy="4233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3" name="Text Box 13"/>
          <p:cNvSpPr txBox="1">
            <a:spLocks noChangeArrowheads="1"/>
          </p:cNvSpPr>
          <p:nvPr/>
        </p:nvSpPr>
        <p:spPr bwMode="auto">
          <a:xfrm>
            <a:off x="990600" y="6245225"/>
            <a:ext cx="1905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  <a:cs typeface="+mn-cs"/>
            </a:endParaRPr>
          </a:p>
        </p:txBody>
      </p:sp>
      <p:sp>
        <p:nvSpPr>
          <p:cNvPr id="2054" name="Text Box 14"/>
          <p:cNvSpPr txBox="1">
            <a:spLocks noChangeArrowheads="1"/>
          </p:cNvSpPr>
          <p:nvPr/>
        </p:nvSpPr>
        <p:spPr bwMode="auto">
          <a:xfrm>
            <a:off x="3429000" y="62452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  <a:cs typeface="+mn-cs"/>
            </a:endParaRPr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2D34DD5-2201-48A6-AA44-71173CCA6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+mj-lt"/>
          <a:ea typeface="Arial Unicode MS" pitchFamily="34" charset="-128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Tahoma" pitchFamily="32" charset="0"/>
          <a:ea typeface="Arial Unicode MS" pitchFamily="34" charset="-128"/>
          <a:cs typeface="Arial Unicode MS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Tahoma" pitchFamily="32" charset="0"/>
          <a:ea typeface="Arial Unicode MS" pitchFamily="34" charset="-128"/>
          <a:cs typeface="Arial Unicode MS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Tahoma" pitchFamily="32" charset="0"/>
          <a:ea typeface="Arial Unicode MS" pitchFamily="34" charset="-128"/>
          <a:cs typeface="Arial Unicode MS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Tahoma" pitchFamily="32" charset="0"/>
          <a:ea typeface="Arial Unicode MS" pitchFamily="34" charset="-128"/>
          <a:cs typeface="Arial Unicode M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cs typeface="Arial Unicode M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cs typeface="Arial Unicode M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cs typeface="Arial Unicode M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417513" y="1098550"/>
            <a:ext cx="438150" cy="474663"/>
          </a:xfrm>
          <a:prstGeom prst="rect">
            <a:avLst/>
          </a:prstGeom>
          <a:solidFill>
            <a:srgbClr val="FFCF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  <a:cs typeface="+mn-cs"/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F0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  <a:cs typeface="+mn-cs"/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541338" y="1520825"/>
            <a:ext cx="422275" cy="474663"/>
          </a:xfrm>
          <a:prstGeom prst="rect">
            <a:avLst/>
          </a:prstGeom>
          <a:solidFill>
            <a:srgbClr val="3333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  <a:cs typeface="+mn-cs"/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33CC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  <a:cs typeface="+mn-cs"/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  <a:cs typeface="+mn-cs"/>
            </a:endParaRP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762000" y="990600"/>
            <a:ext cx="31750" cy="1052513"/>
          </a:xfrm>
          <a:prstGeom prst="rect">
            <a:avLst/>
          </a:prstGeom>
          <a:solidFill>
            <a:srgbClr val="1C1C1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  <a:cs typeface="+mn-cs"/>
            </a:endParaRP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1C1C1C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  <a:cs typeface="+mn-cs"/>
            </a:endParaRPr>
          </a:p>
        </p:txBody>
      </p:sp>
      <p:sp>
        <p:nvSpPr>
          <p:cNvPr id="205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1450" cy="1460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0812" cy="4233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35" name="Text Box 10"/>
          <p:cNvSpPr txBox="1">
            <a:spLocks noChangeArrowheads="1"/>
          </p:cNvSpPr>
          <p:nvPr/>
        </p:nvSpPr>
        <p:spPr bwMode="auto">
          <a:xfrm>
            <a:off x="1162050" y="6240463"/>
            <a:ext cx="1905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  <a:cs typeface="+mn-cs"/>
            </a:endParaRPr>
          </a:p>
        </p:txBody>
      </p:sp>
      <p:sp>
        <p:nvSpPr>
          <p:cNvPr id="1036" name="Text Box 11"/>
          <p:cNvSpPr txBox="1">
            <a:spLocks noChangeArrowheads="1"/>
          </p:cNvSpPr>
          <p:nvPr/>
        </p:nvSpPr>
        <p:spPr bwMode="auto">
          <a:xfrm>
            <a:off x="3657600" y="6240463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  <a:cs typeface="+mn-cs"/>
            </a:endParaRPr>
          </a:p>
        </p:txBody>
      </p:sp>
      <p:sp>
        <p:nvSpPr>
          <p:cNvPr id="2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7042150" y="6243638"/>
            <a:ext cx="19034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BA3ECFB0-6027-4C93-AF04-DE04509F1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+mj-lt"/>
          <a:ea typeface="Arial Unicode MS" pitchFamily="34" charset="-128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Tahoma" pitchFamily="32" charset="0"/>
          <a:ea typeface="Arial Unicode MS" pitchFamily="34" charset="-128"/>
          <a:cs typeface="Arial Unicode MS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Tahoma" pitchFamily="32" charset="0"/>
          <a:ea typeface="Arial Unicode MS" pitchFamily="34" charset="-128"/>
          <a:cs typeface="Arial Unicode MS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Tahoma" pitchFamily="32" charset="0"/>
          <a:ea typeface="Arial Unicode MS" pitchFamily="34" charset="-128"/>
          <a:cs typeface="Arial Unicode MS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Tahoma" pitchFamily="32" charset="0"/>
          <a:ea typeface="Arial Unicode MS" pitchFamily="34" charset="-128"/>
          <a:cs typeface="Arial Unicode M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cs typeface="Arial Unicode M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cs typeface="Arial Unicode M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cs typeface="Arial Unicode M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9.gif"/><Relationship Id="rId7" Type="http://schemas.openxmlformats.org/officeDocument/2006/relationships/image" Target="../media/image21.gif"/><Relationship Id="rId2" Type="http://schemas.openxmlformats.org/officeDocument/2006/relationships/hyperlink" Target="http://www.kollar-area.ch/media/DIR_1671382/4119d4567591a872ffff9479ffa86321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ms.mts.ru:8080/datas/000/014/14297_thumb.gif" TargetMode="External"/><Relationship Id="rId5" Type="http://schemas.openxmlformats.org/officeDocument/2006/relationships/image" Target="../media/image20.gif"/><Relationship Id="rId4" Type="http://schemas.openxmlformats.org/officeDocument/2006/relationships/hyperlink" Target="http://ziro4ka-bilopil.at.ua/ANIMASHKI39.gi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803750" cy="227408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Социально-психологическая подготовка выпускников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9-х и 11-х классов к государственной итоговой аттестации»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pPr algn="r"/>
            <a:r>
              <a:rPr lang="ru-RU" sz="3800" b="1" i="1" dirty="0" smtClean="0">
                <a:solidFill>
                  <a:schemeClr val="bg2">
                    <a:lumMod val="10000"/>
                  </a:schemeClr>
                </a:solidFill>
              </a:rPr>
              <a:t>Надежда  Олеговна  Баюкова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</a:p>
          <a:p>
            <a:pPr algn="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заведующая кафедрой «Развития образовательных систем»  Института развития образования и повышения квалификации педагогических кадров, кандидат педагогических наук, доцент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Garamond"/>
              <a:buNone/>
            </a:pPr>
            <a:r>
              <a:rPr lang="en-US" sz="3600" b="1" i="1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Что такое психологическая поддержка?</a:t>
            </a:r>
            <a:endParaRPr/>
          </a:p>
        </p:txBody>
      </p:sp>
      <p:sp>
        <p:nvSpPr>
          <p:cNvPr id="347" name="Shape 347"/>
          <p:cNvSpPr txBox="1">
            <a:spLocks noGrp="1"/>
          </p:cNvSpPr>
          <p:nvPr>
            <p:ph sz="half" idx="1"/>
          </p:nvPr>
        </p:nvSpPr>
        <p:spPr>
          <a:xfrm>
            <a:off x="304800" y="1600200"/>
            <a:ext cx="4191000" cy="5029200"/>
          </a:xfrm>
          <a:prstGeom prst="rect">
            <a:avLst/>
          </a:prstGeom>
          <a:gradFill>
            <a:gsLst>
              <a:gs pos="0">
                <a:schemeClr val="hlink"/>
              </a:gs>
              <a:gs pos="100000">
                <a:srgbClr val="FFF9E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en-US" sz="2400" b="1" i="1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Психологическая поддержка</a:t>
            </a:r>
            <a:r>
              <a:rPr lang="en-US"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– это процесс: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Noto Sans Symbols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 котором взрослый сосредотачивается на позитивных сторонах и преимуществах ребенка с целью укрепления его самооценки;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Noto Sans Symbols"/>
              <a:buNone/>
            </a:pPr>
            <a:endParaRPr sz="18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Noto Sans Symbols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который помогает  поверить в себя и в свои способности;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Noto Sans Symbols"/>
              <a:buNone/>
            </a:pPr>
            <a:endParaRPr sz="18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Noto Sans Symbols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который помогает избежать ошибок;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Noto Sans Symbols"/>
              <a:buNone/>
            </a:pPr>
            <a:endParaRPr sz="18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Noto Sans Symbols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который поддерживает  при неудачах.</a:t>
            </a:r>
            <a:endParaRPr/>
          </a:p>
        </p:txBody>
      </p:sp>
      <p:sp>
        <p:nvSpPr>
          <p:cNvPr id="348" name="Shape 348"/>
          <p:cNvSpPr txBox="1">
            <a:spLocks noGrp="1"/>
          </p:cNvSpPr>
          <p:nvPr>
            <p:ph sz="half" idx="2"/>
          </p:nvPr>
        </p:nvSpPr>
        <p:spPr>
          <a:xfrm>
            <a:off x="4648200" y="1600200"/>
            <a:ext cx="4343400" cy="5105400"/>
          </a:xfrm>
          <a:prstGeom prst="rect">
            <a:avLst/>
          </a:prstGeom>
          <a:gradFill>
            <a:gsLst>
              <a:gs pos="0">
                <a:schemeClr val="hlink"/>
              </a:gs>
              <a:gs pos="100000">
                <a:srgbClr val="FFF2BF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1" i="1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Необходимо:</a:t>
            </a:r>
            <a:endParaRPr/>
          </a:p>
          <a:p>
            <a:pPr marL="342900" marR="0" lvl="0" indent="-342900" algn="ct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1" i="1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забыть о прошлых неудачах;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endParaRPr sz="20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endParaRPr sz="20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помочь  обрести уверенность в том, что человек справится с данной задачей;</a:t>
            </a:r>
            <a:endParaRPr/>
          </a:p>
          <a:p>
            <a:pPr marL="342900" marR="0" lvl="0" indent="-2476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endParaRPr sz="20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endParaRPr sz="20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помнить о прошлых удачах и возвращаться к ним, а не к ошибкам.</a:t>
            </a:r>
            <a:endParaRPr/>
          </a:p>
          <a:p>
            <a:pPr marL="342900" marR="0" lvl="0" indent="-2476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endParaRPr sz="20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4765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endParaRPr sz="20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4582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ramond"/>
              <a:buNone/>
            </a:pPr>
            <a:r>
              <a:rPr lang="en-US" sz="2800" b="1" i="1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Как оказывать психологическую поддержку?</a:t>
            </a:r>
            <a:br>
              <a:rPr lang="en-US" sz="2800" b="1" i="1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800" b="1" i="1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Правила для взрослых</a:t>
            </a:r>
            <a:r>
              <a:rPr lang="en-US" sz="3600" b="1" i="1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</p:txBody>
      </p:sp>
      <p:sp>
        <p:nvSpPr>
          <p:cNvPr id="354" name="Shape 354"/>
          <p:cNvSpPr txBox="1">
            <a:spLocks noGrp="1"/>
          </p:cNvSpPr>
          <p:nvPr>
            <p:ph idx="1"/>
          </p:nvPr>
        </p:nvSpPr>
        <p:spPr>
          <a:xfrm>
            <a:off x="304800" y="1600200"/>
            <a:ext cx="8686800" cy="5105400"/>
          </a:xfrm>
          <a:prstGeom prst="rect">
            <a:avLst/>
          </a:prstGeom>
          <a:gradFill>
            <a:gsLst>
              <a:gs pos="0">
                <a:schemeClr val="hlink"/>
              </a:gs>
              <a:gs pos="100000">
                <a:srgbClr val="FFF6D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•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Опираться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сильные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стороны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endParaRPr sz="20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•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Избегать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подчеркивания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промахов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endParaRPr sz="20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•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Уметь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помочь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выпускнику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разбить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большие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задания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долее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мелкие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такие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с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которыми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он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может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справиться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endParaRPr sz="20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•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Проводить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больше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времени</a:t>
            </a:r>
            <a:r>
              <a:rPr lang="ru-RU" sz="2000" b="1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вместе</a:t>
            </a:r>
            <a:r>
              <a:rPr lang="en-US" sz="2000" b="1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endParaRPr sz="20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•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Знать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обо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всех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попытках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справиться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с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заданием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endParaRPr sz="20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•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Уметь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взаимодействовать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endParaRPr sz="20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•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Избегать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дисциплинарных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поощрений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наказаний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endParaRPr sz="20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•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Принимать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индивидуальность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ребенка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Демонстрировать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оптимизм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Diagram 2"/>
          <p:cNvGraphicFramePr>
            <a:graphicFrameLocks noChangeAspect="1"/>
          </p:cNvGraphicFramePr>
          <p:nvPr>
            <p:ph/>
          </p:nvPr>
        </p:nvGraphicFramePr>
        <p:xfrm>
          <a:off x="-684213" y="0"/>
          <a:ext cx="10152063" cy="68580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1"/>
          <p:cNvSpPr>
            <a:spLocks noGrp="1"/>
          </p:cNvSpPr>
          <p:nvPr>
            <p:ph/>
          </p:nvPr>
        </p:nvSpPr>
        <p:spPr>
          <a:xfrm>
            <a:off x="323850" y="1700213"/>
            <a:ext cx="8480425" cy="457517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000" smtClean="0">
                <a:solidFill>
                  <a:srgbClr val="002060"/>
                </a:solidFill>
              </a:rPr>
              <a:t>Внушайте ребенку мысль, что количество баллов не является совершенным измерением его возможностей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smtClean="0">
                <a:solidFill>
                  <a:srgbClr val="002060"/>
                </a:solidFill>
              </a:rPr>
              <a:t>Подбадривайте детей, хвалите их за то, что они делают хорошо.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smtClean="0">
                <a:solidFill>
                  <a:srgbClr val="002060"/>
                </a:solidFill>
              </a:rPr>
              <a:t>Не повышайте тревожность ребенка накануне экзамена.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smtClean="0">
                <a:solidFill>
                  <a:srgbClr val="002060"/>
                </a:solidFill>
              </a:rPr>
              <a:t>Контролируйте режим подготовки ребенка, не допускайте перегрузок.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smtClean="0">
                <a:solidFill>
                  <a:srgbClr val="002060"/>
                </a:solidFill>
              </a:rPr>
              <a:t>Помогите детям распределить темп подготовки по дням.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smtClean="0">
                <a:solidFill>
                  <a:srgbClr val="002060"/>
                </a:solidFill>
              </a:rPr>
              <a:t>Приучайте ребенка ориентироваться во времени и уметь его распределять.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smtClean="0">
                <a:solidFill>
                  <a:srgbClr val="002060"/>
                </a:solidFill>
              </a:rPr>
              <a:t>Накануне экзамена обеспечьте ребенку полноценный отдых, он должен отдохнуть и как следует выспаться.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smtClean="0">
                <a:solidFill>
                  <a:srgbClr val="002060"/>
                </a:solidFill>
              </a:rPr>
              <a:t>Самое главное : это снизить напряжение и тревожность ребенка.</a:t>
            </a:r>
          </a:p>
          <a:p>
            <a:pPr eaLnBrk="1" hangingPunct="1"/>
            <a:endParaRPr lang="ru-RU" smtClean="0"/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755650" y="549275"/>
            <a:ext cx="7007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2060"/>
                </a:solidFill>
              </a:rPr>
              <a:t>Советы для родителей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1628775"/>
            <a:ext cx="8374063" cy="49688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400" b="1" u="sng" dirty="0" smtClean="0">
                <a:solidFill>
                  <a:srgbClr val="000099"/>
                </a:solidFill>
                <a:latin typeface="Comic Sans MS" pitchFamily="66" charset="0"/>
              </a:rPr>
              <a:t>Профилактика  утомления </a:t>
            </a:r>
            <a:endParaRPr lang="ru-RU" sz="14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Comic Sans MS" pitchFamily="66" charset="0"/>
              </a:rPr>
              <a:t>выполнение гимнастики во время утомительных занятий;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Comic Sans MS" pitchFamily="66" charset="0"/>
              </a:rPr>
              <a:t>прогулки на свежем воздухе;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Comic Sans MS" pitchFamily="66" charset="0"/>
              </a:rPr>
              <a:t>соблюдение круглосуточного гигиенического режима дня;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Comic Sans MS" pitchFamily="66" charset="0"/>
              </a:rPr>
              <a:t> следить за правильной позой за столом (не сдавливать грудную клетку, крупные сосуды, выпрямлять ноги);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Comic Sans MS" pitchFamily="66" charset="0"/>
              </a:rPr>
              <a:t>чередование труда и отдыха. Можно поделать наклоны;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err="1" smtClean="0">
                <a:solidFill>
                  <a:srgbClr val="002060"/>
                </a:solidFill>
                <a:latin typeface="Comic Sans MS" pitchFamily="66" charset="0"/>
              </a:rPr>
              <a:t>самомассаж</a:t>
            </a:r>
            <a:r>
              <a:rPr lang="ru-RU" sz="1400" dirty="0" smtClean="0">
                <a:solidFill>
                  <a:srgbClr val="002060"/>
                </a:solidFill>
                <a:latin typeface="Comic Sans MS" pitchFamily="66" charset="0"/>
              </a:rPr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Comic Sans MS" pitchFamily="66" charset="0"/>
              </a:rPr>
              <a:t>спать на плоской подушке.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ru-RU" sz="1400" b="1" u="sng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u="sng" dirty="0" smtClean="0">
                <a:solidFill>
                  <a:srgbClr val="000099"/>
                </a:solidFill>
                <a:latin typeface="Comic Sans MS" pitchFamily="66" charset="0"/>
              </a:rPr>
              <a:t>Профилактика потери аппетита </a:t>
            </a:r>
            <a:endParaRPr lang="ru-RU" sz="14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Comic Sans MS" pitchFamily="66" charset="0"/>
              </a:rPr>
              <a:t>питание с высоким содержанием белка, кальция и низким жира;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Comic Sans MS" pitchFamily="66" charset="0"/>
              </a:rPr>
              <a:t>не стоит злоупотреблять энергетическими напитками, так как они приведут к истощению нервной систему, лучше соки или чай сладкий с лимоном;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Comic Sans MS" pitchFamily="66" charset="0"/>
              </a:rPr>
              <a:t>обязательно чтоб был завтрак, обед и ужин, а иначе это также может привести к утомлению и истощению </a:t>
            </a:r>
            <a:r>
              <a:rPr lang="ru-RU" sz="1400" dirty="0" smtClean="0">
                <a:solidFill>
                  <a:srgbClr val="002060"/>
                </a:solidFill>
                <a:latin typeface="Comic Sans MS" pitchFamily="66" charset="0"/>
              </a:rPr>
              <a:t>организма</a:t>
            </a:r>
            <a:r>
              <a:rPr lang="ru-RU" sz="14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ru-RU" sz="1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400" b="1" u="sng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u="sng" dirty="0" smtClean="0">
                <a:solidFill>
                  <a:srgbClr val="000099"/>
                </a:solidFill>
                <a:latin typeface="Comic Sans MS" pitchFamily="66" charset="0"/>
              </a:rPr>
              <a:t>Нагрузка на позвоночник (профилактика)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Comic Sans MS" pitchFamily="66" charset="0"/>
              </a:rPr>
              <a:t>Между занятиями полежать на полу;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Comic Sans MS" pitchFamily="66" charset="0"/>
              </a:rPr>
              <a:t>Не следует, засиживаться до поздней </a:t>
            </a:r>
            <a:r>
              <a:rPr lang="ru-RU" sz="1400" dirty="0" smtClean="0">
                <a:solidFill>
                  <a:srgbClr val="002060"/>
                </a:solidFill>
                <a:latin typeface="Comic Sans MS" pitchFamily="66" charset="0"/>
              </a:rPr>
              <a:t>ночи;</a:t>
            </a:r>
            <a:endParaRPr lang="ru-RU" sz="1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Comic Sans MS" pitchFamily="66" charset="0"/>
              </a:rPr>
              <a:t>Своевременно информировать медика о плохом самочувствии!</a:t>
            </a:r>
          </a:p>
        </p:txBody>
      </p:sp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2411413" y="692150"/>
            <a:ext cx="561657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12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Профилактические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мероприятия</a:t>
            </a:r>
          </a:p>
        </p:txBody>
      </p:sp>
      <p:pic>
        <p:nvPicPr>
          <p:cNvPr id="19460" name="Picture 4" descr="j01781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0"/>
            <a:ext cx="97313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j022377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5229225"/>
            <a:ext cx="12287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j02875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2598738"/>
            <a:ext cx="1471613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726904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Только </a:t>
            </a: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</a:rPr>
              <a:t>спокойствие, без паники!</a:t>
            </a:r>
          </a:p>
          <a:p>
            <a:endParaRPr lang="ru-RU" dirty="0" smtClean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4008" y="1573382"/>
            <a:ext cx="4320480" cy="528461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  </a:t>
            </a:r>
            <a:r>
              <a:rPr lang="ru-RU" sz="4100" b="1" i="1" dirty="0">
                <a:solidFill>
                  <a:schemeClr val="accent5">
                    <a:lumMod val="50000"/>
                  </a:schemeClr>
                </a:solidFill>
              </a:rPr>
              <a:t>Что создает волнение перед экзаменом</a:t>
            </a:r>
            <a:r>
              <a:rPr lang="ru-RU" sz="4100" b="1" i="1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  <a:p>
            <a:r>
              <a:rPr lang="ru-RU" sz="3100" dirty="0"/>
              <a:t>СТРАХ – «А ВДРУГ НЕ СДАМ».</a:t>
            </a:r>
          </a:p>
          <a:p>
            <a:r>
              <a:rPr lang="ru-RU" sz="3100" dirty="0" smtClean="0"/>
              <a:t>НЕДОСТАТОК </a:t>
            </a:r>
            <a:r>
              <a:rPr lang="ru-RU" sz="3100" dirty="0"/>
              <a:t>ПОДГОТОВКИ.</a:t>
            </a:r>
          </a:p>
          <a:p>
            <a:r>
              <a:rPr lang="ru-RU" sz="3100" dirty="0" smtClean="0"/>
              <a:t> </a:t>
            </a:r>
            <a:r>
              <a:rPr lang="ru-RU" sz="3100" dirty="0"/>
              <a:t>ВОЛНЕНИЕ ОКРУЖАЮЩИХ</a:t>
            </a:r>
            <a:r>
              <a:rPr lang="ru-RU" sz="3100" dirty="0" smtClean="0"/>
              <a:t>.</a:t>
            </a:r>
            <a:endParaRPr lang="ru-RU" sz="3100" dirty="0"/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endParaRPr lang="ru-RU" kern="0" dirty="0" smtClean="0">
              <a:solidFill>
                <a:srgbClr val="000000"/>
              </a:solidFill>
              <a:latin typeface="Verdana"/>
            </a:endParaRPr>
          </a:p>
          <a:p>
            <a:pPr marL="0" lvl="0" indent="0" algn="ctr" fontAlgn="base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r>
              <a:rPr lang="ru-RU" kern="0" dirty="0" smtClean="0">
                <a:solidFill>
                  <a:srgbClr val="000000"/>
                </a:solidFill>
                <a:latin typeface="Verdana"/>
              </a:rPr>
              <a:t>Важным </a:t>
            </a:r>
            <a:r>
              <a:rPr lang="ru-RU" kern="0" dirty="0">
                <a:solidFill>
                  <a:srgbClr val="000000"/>
                </a:solidFill>
                <a:latin typeface="Verdana"/>
              </a:rPr>
              <a:t>шагом к успеху на экзамене является психологическая установка </a:t>
            </a:r>
            <a:r>
              <a:rPr lang="ru-RU" b="1" kern="0" dirty="0">
                <a:solidFill>
                  <a:srgbClr val="000000"/>
                </a:solidFill>
                <a:latin typeface="Verdana"/>
              </a:rPr>
              <a:t>на успех</a:t>
            </a:r>
            <a:r>
              <a:rPr lang="ru-RU" kern="0" dirty="0">
                <a:solidFill>
                  <a:srgbClr val="000000"/>
                </a:solidFill>
                <a:latin typeface="Verdana"/>
              </a:rPr>
              <a:t>, абсолютная уверенность в том,  что </a:t>
            </a:r>
            <a:r>
              <a:rPr lang="ru-RU" b="1" kern="0" dirty="0">
                <a:solidFill>
                  <a:srgbClr val="000000"/>
                </a:solidFill>
                <a:latin typeface="Verdana"/>
              </a:rPr>
              <a:t>цель будет достигнута. </a:t>
            </a:r>
          </a:p>
          <a:p>
            <a:pPr marL="0" lvl="0" indent="0" algn="ctr" fontAlgn="base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endParaRPr lang="ru-RU" b="1" kern="0" dirty="0" smtClean="0">
              <a:solidFill>
                <a:srgbClr val="000000"/>
              </a:solidFill>
              <a:latin typeface="Verdana"/>
            </a:endParaRPr>
          </a:p>
          <a:p>
            <a:pPr marL="0" lvl="0" indent="0" algn="ctr" fontAlgn="base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r>
              <a:rPr lang="ru-RU" b="1" kern="0" dirty="0" smtClean="0">
                <a:solidFill>
                  <a:srgbClr val="000000"/>
                </a:solidFill>
                <a:latin typeface="Verdana"/>
              </a:rPr>
              <a:t>Необходимо </a:t>
            </a:r>
            <a:r>
              <a:rPr lang="ru-RU" b="1" kern="0" dirty="0">
                <a:solidFill>
                  <a:srgbClr val="000000"/>
                </a:solidFill>
                <a:latin typeface="Verdana"/>
              </a:rPr>
              <a:t>настраивать детей на </a:t>
            </a:r>
            <a:r>
              <a:rPr lang="ru-RU" b="1" kern="0" dirty="0" smtClean="0">
                <a:solidFill>
                  <a:srgbClr val="000000"/>
                </a:solidFill>
                <a:latin typeface="Verdana"/>
              </a:rPr>
              <a:t>успех!</a:t>
            </a:r>
            <a:r>
              <a:rPr lang="ru-RU" kern="0" dirty="0" smtClean="0">
                <a:solidFill>
                  <a:srgbClr val="000000"/>
                </a:solidFill>
                <a:latin typeface="Verdana"/>
              </a:rPr>
              <a:t> </a:t>
            </a:r>
            <a:endParaRPr lang="ru-RU" kern="0" dirty="0">
              <a:solidFill>
                <a:srgbClr val="000000"/>
              </a:solidFill>
              <a:latin typeface="Verdana"/>
            </a:endParaRPr>
          </a:p>
          <a:p>
            <a:endParaRPr lang="ru-RU" sz="2400" dirty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539552" y="116632"/>
            <a:ext cx="7920880" cy="11003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Важно адекватно относиться к ситуации!</a:t>
            </a:r>
          </a:p>
          <a:p>
            <a:endParaRPr lang="ru-RU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91" y="1988840"/>
            <a:ext cx="433145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5399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890" y="188640"/>
            <a:ext cx="8262566" cy="99060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А на самом деле наш выпускник всё помнит и знает!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Не запугивайте ребенка, не напоминайте ему постоянно  о сложности и ответственности предстоящих экзаменов.</a:t>
            </a:r>
          </a:p>
          <a:p>
            <a:r>
              <a:rPr lang="ru-RU" dirty="0"/>
              <a:t>Помогите  ребенку трезво оценить свои силы и возможности.</a:t>
            </a:r>
          </a:p>
          <a:p>
            <a:r>
              <a:rPr lang="ru-RU" dirty="0"/>
              <a:t>Вместе с педагогами корректируйте  ожидания выпускника.</a:t>
            </a:r>
          </a:p>
          <a:p>
            <a:r>
              <a:rPr lang="ru-RU" dirty="0"/>
              <a:t> Не верьте тем, кто рассказывает про «все ответы за 100 рублей» в Интернете.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427975"/>
            <a:ext cx="3886200" cy="289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83252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Задача родителей - создать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оптимально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комфортные условия для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подготовки.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0" y="1589567"/>
            <a:ext cx="4159101" cy="4572000"/>
          </a:xfrm>
        </p:spPr>
        <p:txBody>
          <a:bodyPr>
            <a:normAutofit fontScale="55000" lnSpcReduction="20000"/>
          </a:bodyPr>
          <a:lstStyle/>
          <a:p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Использовать все возможности подготовки, например, 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стикеры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с датами по истории, тренажеры по предметам и различные Интернет-приложения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Позвольте ребёнку готовиться с другом. Когда объясняешь другому - сам лучше начинаешь понимать!</a:t>
            </a:r>
          </a:p>
          <a:p>
            <a:r>
              <a:rPr lang="ru-RU" sz="38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ОБСУДИТЕ  ВОЗМОЖНЫЕ НЕПРЕДСКАЗУЕМЫЕ СИТУАЦИИ  </a:t>
            </a:r>
            <a:r>
              <a:rPr lang="ru-RU" sz="3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ЭКЗАМЕНЕ  И ЗАРАНЕЕ </a:t>
            </a:r>
            <a:r>
              <a:rPr lang="ru-RU" sz="38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ПРОДУМАЙТЕ ПРАВИЛЬНЫЕ  ДЕЙСТВИЯ.</a:t>
            </a:r>
            <a:endParaRPr lang="ru-RU" sz="38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5" descr="Рисунок2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2084388"/>
            <a:ext cx="3728566" cy="350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121192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990600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Приучайте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ребёнка ориентироваться во времени и уметь его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распределять!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536" y="1916832"/>
            <a:ext cx="3886200" cy="309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499992" y="1589566"/>
            <a:ext cx="4231109" cy="507979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При </a:t>
            </a:r>
            <a:r>
              <a:rPr lang="ru-RU" dirty="0"/>
              <a:t>заучивании материала главное - распределение повторений </a:t>
            </a:r>
            <a:r>
              <a:rPr lang="ru-RU" dirty="0" smtClean="0"/>
              <a:t>по </a:t>
            </a:r>
            <a:r>
              <a:rPr lang="ru-RU" dirty="0"/>
              <a:t>времени</a:t>
            </a:r>
            <a:r>
              <a:rPr lang="ru-RU" dirty="0" smtClean="0"/>
              <a:t>.</a:t>
            </a:r>
          </a:p>
          <a:p>
            <a:r>
              <a:rPr lang="ru-RU" dirty="0"/>
              <a:t>Повторение будет эффективным, если воспроизводить материал своими словами близко к тексту. </a:t>
            </a:r>
            <a:endParaRPr lang="ru-RU" dirty="0" smtClean="0"/>
          </a:p>
          <a:p>
            <a:r>
              <a:rPr lang="ru-RU" dirty="0"/>
              <a:t>Не допускайте перегрузок ребенка. Через каждые 40-50 минут занятий обязательно нужно делать перерывы на 10-15 минут.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37687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Позаботьтесь об организации режима дня и полноценного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питания !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572000" y="1589566"/>
            <a:ext cx="4159101" cy="5007785"/>
          </a:xfrm>
        </p:spPr>
        <p:txBody>
          <a:bodyPr>
            <a:normAutofit fontScale="62500" lnSpcReduction="20000"/>
          </a:bodyPr>
          <a:lstStyle/>
          <a:p>
            <a:r>
              <a:rPr lang="ru-RU" sz="3100" dirty="0"/>
              <a:t>Такие продукты, как рыба, творог, орехи, </a:t>
            </a:r>
            <a:r>
              <a:rPr lang="ru-RU" sz="3100" dirty="0" smtClean="0"/>
              <a:t>стимулируют </a:t>
            </a:r>
            <a:r>
              <a:rPr lang="ru-RU" sz="3100" dirty="0"/>
              <a:t>работу головного мозга. </a:t>
            </a:r>
            <a:r>
              <a:rPr lang="ru-RU" sz="3100" dirty="0" smtClean="0"/>
              <a:t>Клубника и бананы поднимают настроение.</a:t>
            </a:r>
          </a:p>
          <a:p>
            <a:r>
              <a:rPr lang="ru-RU" sz="3100" dirty="0" smtClean="0"/>
              <a:t>Для </a:t>
            </a:r>
            <a:r>
              <a:rPr lang="ru-RU" sz="3100" dirty="0"/>
              <a:t>активной работы мозга требуется много жидкости, поэтому полезно больше пить простую или минеральную воду, зеленый чай</a:t>
            </a:r>
            <a:r>
              <a:rPr lang="ru-RU" sz="3100" dirty="0" smtClean="0"/>
              <a:t>.</a:t>
            </a:r>
          </a:p>
          <a:p>
            <a:r>
              <a:rPr lang="ru-RU" sz="3100" dirty="0"/>
              <a:t>С утра перед экзаменом вместо успокоительного, лучше дайте ребёнку </a:t>
            </a:r>
            <a:r>
              <a:rPr lang="ru-RU" sz="3100" dirty="0" smtClean="0"/>
              <a:t>шоколадку, которую можно взять с собой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728" y="2132856"/>
            <a:ext cx="410496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488371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gete_sila-tr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5879554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Полноценный сон  - ваш союзник в успешной сдаче экзамена!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r>
              <a:rPr lang="ru-RU" dirty="0"/>
              <a:t>При усиленных умственных нагрузках стоит увеличить время сна на час.</a:t>
            </a:r>
          </a:p>
          <a:p>
            <a:r>
              <a:rPr lang="ru-RU" dirty="0" smtClean="0"/>
              <a:t>Накануне </a:t>
            </a:r>
            <a:r>
              <a:rPr lang="ru-RU" dirty="0"/>
              <a:t>экзамена ребенок должен отдохнуть и как следует выспаться.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84" y="1844824"/>
            <a:ext cx="461503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251863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</a:rPr>
              <a:t>Как вести себя во время сдачи экзаменов в форме ЕГЭ</a:t>
            </a:r>
            <a:endParaRPr lang="ru-RU" sz="3200" smtClean="0">
              <a:solidFill>
                <a:srgbClr val="C00000"/>
              </a:solidFill>
            </a:endParaRPr>
          </a:p>
        </p:txBody>
      </p:sp>
      <p:sp>
        <p:nvSpPr>
          <p:cNvPr id="20483" name="Текст 2"/>
          <p:cNvSpPr>
            <a:spLocks noGrp="1"/>
          </p:cNvSpPr>
          <p:nvPr>
            <p:ph type="body" sz="half" idx="1"/>
          </p:nvPr>
        </p:nvSpPr>
        <p:spPr>
          <a:xfrm>
            <a:off x="250825" y="1557338"/>
            <a:ext cx="8642350" cy="51117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1600" b="1" smtClean="0">
                <a:solidFill>
                  <a:srgbClr val="000099"/>
                </a:solidFill>
              </a:rPr>
              <a:t> </a:t>
            </a:r>
            <a:r>
              <a:rPr lang="ru-RU" sz="1600" b="1" u="sng" smtClean="0">
                <a:solidFill>
                  <a:srgbClr val="000099"/>
                </a:solidFill>
              </a:rPr>
              <a:t>Будь внимателен! </a:t>
            </a:r>
            <a:endParaRPr lang="ru-RU" sz="1600" b="1" smtClean="0">
              <a:solidFill>
                <a:srgbClr val="000099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1600" smtClean="0"/>
              <a:t>       </a:t>
            </a:r>
            <a:r>
              <a:rPr lang="ru-RU" sz="1600" smtClean="0">
                <a:solidFill>
                  <a:srgbClr val="002060"/>
                </a:solidFill>
              </a:rPr>
              <a:t>В начале тестирования тебе сообщат необходимую информацию (как заполнять бланк, какими буквами писать, как кодировать номер школы и т.д.). От того, насколько ты внимательно запомнишь все эти правила, зависит количество твоих ответов, засчитанных как верные! </a:t>
            </a:r>
          </a:p>
          <a:p>
            <a:pPr eaLnBrk="1" hangingPunct="1"/>
            <a:r>
              <a:rPr lang="ru-RU" sz="1600" b="1" u="sng" smtClean="0">
                <a:solidFill>
                  <a:srgbClr val="000099"/>
                </a:solidFill>
              </a:rPr>
              <a:t>Соблюдай правила поведения на экзамене! </a:t>
            </a:r>
            <a:endParaRPr lang="ru-RU" sz="1600" b="1" smtClean="0">
              <a:solidFill>
                <a:srgbClr val="000099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1600" smtClean="0"/>
              <a:t>       </a:t>
            </a:r>
            <a:r>
              <a:rPr lang="ru-RU" sz="1600" smtClean="0">
                <a:solidFill>
                  <a:srgbClr val="002060"/>
                </a:solidFill>
              </a:rPr>
              <a:t>Не выкрикивай с места, если хочешь задать вопрос организатору проведения ЕГЭ в аудитории, подними руку. Твои вопросы не должны касаться содержания заданий, тебе ответят только на вопросы, связанные с правилами заполнения регистрационного бланка или, в случае возникновения трудностей, с тестопакетом: опечатки, пропущенные буквы, отсутствие текста в бланке. </a:t>
            </a:r>
          </a:p>
          <a:p>
            <a:pPr eaLnBrk="1" hangingPunct="1"/>
            <a:r>
              <a:rPr lang="ru-RU" sz="1600" b="1" u="sng" smtClean="0">
                <a:solidFill>
                  <a:srgbClr val="000099"/>
                </a:solidFill>
              </a:rPr>
              <a:t>Сосредоточься! </a:t>
            </a:r>
            <a:endParaRPr lang="ru-RU" sz="1600" b="1" smtClean="0">
              <a:solidFill>
                <a:srgbClr val="000099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1600" smtClean="0"/>
              <a:t>       </a:t>
            </a:r>
            <a:r>
              <a:rPr lang="ru-RU" sz="1600" smtClean="0">
                <a:solidFill>
                  <a:srgbClr val="002060"/>
                </a:solidFill>
              </a:rPr>
              <a:t>После заполнения бланка регистрации, когда ты прояснил все непонятные для себя моменты, постарайся сосредоточиться и забыть про окружающих. Для тебя должны существовать только текст заданий и часы, регламентирующие время выполнения теста. </a:t>
            </a:r>
            <a:r>
              <a:rPr lang="ru-RU" sz="1600" u="sng" smtClean="0">
                <a:solidFill>
                  <a:srgbClr val="C00000"/>
                </a:solidFill>
              </a:rPr>
              <a:t>Торопись не спеша!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>
                <a:solidFill>
                  <a:srgbClr val="002060"/>
                </a:solidFill>
              </a:rPr>
              <a:t>Не бойся! Жесткие рамки времени не должны повлиять на качество твоих ответов. Перед тем как вписать ответ, перечитай вопрос дважды и убедись, что ты правильно понял, что от тебя требуется.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Текст 2"/>
          <p:cNvSpPr>
            <a:spLocks noGrp="1"/>
          </p:cNvSpPr>
          <p:nvPr>
            <p:ph type="body" sz="half" idx="1"/>
          </p:nvPr>
        </p:nvSpPr>
        <p:spPr>
          <a:xfrm>
            <a:off x="250825" y="620713"/>
            <a:ext cx="8535988" cy="597693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1600" b="1" u="sng" smtClean="0">
                <a:solidFill>
                  <a:srgbClr val="000099"/>
                </a:solidFill>
              </a:rPr>
              <a:t>Начни с легкого! </a:t>
            </a:r>
            <a:endParaRPr lang="ru-RU" sz="1600" b="1" smtClean="0">
              <a:solidFill>
                <a:srgbClr val="000099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1600" smtClean="0"/>
              <a:t>       </a:t>
            </a:r>
            <a:r>
              <a:rPr lang="ru-RU" sz="1600" smtClean="0">
                <a:solidFill>
                  <a:srgbClr val="002060"/>
                </a:solidFill>
              </a:rPr>
              <a:t>Начни отвечать на те вопросы, в знании которых ты не сомневаешься, не останавливаясь на тех, которые могут вызвать долгие раздумья. Тогда ты успокоишься, голова начнет работать более ясно и четко, и ты войдешь в рабочий ритм. Ты как бы освободишься от нервозности, и вся твоя энергия  потом будет направлена на более трудные вопросы. </a:t>
            </a:r>
            <a:endParaRPr lang="ru-RU" sz="1600" u="sng" smtClean="0">
              <a:solidFill>
                <a:srgbClr val="0000FF"/>
              </a:solidFill>
            </a:endParaRPr>
          </a:p>
          <a:p>
            <a:pPr eaLnBrk="1" hangingPunct="1"/>
            <a:r>
              <a:rPr lang="ru-RU" sz="1600" b="1" u="sng" smtClean="0">
                <a:solidFill>
                  <a:srgbClr val="000099"/>
                </a:solidFill>
              </a:rPr>
              <a:t>Пропускай! </a:t>
            </a:r>
            <a:endParaRPr lang="ru-RU" sz="1600" b="1" smtClean="0">
              <a:solidFill>
                <a:srgbClr val="000099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1600" smtClean="0"/>
              <a:t>      </a:t>
            </a:r>
            <a:r>
              <a:rPr lang="ru-RU" sz="1600" smtClean="0">
                <a:solidFill>
                  <a:srgbClr val="002060"/>
                </a:solidFill>
              </a:rPr>
              <a:t>Надо научиться пропускать трудные или непонятные задания. Помни: в тексте всегда найдутся такие вопросы, с которыми ты обязательно справишься. Просто глупо  недобрать баллов только потому, что ты не дошел до «своих» заданий, а застрял на тех, которые вызывают у тебя затруднений. </a:t>
            </a:r>
          </a:p>
          <a:p>
            <a:pPr eaLnBrk="1" hangingPunct="1"/>
            <a:r>
              <a:rPr lang="ru-RU" sz="1600" b="1" u="sng" smtClean="0">
                <a:solidFill>
                  <a:srgbClr val="000099"/>
                </a:solidFill>
              </a:rPr>
              <a:t>Читай задание до конца! </a:t>
            </a:r>
            <a:endParaRPr lang="ru-RU" sz="1600" b="1" smtClean="0">
              <a:solidFill>
                <a:srgbClr val="000099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1600" smtClean="0"/>
              <a:t>       </a:t>
            </a:r>
            <a:r>
              <a:rPr lang="ru-RU" sz="1600" smtClean="0">
                <a:solidFill>
                  <a:srgbClr val="002060"/>
                </a:solidFill>
              </a:rPr>
              <a:t>Спешка не должна приводить к тому, что ты стараешься понять задание по первым трем словам и достраиваешь концовку в своем воображении. Это верный способ совершить досадные ошибки в самых легких вопросах.</a:t>
            </a:r>
            <a:br>
              <a:rPr lang="ru-RU" sz="1600" smtClean="0">
                <a:solidFill>
                  <a:srgbClr val="002060"/>
                </a:solidFill>
              </a:rPr>
            </a:br>
            <a:r>
              <a:rPr lang="ru-RU" sz="1600" smtClean="0">
                <a:solidFill>
                  <a:srgbClr val="002060"/>
                </a:solidFill>
              </a:rPr>
              <a:t>Думай только о текущем  задании! Когда ты видишь новое задание, забудь все, что было в предыдущем. Как правило, задания в тестах не связаны друг с другом, поэтому методы, которые ты применил в одном вопросе, как правило, не помогают, а только мешают сконцентрироваться и правильно решить новое задание. Другой бесценный психологический эффект такого совета: забыть о неудаче в прошлом задании (если оно оказалось тебе не по зубам). Думай только о том, что каждое задание – это шанс набрать баллы.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Текст 2"/>
          <p:cNvSpPr>
            <a:spLocks noGrp="1"/>
          </p:cNvSpPr>
          <p:nvPr>
            <p:ph type="body" sz="half" idx="1"/>
          </p:nvPr>
        </p:nvSpPr>
        <p:spPr>
          <a:xfrm>
            <a:off x="250825" y="620713"/>
            <a:ext cx="8464550" cy="5903912"/>
          </a:xfrm>
        </p:spPr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1800" b="1" u="sng" dirty="0" smtClean="0">
                <a:solidFill>
                  <a:srgbClr val="000099"/>
                </a:solidFill>
              </a:rPr>
              <a:t>Исключай! </a:t>
            </a:r>
            <a:endParaRPr lang="ru-RU" sz="1800" b="1" dirty="0" smtClean="0">
              <a:solidFill>
                <a:srgbClr val="000099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800" dirty="0" smtClean="0"/>
              <a:t>       </a:t>
            </a:r>
            <a:r>
              <a:rPr lang="ru-RU" sz="1800" dirty="0" smtClean="0">
                <a:solidFill>
                  <a:srgbClr val="002060"/>
                </a:solidFill>
              </a:rPr>
              <a:t>Многие задания можно быстрее решить, если не искать правильный вариант ответа, а последовательно исключать те, которые явно не подходят. Метод исключения позволяет в итоге сконцентрировать внимание всего на одном-двух вариантах, а не на всех пяти – семи (что гораздо труднее).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1800" b="1" dirty="0" smtClean="0">
                <a:solidFill>
                  <a:srgbClr val="000099"/>
                </a:solidFill>
              </a:rPr>
              <a:t> </a:t>
            </a:r>
            <a:r>
              <a:rPr lang="ru-RU" sz="1800" b="1" u="sng" dirty="0" smtClean="0">
                <a:solidFill>
                  <a:srgbClr val="000099"/>
                </a:solidFill>
              </a:rPr>
              <a:t>Запланируй два круга! </a:t>
            </a:r>
            <a:endParaRPr lang="ru-RU" sz="1800" b="1" dirty="0" smtClean="0">
              <a:solidFill>
                <a:srgbClr val="000099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       Рассчитай время так, чтобы за две трети всего отведенного времени пройтись по легким, доступным  для себя заданиям (первый круг), - тогда ты успеешь набрать минимум баллов на тех вопросах, в ответах на которые ты уверен, - а потом спокойно вернуться и подумать над трудными, которые тебе вначале пришлось пропустить (второй круг).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1800" b="1" u="sng" dirty="0" smtClean="0">
                <a:solidFill>
                  <a:srgbClr val="000099"/>
                </a:solidFill>
              </a:rPr>
              <a:t>Угадывай! </a:t>
            </a:r>
            <a:endParaRPr lang="ru-RU" sz="1800" b="1" dirty="0" smtClean="0">
              <a:solidFill>
                <a:srgbClr val="000099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800" dirty="0" smtClean="0"/>
              <a:t>       </a:t>
            </a:r>
            <a:r>
              <a:rPr lang="ru-RU" sz="1800" dirty="0" smtClean="0">
                <a:solidFill>
                  <a:srgbClr val="002060"/>
                </a:solidFill>
              </a:rPr>
              <a:t>Если ты не уверен в выборе ответа, но интуитивно можешь предпочесть какой-то ответ другим, то интуиции следует доверять! Выбрать один из вариантов, который, на твой взгляд, имеет большую вероятность, лучше, чем не выполнить задание совсем.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Проверяй! Обязательно оставь время для проверки своей работы хотя бы для того, чтобы успеть пробежать глазами ответы и заметить явные ошибки.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1800" b="1" u="sng" dirty="0" smtClean="0">
                <a:solidFill>
                  <a:srgbClr val="000099"/>
                </a:solidFill>
              </a:rPr>
              <a:t>Не огорчайся! </a:t>
            </a:r>
            <a:endParaRPr lang="ru-RU" sz="1800" b="1" dirty="0" smtClean="0">
              <a:solidFill>
                <a:srgbClr val="000099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800" dirty="0" smtClean="0"/>
              <a:t>       </a:t>
            </a:r>
            <a:r>
              <a:rPr lang="ru-RU" sz="1800" dirty="0" smtClean="0">
                <a:solidFill>
                  <a:srgbClr val="002060"/>
                </a:solidFill>
              </a:rPr>
              <a:t>Стремись выполнить все задания, но помни, что на практике это не всегда реально. Учитывай. Что количество решенных тобой заданий вполне может оказаться достаточным для хорошей оценки. 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600" dirty="0" smtClean="0">
              <a:solidFill>
                <a:srgbClr val="002060"/>
              </a:solidFill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600" dirty="0" smtClean="0">
              <a:solidFill>
                <a:srgbClr val="002060"/>
              </a:solidFill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600" dirty="0" smtClean="0"/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Удачи</a:t>
            </a:r>
            <a:r>
              <a:rPr lang="ru-RU" sz="1800" b="1" dirty="0" smtClean="0">
                <a:solidFill>
                  <a:srgbClr val="FF0000"/>
                </a:solidFill>
              </a:rPr>
              <a:t>!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2"/>
          <p:cNvSpPr>
            <a:spLocks noGrp="1" noChangeArrowheads="1"/>
          </p:cNvSpPr>
          <p:nvPr>
            <p:ph idx="1"/>
          </p:nvPr>
        </p:nvSpPr>
        <p:spPr bwMode="blackWhite">
          <a:xfrm>
            <a:off x="457200" y="609600"/>
            <a:ext cx="8305800" cy="60960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bg1"/>
              </a:gs>
              <a:gs pos="100000">
                <a:srgbClr val="006666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FFFF"/>
            </a:solidFill>
            <a:round/>
          </a:ln>
        </p:spPr>
        <p:txBody>
          <a:bodyPr/>
          <a:lstStyle/>
          <a:p>
            <a:pPr>
              <a:buFontTx/>
              <a:buNone/>
            </a:pPr>
            <a:r>
              <a:rPr lang="ru-RU" sz="2800" b="1">
                <a:latin typeface="Georgia" pitchFamily="18" charset="0"/>
              </a:rPr>
              <a:t>— </a:t>
            </a:r>
            <a:r>
              <a:rPr lang="ru-RU" sz="2800">
                <a:latin typeface="Georgia" pitchFamily="18" charset="0"/>
              </a:rPr>
              <a:t>это управление своим психоэмоциональным состоянием, достигаемое путем воздействия человека на самого себя с помощью слов, мысленных образов, управления мышечным тонусом и дыханием.</a:t>
            </a:r>
            <a:r>
              <a:rPr lang="ru-RU" sz="2800"/>
              <a:t> </a:t>
            </a:r>
            <a:endParaRPr lang="ru-RU" sz="2800" b="1">
              <a:latin typeface="Georgia" pitchFamily="18" charset="0"/>
            </a:endParaRPr>
          </a:p>
          <a:p>
            <a:r>
              <a:rPr lang="ru-RU" sz="2800" b="1">
                <a:latin typeface="Georgia" pitchFamily="18" charset="0"/>
              </a:rPr>
              <a:t>ЕСТЕСТВЕННЫЕ СПОСОБЫ РЕГУЛЯЦИИ ОРГАНИЗМА И САМОРЕГУЛЯЦИЯ</a:t>
            </a:r>
          </a:p>
          <a:p>
            <a:pPr>
              <a:buFontTx/>
              <a:buNone/>
            </a:pPr>
            <a:r>
              <a:rPr lang="ru-RU" sz="2800">
                <a:latin typeface="Georgia" pitchFamily="18" charset="0"/>
              </a:rPr>
              <a:t>Это длительный сон, вкусная еда, общение с природой и животными, баня, массаж, движение, танцы, музыка . </a:t>
            </a:r>
          </a:p>
        </p:txBody>
      </p:sp>
      <p:sp>
        <p:nvSpPr>
          <p:cNvPr id="86019" name="WordArt 3"/>
          <p:cNvSpPr>
            <a:spLocks noChangeArrowheads="1" noChangeShapeType="1" noTextEdit="1"/>
          </p:cNvSpPr>
          <p:nvPr/>
        </p:nvSpPr>
        <p:spPr bwMode="auto">
          <a:xfrm>
            <a:off x="533400" y="0"/>
            <a:ext cx="8229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00" b="1" kern="10">
                <a:gradFill rotWithShape="1">
                  <a:gsLst>
                    <a:gs pos="0">
                      <a:srgbClr val="FFFF00"/>
                    </a:gs>
                    <a:gs pos="50000">
                      <a:srgbClr val="FF99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C</a:t>
            </a:r>
            <a:r>
              <a:rPr lang="ru-RU" sz="2000" b="1" kern="10">
                <a:gradFill rotWithShape="1">
                  <a:gsLst>
                    <a:gs pos="0">
                      <a:srgbClr val="FFFF00"/>
                    </a:gs>
                    <a:gs pos="50000">
                      <a:srgbClr val="FF99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аморегуляция</a:t>
            </a:r>
          </a:p>
          <a:p>
            <a:endParaRPr lang="ru-RU" sz="2000" b="1" kern="10">
              <a:gradFill rotWithShape="1">
                <a:gsLst>
                  <a:gs pos="0">
                    <a:srgbClr val="FFFF00"/>
                  </a:gs>
                  <a:gs pos="50000">
                    <a:srgbClr val="FF99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Georgi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AutoShape 4"/>
          <p:cNvSpPr>
            <a:spLocks noGrp="1" noChangeArrowheads="1"/>
          </p:cNvSpPr>
          <p:nvPr>
            <p:ph idx="1"/>
          </p:nvPr>
        </p:nvSpPr>
        <p:spPr bwMode="blackWhite">
          <a:xfrm>
            <a:off x="457200" y="838200"/>
            <a:ext cx="8229600" cy="60198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bg1"/>
              </a:gs>
              <a:gs pos="100000">
                <a:srgbClr val="006666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FFFF"/>
            </a:solidFill>
            <a:rou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>
                <a:latin typeface="Georgia" pitchFamily="18" charset="0"/>
              </a:rPr>
              <a:t>Естественные приемы регуляции организма:</a:t>
            </a:r>
          </a:p>
          <a:p>
            <a:pPr>
              <a:lnSpc>
                <a:spcPct val="80000"/>
              </a:lnSpc>
            </a:pPr>
            <a:r>
              <a:rPr lang="ru-RU" sz="2400">
                <a:latin typeface="Georgia" pitchFamily="18" charset="0"/>
              </a:rPr>
              <a:t>– смех, улыбка, юмор;</a:t>
            </a:r>
            <a:br>
              <a:rPr lang="ru-RU" sz="2400">
                <a:latin typeface="Georgia" pitchFamily="18" charset="0"/>
              </a:rPr>
            </a:br>
            <a:r>
              <a:rPr lang="ru-RU" sz="2400">
                <a:latin typeface="Georgia" pitchFamily="18" charset="0"/>
              </a:rPr>
              <a:t>– размышления о хорошем, приятном;</a:t>
            </a:r>
            <a:br>
              <a:rPr lang="ru-RU" sz="2400">
                <a:latin typeface="Georgia" pitchFamily="18" charset="0"/>
              </a:rPr>
            </a:br>
            <a:r>
              <a:rPr lang="ru-RU" sz="2400">
                <a:latin typeface="Georgia" pitchFamily="18" charset="0"/>
              </a:rPr>
              <a:t>– различные движения типа потягивания, расслабления мышц;</a:t>
            </a:r>
            <a:br>
              <a:rPr lang="ru-RU" sz="2400">
                <a:latin typeface="Georgia" pitchFamily="18" charset="0"/>
              </a:rPr>
            </a:br>
            <a:r>
              <a:rPr lang="ru-RU" sz="2400">
                <a:latin typeface="Georgia" pitchFamily="18" charset="0"/>
              </a:rPr>
              <a:t>– наблюдение за пейзажем за окном;</a:t>
            </a:r>
            <a:br>
              <a:rPr lang="ru-RU" sz="2400">
                <a:latin typeface="Georgia" pitchFamily="18" charset="0"/>
              </a:rPr>
            </a:br>
            <a:r>
              <a:rPr lang="ru-RU" sz="2400">
                <a:latin typeface="Georgia" pitchFamily="18" charset="0"/>
              </a:rPr>
              <a:t>– рассматривание цветов в помещении, фотографий, других приятных для человека вещей;</a:t>
            </a:r>
            <a:br>
              <a:rPr lang="ru-RU" sz="2400">
                <a:latin typeface="Georgia" pitchFamily="18" charset="0"/>
              </a:rPr>
            </a:br>
            <a:r>
              <a:rPr lang="ru-RU" sz="2400">
                <a:latin typeface="Georgia" pitchFamily="18" charset="0"/>
              </a:rPr>
              <a:t>– мысленное обращение к высшим силам (Богу, Вселенной, великой идее);</a:t>
            </a:r>
            <a:br>
              <a:rPr lang="ru-RU" sz="2400">
                <a:latin typeface="Georgia" pitchFamily="18" charset="0"/>
              </a:rPr>
            </a:br>
            <a:r>
              <a:rPr lang="ru-RU" sz="2400">
                <a:latin typeface="Georgia" pitchFamily="18" charset="0"/>
              </a:rPr>
              <a:t>– «купание» (реальное или мысленное) в солнечных лучах;</a:t>
            </a:r>
            <a:br>
              <a:rPr lang="ru-RU" sz="2400">
                <a:latin typeface="Georgia" pitchFamily="18" charset="0"/>
              </a:rPr>
            </a:br>
            <a:r>
              <a:rPr lang="ru-RU" sz="2400">
                <a:latin typeface="Georgia" pitchFamily="18" charset="0"/>
              </a:rPr>
              <a:t>– вдыхание свежего воздуха;</a:t>
            </a:r>
            <a:br>
              <a:rPr lang="ru-RU" sz="2400">
                <a:latin typeface="Georgia" pitchFamily="18" charset="0"/>
              </a:rPr>
            </a:br>
            <a:r>
              <a:rPr lang="ru-RU" sz="2400">
                <a:latin typeface="Georgia" pitchFamily="18" charset="0"/>
              </a:rPr>
              <a:t>– чтение стихов;</a:t>
            </a:r>
            <a:br>
              <a:rPr lang="ru-RU" sz="2400">
                <a:latin typeface="Georgia" pitchFamily="18" charset="0"/>
              </a:rPr>
            </a:br>
            <a:r>
              <a:rPr lang="ru-RU" sz="2400">
                <a:latin typeface="Georgia" pitchFamily="18" charset="0"/>
              </a:rPr>
              <a:t>– высказывание похвалы, комплиментов кому-либо просто так.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auto">
          <a:xfrm>
            <a:off x="381000" y="0"/>
            <a:ext cx="8229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00" b="1" kern="10">
                <a:gradFill rotWithShape="1">
                  <a:gsLst>
                    <a:gs pos="0">
                      <a:srgbClr val="FFFF00"/>
                    </a:gs>
                    <a:gs pos="50000">
                      <a:srgbClr val="FF99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C</a:t>
            </a:r>
            <a:r>
              <a:rPr lang="ru-RU" sz="2000" b="1" kern="10">
                <a:gradFill rotWithShape="1">
                  <a:gsLst>
                    <a:gs pos="0">
                      <a:srgbClr val="FFFF00"/>
                    </a:gs>
                    <a:gs pos="50000">
                      <a:srgbClr val="FF99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аморегуляция</a:t>
            </a:r>
          </a:p>
          <a:p>
            <a:endParaRPr lang="ru-RU" sz="2000" b="1" kern="10">
              <a:gradFill rotWithShape="1">
                <a:gsLst>
                  <a:gs pos="0">
                    <a:srgbClr val="FFFF00"/>
                  </a:gs>
                  <a:gs pos="50000">
                    <a:srgbClr val="FF99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Georgi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AutoShape 2"/>
          <p:cNvSpPr>
            <a:spLocks noGrp="1" noChangeArrowheads="1"/>
          </p:cNvSpPr>
          <p:nvPr>
            <p:ph idx="1"/>
          </p:nvPr>
        </p:nvSpPr>
        <p:spPr bwMode="blackWhite">
          <a:xfrm>
            <a:off x="0" y="1143000"/>
            <a:ext cx="9144000" cy="57150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bg1"/>
              </a:gs>
              <a:gs pos="100000">
                <a:srgbClr val="006666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FFFF"/>
            </a:solidFill>
            <a:round/>
          </a:ln>
        </p:spPr>
        <p:txBody>
          <a:bodyPr>
            <a:normAutofit lnSpcReduction="10000"/>
          </a:bodyPr>
          <a:lstStyle/>
          <a:p>
            <a:pPr marL="508000" indent="-508000">
              <a:lnSpc>
                <a:spcPct val="80000"/>
              </a:lnSpc>
              <a:buFontTx/>
              <a:buNone/>
            </a:pPr>
            <a:endParaRPr lang="ru-RU" sz="200" dirty="0"/>
          </a:p>
          <a:p>
            <a:pPr marL="508000" indent="-508000">
              <a:lnSpc>
                <a:spcPct val="80000"/>
              </a:lnSpc>
              <a:buFontTx/>
              <a:buNone/>
            </a:pPr>
            <a:r>
              <a:rPr lang="ru-RU" sz="2400" dirty="0">
                <a:latin typeface="Georgia" pitchFamily="18" charset="0"/>
              </a:rPr>
              <a:t>СПОСОБЫ САМОРЕГУЛЯЦИИ САМОВОЗДЕЙСТВИЯ </a:t>
            </a:r>
          </a:p>
          <a:p>
            <a:pPr marL="508000" indent="-508000">
              <a:lnSpc>
                <a:spcPct val="80000"/>
              </a:lnSpc>
              <a:buFontTx/>
              <a:buNone/>
            </a:pPr>
            <a:r>
              <a:rPr lang="ru-RU" sz="2400" b="1" dirty="0">
                <a:latin typeface="Georgia" pitchFamily="18" charset="0"/>
              </a:rPr>
              <a:t>1.Способы, связанные с управлением дыханием</a:t>
            </a:r>
            <a:r>
              <a:rPr lang="ru-RU" sz="2400" dirty="0">
                <a:latin typeface="Georgia" pitchFamily="18" charset="0"/>
              </a:rPr>
              <a:t> </a:t>
            </a:r>
          </a:p>
          <a:p>
            <a:pPr marL="508000" indent="-508000">
              <a:lnSpc>
                <a:spcPct val="80000"/>
              </a:lnSpc>
              <a:buFontTx/>
              <a:buNone/>
            </a:pPr>
            <a:r>
              <a:rPr lang="ru-RU" sz="2400" dirty="0">
                <a:latin typeface="Georgia" pitchFamily="18" charset="0"/>
              </a:rPr>
              <a:t>2. </a:t>
            </a:r>
            <a:r>
              <a:rPr lang="ru-RU" sz="2400" b="1" dirty="0">
                <a:latin typeface="Georgia" pitchFamily="18" charset="0"/>
              </a:rPr>
              <a:t>Способы, связанные с управлением тонусом мышц, движением. </a:t>
            </a:r>
            <a:r>
              <a:rPr lang="ru-RU" sz="2000" b="1" dirty="0">
                <a:latin typeface="Georgia" pitchFamily="18" charset="0"/>
              </a:rPr>
              <a:t>Упражнение «Мышечная релаксация»</a:t>
            </a:r>
          </a:p>
          <a:p>
            <a:pPr marL="508000" indent="-508000">
              <a:lnSpc>
                <a:spcPct val="80000"/>
              </a:lnSpc>
              <a:buFontTx/>
              <a:buNone/>
            </a:pPr>
            <a:r>
              <a:rPr lang="ru-RU" sz="2400" dirty="0">
                <a:latin typeface="Georgia" pitchFamily="18" charset="0"/>
              </a:rPr>
              <a:t>3. </a:t>
            </a:r>
            <a:r>
              <a:rPr lang="ru-RU" sz="2400" b="1" dirty="0">
                <a:latin typeface="Georgia" pitchFamily="18" charset="0"/>
              </a:rPr>
              <a:t>Способы, связанные с воздействием слова</a:t>
            </a:r>
            <a:r>
              <a:rPr lang="ru-RU" sz="2400" dirty="0">
                <a:latin typeface="Georgia" pitchFamily="18" charset="0"/>
              </a:rPr>
              <a:t> </a:t>
            </a:r>
          </a:p>
          <a:p>
            <a:pPr marL="508000" indent="-508000">
              <a:lnSpc>
                <a:spcPct val="80000"/>
              </a:lnSpc>
              <a:buFontTx/>
              <a:buNone/>
            </a:pPr>
            <a:r>
              <a:rPr lang="ru-RU" sz="2400" b="1" i="1" dirty="0">
                <a:latin typeface="Georgia" pitchFamily="18" charset="0"/>
              </a:rPr>
              <a:t> -</a:t>
            </a:r>
            <a:r>
              <a:rPr lang="ru-RU" sz="2400" b="1" i="1" dirty="0" err="1">
                <a:latin typeface="Georgia" pitchFamily="18" charset="0"/>
              </a:rPr>
              <a:t>Самоприказы</a:t>
            </a:r>
            <a:r>
              <a:rPr lang="ru-RU" sz="2400" dirty="0">
                <a:latin typeface="Georgia" pitchFamily="18" charset="0"/>
              </a:rPr>
              <a:t> «Разговаривать спокойно!», «Не поддаваться на провокацию!» «Думать спокойно», «Я совершенно спокоен и готов работать»,</a:t>
            </a:r>
          </a:p>
          <a:p>
            <a:pPr marL="508000" indent="-508000">
              <a:lnSpc>
                <a:spcPct val="80000"/>
              </a:lnSpc>
              <a:buFontTx/>
              <a:buNone/>
            </a:pPr>
            <a:r>
              <a:rPr lang="ru-RU" sz="2400" dirty="0">
                <a:latin typeface="Georgia" pitchFamily="18" charset="0"/>
              </a:rPr>
              <a:t>-</a:t>
            </a:r>
            <a:r>
              <a:rPr lang="ru-RU" sz="2400" b="1" i="1" dirty="0" err="1">
                <a:latin typeface="Georgia" pitchFamily="18" charset="0"/>
              </a:rPr>
              <a:t>Самоодобрение</a:t>
            </a:r>
            <a:r>
              <a:rPr lang="ru-RU" sz="2400" b="1" i="1" dirty="0">
                <a:latin typeface="Georgia" pitchFamily="18" charset="0"/>
              </a:rPr>
              <a:t> (</a:t>
            </a:r>
            <a:r>
              <a:rPr lang="ru-RU" sz="2400" b="1" i="1" dirty="0" err="1">
                <a:latin typeface="Georgia" pitchFamily="18" charset="0"/>
              </a:rPr>
              <a:t>самопоощрение</a:t>
            </a:r>
            <a:r>
              <a:rPr lang="ru-RU" sz="2400" b="1" i="1" dirty="0">
                <a:latin typeface="Georgia" pitchFamily="18" charset="0"/>
              </a:rPr>
              <a:t>)</a:t>
            </a:r>
            <a:r>
              <a:rPr lang="ru-RU" sz="2400" dirty="0">
                <a:latin typeface="Georgia" pitchFamily="18" charset="0"/>
              </a:rPr>
              <a:t> </a:t>
            </a:r>
          </a:p>
          <a:p>
            <a:pPr marL="508000" indent="-508000">
              <a:lnSpc>
                <a:spcPct val="80000"/>
              </a:lnSpc>
              <a:buFontTx/>
              <a:buNone/>
            </a:pPr>
            <a:r>
              <a:rPr lang="ru-RU" sz="2400" dirty="0">
                <a:latin typeface="Georgia" pitchFamily="18" charset="0"/>
              </a:rPr>
              <a:t>4. </a:t>
            </a:r>
            <a:r>
              <a:rPr lang="ru-RU" sz="2400" b="1" dirty="0">
                <a:latin typeface="Georgia" pitchFamily="18" charset="0"/>
              </a:rPr>
              <a:t>Способы, связанные с использованием образов.</a:t>
            </a:r>
            <a:r>
              <a:rPr lang="ru-RU" sz="2400" dirty="0">
                <a:latin typeface="Georgia" pitchFamily="18" charset="0"/>
              </a:rPr>
              <a:t> </a:t>
            </a:r>
          </a:p>
          <a:p>
            <a:pPr marL="508000" indent="-508000">
              <a:lnSpc>
                <a:spcPct val="80000"/>
              </a:lnSpc>
              <a:buFontTx/>
              <a:buNone/>
            </a:pPr>
            <a:r>
              <a:rPr lang="ru-RU" sz="2400" dirty="0">
                <a:latin typeface="Georgia" pitchFamily="18" charset="0"/>
              </a:rPr>
              <a:t>5. Для многих людей эффективным способом снятия эмоционального напряжения является – разговор. Негативные эмоции могут быть сняты методами   </a:t>
            </a:r>
            <a:r>
              <a:rPr lang="ru-RU" sz="2400" dirty="0" err="1">
                <a:latin typeface="Georgia" pitchFamily="18" charset="0"/>
              </a:rPr>
              <a:t>арт</a:t>
            </a:r>
            <a:r>
              <a:rPr lang="ru-RU" sz="2400" dirty="0">
                <a:latin typeface="Georgia" pitchFamily="18" charset="0"/>
              </a:rPr>
              <a:t>-  терапии  –рисование, коллаж, моделирование с бумагой, написание рассказов, сказок,  пение, музыка, выразительное движение тела     и т.д.</a:t>
            </a:r>
          </a:p>
          <a:p>
            <a:pPr marL="508000" indent="-508000">
              <a:lnSpc>
                <a:spcPct val="80000"/>
              </a:lnSpc>
              <a:buFontTx/>
              <a:buNone/>
            </a:pPr>
            <a:endParaRPr lang="ru-RU" sz="2400" dirty="0">
              <a:latin typeface="Georgia" pitchFamily="18" charset="0"/>
            </a:endParaRPr>
          </a:p>
          <a:p>
            <a:pPr marL="508000" indent="-508000">
              <a:lnSpc>
                <a:spcPct val="80000"/>
              </a:lnSpc>
            </a:pPr>
            <a:endParaRPr lang="ru-RU" sz="1800" dirty="0">
              <a:latin typeface="Georgia" pitchFamily="18" charset="0"/>
            </a:endParaRPr>
          </a:p>
        </p:txBody>
      </p:sp>
      <p:sp>
        <p:nvSpPr>
          <p:cNvPr id="104451" name="WordArt 3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8763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b="1" kern="10">
                <a:gradFill rotWithShape="1">
                  <a:gsLst>
                    <a:gs pos="0">
                      <a:srgbClr val="FFFF00"/>
                    </a:gs>
                    <a:gs pos="50000">
                      <a:srgbClr val="FF99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Рекомендации.</a:t>
            </a:r>
          </a:p>
          <a:p>
            <a:r>
              <a:rPr lang="ru-RU" sz="2000" b="1" kern="10">
                <a:gradFill rotWithShape="1">
                  <a:gsLst>
                    <a:gs pos="0">
                      <a:srgbClr val="FFFF00"/>
                    </a:gs>
                    <a:gs pos="50000">
                      <a:srgbClr val="FF99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Способы  снятия  эмоционального </a:t>
            </a:r>
          </a:p>
          <a:p>
            <a:r>
              <a:rPr lang="ru-RU" sz="2000" b="1" kern="10">
                <a:gradFill rotWithShape="1">
                  <a:gsLst>
                    <a:gs pos="0">
                      <a:srgbClr val="FFFF00"/>
                    </a:gs>
                    <a:gs pos="50000">
                      <a:srgbClr val="FF99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 напряжения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ramond"/>
              <a:buNone/>
            </a:pPr>
            <a:r>
              <a:rPr lang="en-US" sz="2800" b="1" i="1" u="none" strike="noStrike" cap="none" dirty="0" err="1">
                <a:solidFill>
                  <a:schemeClr val="tx1"/>
                </a:solidFill>
                <a:latin typeface="Times New Roman" pitchFamily="18" charset="0"/>
                <a:ea typeface="Garamond"/>
                <a:cs typeface="Times New Roman" pitchFamily="18" charset="0"/>
                <a:sym typeface="Garamond"/>
              </a:rPr>
              <a:t>Способы</a:t>
            </a:r>
            <a:r>
              <a:rPr lang="en-US" sz="2800" b="1" i="1" u="none" strike="noStrike" cap="none" dirty="0">
                <a:solidFill>
                  <a:schemeClr val="tx1"/>
                </a:solidFill>
                <a:latin typeface="Times New Roman" pitchFamily="18" charset="0"/>
                <a:ea typeface="Garamond"/>
                <a:cs typeface="Times New Roman" pitchFamily="18" charset="0"/>
                <a:sym typeface="Garamond"/>
              </a:rPr>
              <a:t> </a:t>
            </a:r>
            <a:r>
              <a:rPr lang="en-US" sz="2800" b="1" i="1" u="none" strike="noStrike" cap="none" dirty="0" err="1">
                <a:solidFill>
                  <a:schemeClr val="tx1"/>
                </a:solidFill>
                <a:latin typeface="Times New Roman" pitchFamily="18" charset="0"/>
                <a:ea typeface="Garamond"/>
                <a:cs typeface="Times New Roman" pitchFamily="18" charset="0"/>
                <a:sym typeface="Garamond"/>
              </a:rPr>
              <a:t>снятия</a:t>
            </a:r>
            <a:r>
              <a:rPr lang="en-US" sz="2800" b="1" i="1" u="none" strike="noStrike" cap="none" dirty="0">
                <a:solidFill>
                  <a:schemeClr val="tx1"/>
                </a:solidFill>
                <a:latin typeface="Times New Roman" pitchFamily="18" charset="0"/>
                <a:ea typeface="Garamond"/>
                <a:cs typeface="Times New Roman" pitchFamily="18" charset="0"/>
                <a:sym typeface="Garamond"/>
              </a:rPr>
              <a:t> </a:t>
            </a:r>
            <a:r>
              <a:rPr lang="en-US" sz="2800" b="1" i="1" u="none" strike="noStrike" cap="none" dirty="0" err="1">
                <a:solidFill>
                  <a:schemeClr val="tx1"/>
                </a:solidFill>
                <a:latin typeface="Times New Roman" pitchFamily="18" charset="0"/>
                <a:ea typeface="Garamond"/>
                <a:cs typeface="Times New Roman" pitchFamily="18" charset="0"/>
                <a:sym typeface="Garamond"/>
              </a:rPr>
              <a:t>нервно-психического</a:t>
            </a:r>
            <a:r>
              <a:rPr lang="en-US" sz="2800" b="1" i="1" u="none" strike="noStrike" cap="none" dirty="0">
                <a:solidFill>
                  <a:schemeClr val="tx1"/>
                </a:solidFill>
                <a:latin typeface="Times New Roman" pitchFamily="18" charset="0"/>
                <a:ea typeface="Garamond"/>
                <a:cs typeface="Times New Roman" pitchFamily="18" charset="0"/>
                <a:sym typeface="Garamond"/>
              </a:rPr>
              <a:t> </a:t>
            </a:r>
            <a:r>
              <a:rPr lang="en-US" sz="2800" b="1" i="1" u="none" strike="noStrike" cap="none" dirty="0" err="1">
                <a:solidFill>
                  <a:schemeClr val="tx1"/>
                </a:solidFill>
                <a:latin typeface="Times New Roman" pitchFamily="18" charset="0"/>
                <a:ea typeface="Garamond"/>
                <a:cs typeface="Times New Roman" pitchFamily="18" charset="0"/>
                <a:sym typeface="Garamond"/>
              </a:rPr>
              <a:t>напряжения</a:t>
            </a:r>
            <a:endParaRPr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" name="Shape 398"/>
          <p:cNvSpPr txBox="1"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  <a:prstGeom prst="rect">
            <a:avLst/>
          </a:prstGeom>
          <a:gradFill>
            <a:gsLst>
              <a:gs pos="0">
                <a:schemeClr val="hlink"/>
              </a:gs>
              <a:gs pos="100000">
                <a:srgbClr val="FFF8D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•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Релаксация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—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напряжение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—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релаксация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—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напряжение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и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т.д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. 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•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Спортивные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занятия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. 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•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Контрастный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душ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. 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•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Стирка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белья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. 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•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Мытье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посуды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. 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•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Пальчиковое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рисование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(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ложка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муки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,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ложка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воды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,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ложка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краски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).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Кляксы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.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Потом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поговорить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о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них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. 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•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Скомкать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газету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и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выбросить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ее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. 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•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Соревнование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: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свое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напряжение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вложить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в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комканье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газетного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листа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,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сделать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этот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комок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как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можно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меньше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и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закинуть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подальше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. 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•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Газету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порвать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на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мелкие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кусочки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, «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еще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мельче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».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Затем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выбросить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на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помойку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. 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•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Слепить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из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газеты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свое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настроение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. 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•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Закрасить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газетный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разворот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. 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•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Громко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спеть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любимую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песню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. 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•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Покричать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то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громко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,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то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тихо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. 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•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Потанцевать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под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музыку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,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причем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как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спокойную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,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так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и «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буйную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». 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•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Смотреть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на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горящую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свечу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. 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•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Вдохнуть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глубоко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до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10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раз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. 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•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Погулять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в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лесу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,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покричать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. 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•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Посчитать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зубы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языком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с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внутренней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стороны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. 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Grp="1" noChangeArrowheads="1"/>
          </p:cNvSpPr>
          <p:nvPr>
            <p:ph idx="1"/>
          </p:nvPr>
        </p:nvSpPr>
        <p:spPr>
          <a:xfrm>
            <a:off x="0" y="1371600"/>
            <a:ext cx="7236296" cy="5486400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 dirty="0"/>
              <a:t> </a:t>
            </a:r>
            <a:r>
              <a:rPr lang="ru-RU" dirty="0">
                <a:solidFill>
                  <a:srgbClr val="FFFF00"/>
                </a:solidFill>
                <a:latin typeface="Georgia" pitchFamily="18" charset="0"/>
              </a:rPr>
              <a:t> </a:t>
            </a:r>
            <a:r>
              <a:rPr lang="ru-RU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Притча  о 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работниках, которые везли </a:t>
            </a:r>
            <a:endParaRPr lang="ru-RU" b="1" dirty="0" smtClean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тачки</a:t>
            </a:r>
            <a:r>
              <a:rPr lang="ru-RU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 с камнями.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Georgia" pitchFamily="18" charset="0"/>
              </a:rPr>
              <a:t> Работников было трое. К ним подошёл человек и задал каждому и них один и тот же вопрос: </a:t>
            </a:r>
            <a:endParaRPr lang="ru-RU" sz="2800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1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«</a:t>
            </a:r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Чем ты занимаешься?»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Georgia" pitchFamily="18" charset="0"/>
              </a:rPr>
              <a:t> Ответ первого был таков: </a:t>
            </a:r>
            <a:endParaRPr lang="ru-RU" sz="2800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1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«</a:t>
            </a:r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Везу эту проклятую тачку».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ru-RU" sz="2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Georgia" pitchFamily="18" charset="0"/>
              </a:rPr>
              <a:t>По </a:t>
            </a:r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Georgia" pitchFamily="18" charset="0"/>
              </a:rPr>
              <a:t>иному ответил второй</a:t>
            </a:r>
            <a:r>
              <a:rPr lang="ru-RU" sz="2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Georgia" pitchFamily="18" charset="0"/>
              </a:rPr>
              <a:t>: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«</a:t>
            </a:r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Зарабатываю себе на хлеб». </a:t>
            </a:r>
            <a:endParaRPr lang="ru-RU" sz="2800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C00000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Georgia" pitchFamily="18" charset="0"/>
              </a:rPr>
              <a:t>Третий </a:t>
            </a:r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Georgia" pitchFamily="18" charset="0"/>
              </a:rPr>
              <a:t>воодушевлённо провозгласил</a:t>
            </a:r>
            <a:r>
              <a:rPr lang="ru-RU" sz="2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Georgia" pitchFamily="18" charset="0"/>
              </a:rPr>
              <a:t>: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«</a:t>
            </a:r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Строю прекрасный храм!»</a:t>
            </a:r>
          </a:p>
        </p:txBody>
      </p:sp>
      <p:sp>
        <p:nvSpPr>
          <p:cNvPr id="22531" name="WordArt 6"/>
          <p:cNvSpPr>
            <a:spLocks noChangeArrowheads="1" noChangeShapeType="1" noTextEdit="1"/>
          </p:cNvSpPr>
          <p:nvPr/>
        </p:nvSpPr>
        <p:spPr bwMode="auto">
          <a:xfrm>
            <a:off x="2268538" y="0"/>
            <a:ext cx="6875462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254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993300">
                    <a:alpha val="7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Притча </a:t>
            </a:r>
          </a:p>
        </p:txBody>
      </p:sp>
      <p:pic>
        <p:nvPicPr>
          <p:cNvPr id="22532" name="Picture 4" descr="4119d4567591a872ffff9479ffa86321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356992"/>
            <a:ext cx="773113" cy="2376487"/>
          </a:xfrm>
          <a:prstGeom prst="rect">
            <a:avLst/>
          </a:prstGeom>
          <a:noFill/>
        </p:spPr>
      </p:pic>
      <p:pic>
        <p:nvPicPr>
          <p:cNvPr id="22533" name="Picture 5" descr="ANIMASHKI3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1676400"/>
            <a:ext cx="2051050" cy="4191000"/>
          </a:xfrm>
          <a:prstGeom prst="rect">
            <a:avLst/>
          </a:prstGeom>
          <a:noFill/>
        </p:spPr>
      </p:pic>
      <p:pic>
        <p:nvPicPr>
          <p:cNvPr id="22536" name="Picture 8" descr="14297_thumb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95474" cy="1129038"/>
          </a:xfrm>
          <a:prstGeom prst="rect">
            <a:avLst/>
          </a:prstGeom>
          <a:noFill/>
        </p:spPr>
      </p:pic>
      <p:pic>
        <p:nvPicPr>
          <p:cNvPr id="22537" name="Picture 9" descr="img3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850" y="3789363"/>
            <a:ext cx="285750" cy="266700"/>
          </a:xfrm>
          <a:prstGeom prst="rect">
            <a:avLst/>
          </a:prstGeom>
          <a:noFill/>
        </p:spPr>
      </p:pic>
      <p:pic>
        <p:nvPicPr>
          <p:cNvPr id="22538" name="Picture 10" descr="img3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750" y="4005263"/>
            <a:ext cx="285750" cy="266700"/>
          </a:xfrm>
          <a:prstGeom prst="rect">
            <a:avLst/>
          </a:prstGeom>
          <a:noFill/>
        </p:spPr>
      </p:pic>
      <p:pic>
        <p:nvPicPr>
          <p:cNvPr id="22539" name="Picture 11" descr="img3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363" y="404813"/>
            <a:ext cx="285750" cy="266700"/>
          </a:xfrm>
          <a:prstGeom prst="rect">
            <a:avLst/>
          </a:prstGeom>
          <a:noFill/>
        </p:spPr>
      </p:pic>
      <p:pic>
        <p:nvPicPr>
          <p:cNvPr id="22540" name="Picture 12" descr="img3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650" y="4221163"/>
            <a:ext cx="285750" cy="266700"/>
          </a:xfrm>
          <a:prstGeom prst="rect">
            <a:avLst/>
          </a:prstGeom>
          <a:noFill/>
        </p:spPr>
      </p:pic>
      <p:pic>
        <p:nvPicPr>
          <p:cNvPr id="22541" name="Picture 13" descr="img3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5825" y="4868863"/>
            <a:ext cx="285750" cy="266700"/>
          </a:xfrm>
          <a:prstGeom prst="rect">
            <a:avLst/>
          </a:prstGeom>
          <a:noFill/>
        </p:spPr>
      </p:pic>
      <p:pic>
        <p:nvPicPr>
          <p:cNvPr id="22542" name="Picture 14" descr="img3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27988" y="1268413"/>
            <a:ext cx="285750" cy="266700"/>
          </a:xfrm>
          <a:prstGeom prst="rect">
            <a:avLst/>
          </a:prstGeom>
          <a:noFill/>
        </p:spPr>
      </p:pic>
      <p:pic>
        <p:nvPicPr>
          <p:cNvPr id="22543" name="Picture 15" descr="img3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288" y="1628775"/>
            <a:ext cx="285750" cy="266700"/>
          </a:xfrm>
          <a:prstGeom prst="rect">
            <a:avLst/>
          </a:prstGeom>
          <a:noFill/>
        </p:spPr>
      </p:pic>
      <p:pic>
        <p:nvPicPr>
          <p:cNvPr id="22544" name="Picture 16" descr="img3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75688" y="4868863"/>
            <a:ext cx="285750" cy="266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524000"/>
            <a:ext cx="5029200" cy="4383088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endParaRPr lang="ru-RU" altLang="ru-RU" sz="3000" smtClean="0">
              <a:solidFill>
                <a:srgbClr val="0000FF"/>
              </a:solidFill>
            </a:endParaRPr>
          </a:p>
          <a:p>
            <a:pPr marL="514350" indent="-514350" eaLnBrk="1" hangingPunct="1">
              <a:buFontTx/>
              <a:buAutoNum type="arabicPeriod"/>
            </a:pPr>
            <a:endParaRPr lang="ru-RU" altLang="ru-RU" sz="3000" smtClean="0">
              <a:solidFill>
                <a:srgbClr val="0000FF"/>
              </a:solidFill>
            </a:endParaRPr>
          </a:p>
          <a:p>
            <a:pPr marL="514350" indent="-514350" eaLnBrk="1" hangingPunct="1">
              <a:buFontTx/>
              <a:buAutoNum type="arabicPeriod"/>
            </a:pPr>
            <a:endParaRPr lang="ru-RU" altLang="ru-RU" sz="3000" smtClean="0">
              <a:solidFill>
                <a:srgbClr val="0000FF"/>
              </a:solidFill>
            </a:endParaRPr>
          </a:p>
        </p:txBody>
      </p:sp>
      <p:pic>
        <p:nvPicPr>
          <p:cNvPr id="21507" name="Picture 2" descr="F:\100_new_fons_1\My_new_fons_next 100\95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1071563" y="1214438"/>
            <a:ext cx="75438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/>
            <a:r>
              <a:rPr lang="ru-RU" altLang="ru-RU" sz="3200">
                <a:solidFill>
                  <a:srgbClr val="000099"/>
                </a:solidFill>
                <a:cs typeface="Arial" charset="0"/>
              </a:rPr>
              <a:t>«Когда мы держим голову высоко и говорим себе, что у нас всё хорошо,  мы своими положительными мыслями притягиваем в нашу жизнь благополучие</a:t>
            </a:r>
            <a:r>
              <a:rPr lang="en-US" altLang="ru-RU" sz="3200">
                <a:solidFill>
                  <a:srgbClr val="000099"/>
                </a:solidFill>
              </a:rPr>
              <a:t>»</a:t>
            </a:r>
            <a:r>
              <a:rPr lang="ru-RU" altLang="ru-RU" sz="3200">
                <a:solidFill>
                  <a:srgbClr val="000099"/>
                </a:solidFill>
                <a:cs typeface="Arial" charset="0"/>
              </a:rPr>
              <a:t>.  </a:t>
            </a:r>
          </a:p>
          <a:p>
            <a:pPr algn="r" eaLnBrk="0" hangingPunct="0"/>
            <a:r>
              <a:rPr lang="ru-RU" altLang="ru-RU" sz="3200">
                <a:solidFill>
                  <a:srgbClr val="000099"/>
                </a:solidFill>
                <a:cs typeface="Arial" charset="0"/>
              </a:rPr>
              <a:t>К. Ниши</a:t>
            </a:r>
            <a:endParaRPr lang="ru-RU" altLang="ru-RU">
              <a:solidFill>
                <a:srgbClr val="000099"/>
              </a:solidFill>
            </a:endParaRPr>
          </a:p>
          <a:p>
            <a:pPr eaLnBrk="0" hangingPunct="0"/>
            <a:r>
              <a:rPr lang="ru-RU" altLang="ru-RU">
                <a:solidFill>
                  <a:srgbClr val="000099"/>
                </a:solidFill>
                <a:cs typeface="Arial" charset="0"/>
              </a:rPr>
              <a:t> </a:t>
            </a:r>
            <a:endParaRPr lang="ru-RU" altLang="ru-RU" sz="4400">
              <a:solidFill>
                <a:srgbClr val="000099"/>
              </a:solidFill>
            </a:endParaRPr>
          </a:p>
        </p:txBody>
      </p:sp>
      <p:sp>
        <p:nvSpPr>
          <p:cNvPr id="21509" name="TextBox 11"/>
          <p:cNvSpPr txBox="1">
            <a:spLocks noChangeArrowheads="1"/>
          </p:cNvSpPr>
          <p:nvPr/>
        </p:nvSpPr>
        <p:spPr bwMode="auto">
          <a:xfrm>
            <a:off x="2554288" y="5843588"/>
            <a:ext cx="4578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600">
                <a:solidFill>
                  <a:srgbClr val="FF0000"/>
                </a:solidFill>
              </a:rPr>
              <a:t>Удачи на экзаменах!</a:t>
            </a:r>
          </a:p>
        </p:txBody>
      </p:sp>
      <p:pic>
        <p:nvPicPr>
          <p:cNvPr id="21510" name="Picture 7" descr="D:\Мои рисунки\рисунки разобранные на 20.08.10\школа\шляп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4500563"/>
            <a:ext cx="18478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3" descr="C:\Documents and Settings\психолог\Рабочий стол\рисунки\eg4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5CDE7"/>
              </a:clrFrom>
              <a:clrTo>
                <a:srgbClr val="E5CD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2538" y="0"/>
            <a:ext cx="154146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3" name="Заголовок 8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000099"/>
                </a:solidFill>
              </a:rPr>
              <a:t>«Мы вместе помогаем нашим детям подготовиться к экзамену»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71813" y="1643063"/>
            <a:ext cx="3138487" cy="2438400"/>
            <a:chOff x="4071" y="1584"/>
            <a:chExt cx="1092" cy="1097"/>
          </a:xfrm>
        </p:grpSpPr>
        <p:sp>
          <p:nvSpPr>
            <p:cNvPr id="7245" name="Oval 4"/>
            <p:cNvSpPr>
              <a:spLocks noChangeArrowheads="1"/>
            </p:cNvSpPr>
            <p:nvPr/>
          </p:nvSpPr>
          <p:spPr bwMode="gray">
            <a:xfrm>
              <a:off x="4071" y="1584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D8755A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 altLang="ru-RU"/>
            </a:p>
          </p:txBody>
        </p:sp>
        <p:sp>
          <p:nvSpPr>
            <p:cNvPr id="7246" name="Oval 5"/>
            <p:cNvSpPr>
              <a:spLocks noChangeArrowheads="1"/>
            </p:cNvSpPr>
            <p:nvPr/>
          </p:nvSpPr>
          <p:spPr bwMode="gray">
            <a:xfrm>
              <a:off x="4073" y="1593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 altLang="ru-RU"/>
            </a:p>
          </p:txBody>
        </p:sp>
        <p:sp>
          <p:nvSpPr>
            <p:cNvPr id="7247" name="Oval 6"/>
            <p:cNvSpPr>
              <a:spLocks noChangeArrowheads="1"/>
            </p:cNvSpPr>
            <p:nvPr/>
          </p:nvSpPr>
          <p:spPr bwMode="gray">
            <a:xfrm>
              <a:off x="4131" y="1655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753F31"/>
                </a:gs>
                <a:gs pos="50000">
                  <a:srgbClr val="D8755A"/>
                </a:gs>
                <a:gs pos="100000">
                  <a:srgbClr val="753F31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 altLang="ru-RU"/>
            </a:p>
          </p:txBody>
        </p:sp>
        <p:sp>
          <p:nvSpPr>
            <p:cNvPr id="7248" name="Oval 7"/>
            <p:cNvSpPr>
              <a:spLocks noChangeArrowheads="1"/>
            </p:cNvSpPr>
            <p:nvPr/>
          </p:nvSpPr>
          <p:spPr bwMode="gray">
            <a:xfrm>
              <a:off x="4128" y="1650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894A39"/>
                </a:gs>
                <a:gs pos="100000">
                  <a:srgbClr val="D8755A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 altLang="ru-RU"/>
            </a:p>
          </p:txBody>
        </p:sp>
        <p:sp>
          <p:nvSpPr>
            <p:cNvPr id="7249" name="Oval 8"/>
            <p:cNvSpPr>
              <a:spLocks noChangeArrowheads="1"/>
            </p:cNvSpPr>
            <p:nvPr/>
          </p:nvSpPr>
          <p:spPr bwMode="gray">
            <a:xfrm>
              <a:off x="4178" y="1703"/>
              <a:ext cx="852" cy="8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 altLang="ru-RU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</p:grpSpPr>
          <p:sp>
            <p:nvSpPr>
              <p:cNvPr id="7251" name="Oval 1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altLang="ru-RU"/>
              </a:p>
            </p:txBody>
          </p:sp>
          <p:sp>
            <p:nvSpPr>
              <p:cNvPr id="7252" name="Oval 1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altLang="ru-RU"/>
              </a:p>
            </p:txBody>
          </p:sp>
          <p:sp>
            <p:nvSpPr>
              <p:cNvPr id="7253" name="Oval 1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altLang="ru-RU"/>
              </a:p>
            </p:txBody>
          </p:sp>
          <p:sp>
            <p:nvSpPr>
              <p:cNvPr id="7254" name="Oval 1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altLang="ru-RU"/>
              </a:p>
            </p:txBody>
          </p:sp>
        </p:grpSp>
      </p:grpSp>
      <p:sp>
        <p:nvSpPr>
          <p:cNvPr id="7173" name="AutoShape 15"/>
          <p:cNvSpPr>
            <a:spLocks noChangeArrowheads="1"/>
          </p:cNvSpPr>
          <p:nvPr/>
        </p:nvSpPr>
        <p:spPr bwMode="gray">
          <a:xfrm rot="-2681838">
            <a:off x="6199188" y="2152650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666699"/>
              </a:gs>
              <a:gs pos="100000">
                <a:srgbClr val="BEBED4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174" name="AutoShape 16"/>
          <p:cNvSpPr>
            <a:spLocks noChangeArrowheads="1"/>
          </p:cNvSpPr>
          <p:nvPr/>
        </p:nvSpPr>
        <p:spPr bwMode="gray">
          <a:xfrm rot="6829424">
            <a:off x="2827338" y="3790950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666699"/>
              </a:gs>
              <a:gs pos="100000">
                <a:srgbClr val="BEBED4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175" name="AutoShape 17"/>
          <p:cNvSpPr>
            <a:spLocks noChangeArrowheads="1"/>
          </p:cNvSpPr>
          <p:nvPr/>
        </p:nvSpPr>
        <p:spPr bwMode="gray">
          <a:xfrm rot="-8468260">
            <a:off x="2498725" y="2184400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666699"/>
              </a:gs>
              <a:gs pos="100000">
                <a:srgbClr val="BEBED4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176" name="AutoShape 18"/>
          <p:cNvSpPr>
            <a:spLocks noChangeArrowheads="1"/>
          </p:cNvSpPr>
          <p:nvPr/>
        </p:nvSpPr>
        <p:spPr bwMode="gray">
          <a:xfrm rot="2849649">
            <a:off x="5856288" y="3865563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666699"/>
              </a:gs>
              <a:gs pos="100000">
                <a:srgbClr val="BEBED4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177" name="Text Box 19"/>
          <p:cNvSpPr txBox="1">
            <a:spLocks noChangeArrowheads="1"/>
          </p:cNvSpPr>
          <p:nvPr/>
        </p:nvSpPr>
        <p:spPr bwMode="gray">
          <a:xfrm>
            <a:off x="3571875" y="2643188"/>
            <a:ext cx="2162175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b="1">
                <a:solidFill>
                  <a:srgbClr val="000000"/>
                </a:solidFill>
              </a:rPr>
              <a:t>ВЫПУСКНИК</a:t>
            </a:r>
            <a:endParaRPr lang="en-US" altLang="ru-RU" sz="2400" b="1">
              <a:solidFill>
                <a:srgbClr val="000000"/>
              </a:solidFill>
            </a:endParaRP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4787900" y="4357688"/>
            <a:ext cx="3998913" cy="1428750"/>
            <a:chOff x="845" y="1680"/>
            <a:chExt cx="988" cy="960"/>
          </a:xfrm>
        </p:grpSpPr>
        <p:sp>
          <p:nvSpPr>
            <p:cNvPr id="7235" name="Oval 33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6699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 altLang="ru-RU"/>
            </a:p>
          </p:txBody>
        </p:sp>
        <p:sp>
          <p:nvSpPr>
            <p:cNvPr id="7236" name="Oval 34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 altLang="ru-RU"/>
            </a:p>
          </p:txBody>
        </p:sp>
        <p:sp>
          <p:nvSpPr>
            <p:cNvPr id="7237" name="Oval 35"/>
            <p:cNvSpPr>
              <a:spLocks noChangeArrowheads="1"/>
            </p:cNvSpPr>
            <p:nvPr/>
          </p:nvSpPr>
          <p:spPr bwMode="gray">
            <a:xfrm>
              <a:off x="923" y="1742"/>
              <a:ext cx="792" cy="836"/>
            </a:xfrm>
            <a:prstGeom prst="ellipse">
              <a:avLst/>
            </a:prstGeom>
            <a:gradFill rotWithShape="1">
              <a:gsLst>
                <a:gs pos="0">
                  <a:srgbClr val="8A3753"/>
                </a:gs>
                <a:gs pos="50000">
                  <a:srgbClr val="FF6699"/>
                </a:gs>
                <a:gs pos="100000">
                  <a:srgbClr val="8A3753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 altLang="ru-RU"/>
            </a:p>
          </p:txBody>
        </p:sp>
        <p:sp>
          <p:nvSpPr>
            <p:cNvPr id="7238" name="Oval 36"/>
            <p:cNvSpPr>
              <a:spLocks noChangeArrowheads="1"/>
            </p:cNvSpPr>
            <p:nvPr/>
          </p:nvSpPr>
          <p:spPr bwMode="gray">
            <a:xfrm>
              <a:off x="912" y="1728"/>
              <a:ext cx="791" cy="836"/>
            </a:xfrm>
            <a:prstGeom prst="ellipse">
              <a:avLst/>
            </a:prstGeom>
            <a:gradFill rotWithShape="1">
              <a:gsLst>
                <a:gs pos="0">
                  <a:srgbClr val="A24161"/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 altLang="ru-RU"/>
            </a:p>
          </p:txBody>
        </p:sp>
        <p:sp>
          <p:nvSpPr>
            <p:cNvPr id="7239" name="Oval 37"/>
            <p:cNvSpPr>
              <a:spLocks noChangeArrowheads="1"/>
            </p:cNvSpPr>
            <p:nvPr/>
          </p:nvSpPr>
          <p:spPr bwMode="gray">
            <a:xfrm>
              <a:off x="966" y="1785"/>
              <a:ext cx="712" cy="750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 altLang="ru-RU"/>
            </a:p>
          </p:txBody>
        </p:sp>
        <p:sp>
          <p:nvSpPr>
            <p:cNvPr id="7240" name="Oval 38"/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 altLang="ru-RU"/>
            </a:p>
          </p:txBody>
        </p:sp>
        <p:sp>
          <p:nvSpPr>
            <p:cNvPr id="7241" name="Oval 39"/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 altLang="ru-RU"/>
            </a:p>
          </p:txBody>
        </p:sp>
        <p:sp>
          <p:nvSpPr>
            <p:cNvPr id="7242" name="Oval 40"/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 altLang="ru-RU"/>
            </a:p>
          </p:txBody>
        </p:sp>
        <p:sp>
          <p:nvSpPr>
            <p:cNvPr id="7243" name="Oval 41"/>
            <p:cNvSpPr>
              <a:spLocks noChangeArrowheads="1"/>
            </p:cNvSpPr>
            <p:nvPr/>
          </p:nvSpPr>
          <p:spPr bwMode="gray">
            <a:xfrm>
              <a:off x="1031" y="1827"/>
              <a:ext cx="569" cy="5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 altLang="ru-RU"/>
            </a:p>
          </p:txBody>
        </p:sp>
        <p:sp>
          <p:nvSpPr>
            <p:cNvPr id="7244" name="Text Box 42"/>
            <p:cNvSpPr txBox="1">
              <a:spLocks noChangeArrowheads="1"/>
            </p:cNvSpPr>
            <p:nvPr/>
          </p:nvSpPr>
          <p:spPr bwMode="gray">
            <a:xfrm>
              <a:off x="845" y="2016"/>
              <a:ext cx="988" cy="3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b="1">
                  <a:solidFill>
                    <a:srgbClr val="000000"/>
                  </a:solidFill>
                </a:rPr>
                <a:t>АДМИНИСТРАЦИЯ</a:t>
              </a:r>
              <a:endParaRPr lang="en-US" altLang="ru-RU" sz="20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Группа 85"/>
          <p:cNvGrpSpPr>
            <a:grpSpLocks/>
          </p:cNvGrpSpPr>
          <p:nvPr/>
        </p:nvGrpSpPr>
        <p:grpSpPr bwMode="auto">
          <a:xfrm>
            <a:off x="357188" y="1285875"/>
            <a:ext cx="2357437" cy="1214438"/>
            <a:chOff x="357158" y="1285860"/>
            <a:chExt cx="2357454" cy="1214446"/>
          </a:xfrm>
        </p:grpSpPr>
        <p:grpSp>
          <p:nvGrpSpPr>
            <p:cNvPr id="6" name="Group 43"/>
            <p:cNvGrpSpPr>
              <a:grpSpLocks/>
            </p:cNvGrpSpPr>
            <p:nvPr/>
          </p:nvGrpSpPr>
          <p:grpSpPr bwMode="auto">
            <a:xfrm>
              <a:off x="357158" y="1285860"/>
              <a:ext cx="2357454" cy="1214446"/>
              <a:chOff x="884" y="2523"/>
              <a:chExt cx="862" cy="862"/>
            </a:xfrm>
          </p:grpSpPr>
          <p:sp>
            <p:nvSpPr>
              <p:cNvPr id="7226" name="Oval 44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ru-RU" altLang="ru-RU"/>
              </a:p>
            </p:txBody>
          </p:sp>
          <p:sp>
            <p:nvSpPr>
              <p:cNvPr id="7227" name="Oval 45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ru-RU" altLang="ru-RU"/>
              </a:p>
            </p:txBody>
          </p:sp>
          <p:sp>
            <p:nvSpPr>
              <p:cNvPr id="7228" name="Oval 46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 altLang="ru-RU"/>
              </a:p>
            </p:txBody>
          </p:sp>
          <p:sp>
            <p:nvSpPr>
              <p:cNvPr id="7229" name="Oval 47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 altLang="ru-RU"/>
              </a:p>
            </p:txBody>
          </p:sp>
          <p:sp>
            <p:nvSpPr>
              <p:cNvPr id="7230" name="Oval 48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 altLang="ru-RU"/>
              </a:p>
            </p:txBody>
          </p:sp>
          <p:sp>
            <p:nvSpPr>
              <p:cNvPr id="7231" name="Oval 49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altLang="ru-RU"/>
              </a:p>
            </p:txBody>
          </p:sp>
          <p:sp>
            <p:nvSpPr>
              <p:cNvPr id="7232" name="Oval 50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altLang="ru-RU"/>
              </a:p>
            </p:txBody>
          </p:sp>
          <p:sp>
            <p:nvSpPr>
              <p:cNvPr id="7233" name="Oval 51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altLang="ru-RU"/>
              </a:p>
            </p:txBody>
          </p:sp>
          <p:sp>
            <p:nvSpPr>
              <p:cNvPr id="7234" name="Oval 52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altLang="ru-RU"/>
              </a:p>
            </p:txBody>
          </p:sp>
        </p:grpSp>
        <p:sp>
          <p:nvSpPr>
            <p:cNvPr id="7225" name="Text Box 53"/>
            <p:cNvSpPr txBox="1">
              <a:spLocks noChangeArrowheads="1"/>
            </p:cNvSpPr>
            <p:nvPr/>
          </p:nvSpPr>
          <p:spPr bwMode="gray">
            <a:xfrm>
              <a:off x="714348" y="1714488"/>
              <a:ext cx="1607748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b="1">
                  <a:solidFill>
                    <a:srgbClr val="000000"/>
                  </a:solidFill>
                </a:rPr>
                <a:t>РОДИТЕЛИ</a:t>
              </a:r>
              <a:endParaRPr lang="en-US" altLang="ru-RU" sz="20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428625" y="4357688"/>
            <a:ext cx="3571875" cy="1439862"/>
            <a:chOff x="1685" y="3125"/>
            <a:chExt cx="907" cy="907"/>
          </a:xfrm>
        </p:grpSpPr>
        <p:grpSp>
          <p:nvGrpSpPr>
            <p:cNvPr id="8" name="Group 55"/>
            <p:cNvGrpSpPr>
              <a:grpSpLocks/>
            </p:cNvGrpSpPr>
            <p:nvPr/>
          </p:nvGrpSpPr>
          <p:grpSpPr bwMode="auto">
            <a:xfrm>
              <a:off x="1685" y="3125"/>
              <a:ext cx="907" cy="907"/>
              <a:chOff x="2832" y="1728"/>
              <a:chExt cx="907" cy="907"/>
            </a:xfrm>
          </p:grpSpPr>
          <p:sp>
            <p:nvSpPr>
              <p:cNvPr id="7214" name="Oval 56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3965E1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ru-RU" altLang="ru-RU"/>
              </a:p>
            </p:txBody>
          </p:sp>
          <p:sp>
            <p:nvSpPr>
              <p:cNvPr id="7215" name="Oval 57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ru-RU" altLang="ru-RU"/>
              </a:p>
            </p:txBody>
          </p:sp>
          <p:sp>
            <p:nvSpPr>
              <p:cNvPr id="7216" name="Oval 58"/>
              <p:cNvSpPr>
                <a:spLocks noChangeArrowheads="1"/>
              </p:cNvSpPr>
              <p:nvPr/>
            </p:nvSpPr>
            <p:spPr bwMode="gray">
              <a:xfrm>
                <a:off x="2889" y="1788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1F377A"/>
                  </a:gs>
                  <a:gs pos="50000">
                    <a:srgbClr val="3965E1"/>
                  </a:gs>
                  <a:gs pos="100000">
                    <a:srgbClr val="1F377A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 altLang="ru-RU"/>
              </a:p>
            </p:txBody>
          </p:sp>
          <p:sp>
            <p:nvSpPr>
              <p:cNvPr id="7217" name="Oval 59"/>
              <p:cNvSpPr>
                <a:spLocks noChangeArrowheads="1"/>
              </p:cNvSpPr>
              <p:nvPr/>
            </p:nvSpPr>
            <p:spPr bwMode="gray">
              <a:xfrm>
                <a:off x="2889" y="1794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264396"/>
                  </a:gs>
                  <a:gs pos="100000">
                    <a:srgbClr val="3965E1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 altLang="ru-RU"/>
              </a:p>
            </p:txBody>
          </p:sp>
          <p:sp>
            <p:nvSpPr>
              <p:cNvPr id="7218" name="Oval 60"/>
              <p:cNvSpPr>
                <a:spLocks noChangeArrowheads="1"/>
              </p:cNvSpPr>
              <p:nvPr/>
            </p:nvSpPr>
            <p:spPr bwMode="gray">
              <a:xfrm>
                <a:off x="2928" y="1833"/>
                <a:ext cx="709" cy="709"/>
              </a:xfrm>
              <a:prstGeom prst="ellipse">
                <a:avLst/>
              </a:prstGeom>
              <a:gradFill rotWithShape="1">
                <a:gsLst>
                  <a:gs pos="0">
                    <a:srgbClr val="3965E1"/>
                  </a:gs>
                  <a:gs pos="100000">
                    <a:srgbClr val="03060D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 altLang="ru-RU"/>
              </a:p>
            </p:txBody>
          </p:sp>
          <p:grpSp>
            <p:nvGrpSpPr>
              <p:cNvPr id="9" name="Group 61"/>
              <p:cNvGrpSpPr>
                <a:grpSpLocks/>
              </p:cNvGrpSpPr>
              <p:nvPr/>
            </p:nvGrpSpPr>
            <p:grpSpPr bwMode="auto">
              <a:xfrm>
                <a:off x="2946" y="1842"/>
                <a:ext cx="687" cy="688"/>
                <a:chOff x="4166" y="1706"/>
                <a:chExt cx="1252" cy="1252"/>
              </a:xfrm>
            </p:grpSpPr>
            <p:sp>
              <p:nvSpPr>
                <p:cNvPr id="7220" name="Oval 62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7221" name="Oval 63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7222" name="Oval 64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7223" name="Oval 65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 altLang="ru-RU"/>
                </a:p>
              </p:txBody>
            </p:sp>
          </p:grpSp>
        </p:grpSp>
        <p:sp>
          <p:nvSpPr>
            <p:cNvPr id="7213" name="Text Box 66"/>
            <p:cNvSpPr txBox="1">
              <a:spLocks noChangeArrowheads="1"/>
            </p:cNvSpPr>
            <p:nvPr/>
          </p:nvSpPr>
          <p:spPr bwMode="gray">
            <a:xfrm>
              <a:off x="1846" y="3350"/>
              <a:ext cx="650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b="1">
                  <a:solidFill>
                    <a:srgbClr val="000000"/>
                  </a:solidFill>
                </a:rPr>
                <a:t>КЛАССНЫЙ</a:t>
              </a:r>
            </a:p>
            <a:p>
              <a:pPr algn="ctr" eaLnBrk="0" hangingPunct="0"/>
              <a:r>
                <a:rPr lang="ru-RU" altLang="ru-RU" sz="2000" b="1">
                  <a:solidFill>
                    <a:srgbClr val="000000"/>
                  </a:solidFill>
                </a:rPr>
                <a:t>РУКОВОДИТЕЛЬ</a:t>
              </a:r>
              <a:endParaRPr lang="en-US" altLang="ru-RU" sz="20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Группа 84"/>
          <p:cNvGrpSpPr>
            <a:grpSpLocks/>
          </p:cNvGrpSpPr>
          <p:nvPr/>
        </p:nvGrpSpPr>
        <p:grpSpPr bwMode="auto">
          <a:xfrm>
            <a:off x="6429375" y="1143000"/>
            <a:ext cx="2357438" cy="1154113"/>
            <a:chOff x="6357950" y="1285860"/>
            <a:chExt cx="2357454" cy="1154111"/>
          </a:xfrm>
        </p:grpSpPr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6357950" y="1285860"/>
              <a:ext cx="2357454" cy="1154111"/>
              <a:chOff x="2789" y="1625"/>
              <a:chExt cx="907" cy="907"/>
            </a:xfrm>
          </p:grpSpPr>
          <p:sp>
            <p:nvSpPr>
              <p:cNvPr id="7201" name="Oval 21"/>
              <p:cNvSpPr>
                <a:spLocks noChangeArrowheads="1"/>
              </p:cNvSpPr>
              <p:nvPr/>
            </p:nvSpPr>
            <p:spPr bwMode="gray">
              <a:xfrm>
                <a:off x="2789" y="1625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83A6A7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ru-RU" altLang="ru-RU"/>
              </a:p>
            </p:txBody>
          </p:sp>
          <p:sp>
            <p:nvSpPr>
              <p:cNvPr id="7202" name="Oval 22"/>
              <p:cNvSpPr>
                <a:spLocks noChangeArrowheads="1"/>
              </p:cNvSpPr>
              <p:nvPr/>
            </p:nvSpPr>
            <p:spPr bwMode="gray">
              <a:xfrm>
                <a:off x="2789" y="1625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83A6A7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ru-RU" altLang="ru-RU"/>
              </a:p>
            </p:txBody>
          </p:sp>
          <p:sp>
            <p:nvSpPr>
              <p:cNvPr id="7203" name="Oval 23"/>
              <p:cNvSpPr>
                <a:spLocks noChangeArrowheads="1"/>
              </p:cNvSpPr>
              <p:nvPr/>
            </p:nvSpPr>
            <p:spPr bwMode="gray">
              <a:xfrm>
                <a:off x="2849" y="1684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475A5A"/>
                  </a:gs>
                  <a:gs pos="50000">
                    <a:srgbClr val="83A6A7"/>
                  </a:gs>
                  <a:gs pos="100000">
                    <a:srgbClr val="475A5A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 altLang="ru-RU"/>
              </a:p>
            </p:txBody>
          </p:sp>
          <p:sp>
            <p:nvSpPr>
              <p:cNvPr id="7204" name="Oval 24"/>
              <p:cNvSpPr>
                <a:spLocks noChangeArrowheads="1"/>
              </p:cNvSpPr>
              <p:nvPr/>
            </p:nvSpPr>
            <p:spPr bwMode="gray">
              <a:xfrm>
                <a:off x="2849" y="1686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53696A"/>
                  </a:gs>
                  <a:gs pos="100000">
                    <a:srgbClr val="83A6A7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 altLang="ru-RU"/>
              </a:p>
            </p:txBody>
          </p:sp>
          <p:sp>
            <p:nvSpPr>
              <p:cNvPr id="7205" name="Oval 25"/>
              <p:cNvSpPr>
                <a:spLocks noChangeArrowheads="1"/>
              </p:cNvSpPr>
              <p:nvPr/>
            </p:nvSpPr>
            <p:spPr bwMode="gray">
              <a:xfrm>
                <a:off x="2888" y="1724"/>
                <a:ext cx="709" cy="709"/>
              </a:xfrm>
              <a:prstGeom prst="ellipse">
                <a:avLst/>
              </a:prstGeom>
              <a:solidFill>
                <a:srgbClr val="000000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 altLang="ru-RU"/>
              </a:p>
            </p:txBody>
          </p:sp>
          <p:grpSp>
            <p:nvGrpSpPr>
              <p:cNvPr id="13" name="Group 26"/>
              <p:cNvGrpSpPr>
                <a:grpSpLocks/>
              </p:cNvGrpSpPr>
              <p:nvPr/>
            </p:nvGrpSpPr>
            <p:grpSpPr bwMode="auto">
              <a:xfrm>
                <a:off x="2899" y="1735"/>
                <a:ext cx="687" cy="688"/>
                <a:chOff x="4166" y="1706"/>
                <a:chExt cx="1252" cy="1252"/>
              </a:xfrm>
            </p:grpSpPr>
            <p:sp>
              <p:nvSpPr>
                <p:cNvPr id="7207" name="Oval 27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7208" name="Oval 28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7209" name="Oval 29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 altLang="ru-RU"/>
                </a:p>
              </p:txBody>
            </p:sp>
          </p:grpSp>
        </p:grpSp>
        <p:sp>
          <p:nvSpPr>
            <p:cNvPr id="7199" name="Oval 52"/>
            <p:cNvSpPr>
              <a:spLocks noChangeArrowheads="1"/>
            </p:cNvSpPr>
            <p:nvPr/>
          </p:nvSpPr>
          <p:spPr bwMode="gray">
            <a:xfrm>
              <a:off x="6786578" y="1500174"/>
              <a:ext cx="1474092" cy="6804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 altLang="ru-RU"/>
            </a:p>
          </p:txBody>
        </p:sp>
        <p:sp>
          <p:nvSpPr>
            <p:cNvPr id="7200" name="Text Box 31"/>
            <p:cNvSpPr txBox="1">
              <a:spLocks noChangeArrowheads="1"/>
            </p:cNvSpPr>
            <p:nvPr/>
          </p:nvSpPr>
          <p:spPr bwMode="gray">
            <a:xfrm>
              <a:off x="6858016" y="1643050"/>
              <a:ext cx="1401346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b="1" dirty="0">
                  <a:solidFill>
                    <a:srgbClr val="000000"/>
                  </a:solidFill>
                </a:rPr>
                <a:t>УЧИТЕЛЯ</a:t>
              </a:r>
              <a:endParaRPr lang="en-US" altLang="ru-RU" sz="2000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7184" name="Picture 3" descr="C:\Documents and Settings\психолог\Рабочий стол\рисунки\eg4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5CDE7"/>
              </a:clrFrom>
              <a:clrTo>
                <a:srgbClr val="E5CD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59632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54"/>
          <p:cNvGrpSpPr>
            <a:grpSpLocks/>
          </p:cNvGrpSpPr>
          <p:nvPr/>
        </p:nvGrpSpPr>
        <p:grpSpPr bwMode="auto">
          <a:xfrm>
            <a:off x="0" y="2780928"/>
            <a:ext cx="2462213" cy="1217612"/>
            <a:chOff x="1685" y="3125"/>
            <a:chExt cx="907" cy="907"/>
          </a:xfrm>
        </p:grpSpPr>
        <p:grpSp>
          <p:nvGrpSpPr>
            <p:cNvPr id="15" name="Group 55"/>
            <p:cNvGrpSpPr>
              <a:grpSpLocks/>
            </p:cNvGrpSpPr>
            <p:nvPr/>
          </p:nvGrpSpPr>
          <p:grpSpPr bwMode="auto">
            <a:xfrm>
              <a:off x="1685" y="3125"/>
              <a:ext cx="907" cy="907"/>
              <a:chOff x="2832" y="1728"/>
              <a:chExt cx="907" cy="907"/>
            </a:xfrm>
          </p:grpSpPr>
          <p:sp>
            <p:nvSpPr>
              <p:cNvPr id="7188" name="Oval 56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3965E1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ru-RU" altLang="ru-RU"/>
              </a:p>
            </p:txBody>
          </p:sp>
          <p:sp>
            <p:nvSpPr>
              <p:cNvPr id="91" name="Oval 57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90" name="Oval 58"/>
              <p:cNvSpPr>
                <a:spLocks noChangeArrowheads="1"/>
              </p:cNvSpPr>
              <p:nvPr/>
            </p:nvSpPr>
            <p:spPr bwMode="gray">
              <a:xfrm>
                <a:off x="2889" y="1788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1F377A"/>
                  </a:gs>
                  <a:gs pos="50000">
                    <a:srgbClr val="3965E1"/>
                  </a:gs>
                  <a:gs pos="100000">
                    <a:srgbClr val="1F377A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 altLang="ru-RU"/>
              </a:p>
            </p:txBody>
          </p:sp>
          <p:sp>
            <p:nvSpPr>
              <p:cNvPr id="93" name="Oval 59"/>
              <p:cNvSpPr>
                <a:spLocks noChangeArrowheads="1"/>
              </p:cNvSpPr>
              <p:nvPr/>
            </p:nvSpPr>
            <p:spPr bwMode="gray">
              <a:xfrm>
                <a:off x="2889" y="1794"/>
                <a:ext cx="787" cy="788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92" name="Oval 60"/>
              <p:cNvSpPr>
                <a:spLocks noChangeArrowheads="1"/>
              </p:cNvSpPr>
              <p:nvPr/>
            </p:nvSpPr>
            <p:spPr bwMode="gray">
              <a:xfrm>
                <a:off x="2928" y="1833"/>
                <a:ext cx="709" cy="709"/>
              </a:xfrm>
              <a:prstGeom prst="ellipse">
                <a:avLst/>
              </a:prstGeom>
              <a:gradFill rotWithShape="1">
                <a:gsLst>
                  <a:gs pos="0">
                    <a:srgbClr val="3965E1"/>
                  </a:gs>
                  <a:gs pos="100000">
                    <a:srgbClr val="03060D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 altLang="ru-RU"/>
              </a:p>
            </p:txBody>
          </p:sp>
          <p:grpSp>
            <p:nvGrpSpPr>
              <p:cNvPr id="16" name="Group 61"/>
              <p:cNvGrpSpPr>
                <a:grpSpLocks/>
              </p:cNvGrpSpPr>
              <p:nvPr/>
            </p:nvGrpSpPr>
            <p:grpSpPr bwMode="auto">
              <a:xfrm>
                <a:off x="2946" y="1842"/>
                <a:ext cx="687" cy="688"/>
                <a:chOff x="4166" y="1706"/>
                <a:chExt cx="1252" cy="1252"/>
              </a:xfrm>
            </p:grpSpPr>
            <p:sp>
              <p:nvSpPr>
                <p:cNvPr id="7194" name="Oval 62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7195" name="Oval 63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7196" name="Oval 64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7197" name="Oval 65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 altLang="ru-RU"/>
                </a:p>
              </p:txBody>
            </p:sp>
          </p:grpSp>
        </p:grpSp>
        <p:sp>
          <p:nvSpPr>
            <p:cNvPr id="7187" name="Text Box 66"/>
            <p:cNvSpPr txBox="1">
              <a:spLocks noChangeArrowheads="1"/>
            </p:cNvSpPr>
            <p:nvPr/>
          </p:nvSpPr>
          <p:spPr bwMode="gray">
            <a:xfrm>
              <a:off x="1876" y="3437"/>
              <a:ext cx="492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1600" b="1" dirty="0">
                  <a:solidFill>
                    <a:srgbClr val="000000"/>
                  </a:solidFill>
                </a:rPr>
                <a:t>ПСИХОЛОГ</a:t>
              </a:r>
              <a:endParaRPr lang="en-US" altLang="ru-RU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89" name="AutoShape 15"/>
          <p:cNvSpPr>
            <a:spLocks noChangeArrowheads="1"/>
          </p:cNvSpPr>
          <p:nvPr/>
        </p:nvSpPr>
        <p:spPr bwMode="gray">
          <a:xfrm rot="1070303">
            <a:off x="6192866" y="2914097"/>
            <a:ext cx="610307" cy="559993"/>
          </a:xfrm>
          <a:prstGeom prst="leftArrow">
            <a:avLst>
              <a:gd name="adj1" fmla="val 31250"/>
              <a:gd name="adj2" fmla="val 65918"/>
            </a:avLst>
          </a:prstGeom>
          <a:gradFill rotWithShape="1">
            <a:gsLst>
              <a:gs pos="0">
                <a:srgbClr val="666699"/>
              </a:gs>
              <a:gs pos="100000">
                <a:srgbClr val="BEBED4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grpSp>
        <p:nvGrpSpPr>
          <p:cNvPr id="90" name="Группа 84"/>
          <p:cNvGrpSpPr>
            <a:grpSpLocks/>
          </p:cNvGrpSpPr>
          <p:nvPr/>
        </p:nvGrpSpPr>
        <p:grpSpPr bwMode="auto">
          <a:xfrm>
            <a:off x="6876256" y="2852936"/>
            <a:ext cx="2088232" cy="1082105"/>
            <a:chOff x="6357950" y="1285860"/>
            <a:chExt cx="2357454" cy="1154111"/>
          </a:xfrm>
        </p:grpSpPr>
        <p:grpSp>
          <p:nvGrpSpPr>
            <p:cNvPr id="92" name="Group 20"/>
            <p:cNvGrpSpPr>
              <a:grpSpLocks/>
            </p:cNvGrpSpPr>
            <p:nvPr/>
          </p:nvGrpSpPr>
          <p:grpSpPr bwMode="auto">
            <a:xfrm>
              <a:off x="6357950" y="1285860"/>
              <a:ext cx="2357454" cy="1154111"/>
              <a:chOff x="2789" y="1625"/>
              <a:chExt cx="907" cy="907"/>
            </a:xfrm>
          </p:grpSpPr>
          <p:sp>
            <p:nvSpPr>
              <p:cNvPr id="96" name="Oval 21"/>
              <p:cNvSpPr>
                <a:spLocks noChangeArrowheads="1"/>
              </p:cNvSpPr>
              <p:nvPr/>
            </p:nvSpPr>
            <p:spPr bwMode="gray">
              <a:xfrm>
                <a:off x="2789" y="1625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83A6A7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ru-RU" altLang="ru-RU"/>
              </a:p>
            </p:txBody>
          </p:sp>
          <p:sp>
            <p:nvSpPr>
              <p:cNvPr id="97" name="Oval 22"/>
              <p:cNvSpPr>
                <a:spLocks noChangeArrowheads="1"/>
              </p:cNvSpPr>
              <p:nvPr/>
            </p:nvSpPr>
            <p:spPr bwMode="gray">
              <a:xfrm>
                <a:off x="2789" y="1625"/>
                <a:ext cx="907" cy="907"/>
              </a:xfrm>
              <a:prstGeom prst="ellipse">
                <a:avLst/>
              </a:prstGeom>
              <a:solidFill>
                <a:schemeClr val="accent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ru-RU" altLang="ru-RU"/>
              </a:p>
            </p:txBody>
          </p:sp>
          <p:sp>
            <p:nvSpPr>
              <p:cNvPr id="98" name="Oval 23"/>
              <p:cNvSpPr>
                <a:spLocks noChangeArrowheads="1"/>
              </p:cNvSpPr>
              <p:nvPr/>
            </p:nvSpPr>
            <p:spPr bwMode="gray">
              <a:xfrm>
                <a:off x="2849" y="1684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475A5A"/>
                  </a:gs>
                  <a:gs pos="50000">
                    <a:srgbClr val="83A6A7"/>
                  </a:gs>
                  <a:gs pos="100000">
                    <a:srgbClr val="475A5A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 altLang="ru-RU"/>
              </a:p>
            </p:txBody>
          </p:sp>
          <p:sp>
            <p:nvSpPr>
              <p:cNvPr id="99" name="Oval 24"/>
              <p:cNvSpPr>
                <a:spLocks noChangeArrowheads="1"/>
              </p:cNvSpPr>
              <p:nvPr/>
            </p:nvSpPr>
            <p:spPr bwMode="gray">
              <a:xfrm>
                <a:off x="2849" y="1686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53696A"/>
                  </a:gs>
                  <a:gs pos="100000">
                    <a:srgbClr val="83A6A7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 altLang="ru-RU"/>
              </a:p>
            </p:txBody>
          </p:sp>
          <p:sp>
            <p:nvSpPr>
              <p:cNvPr id="100" name="Oval 25"/>
              <p:cNvSpPr>
                <a:spLocks noChangeArrowheads="1"/>
              </p:cNvSpPr>
              <p:nvPr/>
            </p:nvSpPr>
            <p:spPr bwMode="gray">
              <a:xfrm>
                <a:off x="2888" y="1724"/>
                <a:ext cx="709" cy="709"/>
              </a:xfrm>
              <a:prstGeom prst="ellipse">
                <a:avLst/>
              </a:prstGeom>
              <a:solidFill>
                <a:srgbClr val="000000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 altLang="ru-RU"/>
              </a:p>
            </p:txBody>
          </p:sp>
          <p:grpSp>
            <p:nvGrpSpPr>
              <p:cNvPr id="101" name="Group 26"/>
              <p:cNvGrpSpPr>
                <a:grpSpLocks/>
              </p:cNvGrpSpPr>
              <p:nvPr/>
            </p:nvGrpSpPr>
            <p:grpSpPr bwMode="auto">
              <a:xfrm>
                <a:off x="2899" y="1735"/>
                <a:ext cx="687" cy="688"/>
                <a:chOff x="4166" y="1706"/>
                <a:chExt cx="1252" cy="1252"/>
              </a:xfrm>
            </p:grpSpPr>
            <p:sp>
              <p:nvSpPr>
                <p:cNvPr id="102" name="Oval 27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03" name="Oval 28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04" name="Oval 29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 altLang="ru-RU"/>
                </a:p>
              </p:txBody>
            </p:sp>
          </p:grpSp>
        </p:grpSp>
        <p:sp>
          <p:nvSpPr>
            <p:cNvPr id="94" name="Oval 52"/>
            <p:cNvSpPr>
              <a:spLocks noChangeArrowheads="1"/>
            </p:cNvSpPr>
            <p:nvPr/>
          </p:nvSpPr>
          <p:spPr bwMode="gray">
            <a:xfrm>
              <a:off x="6786578" y="1500174"/>
              <a:ext cx="1474092" cy="6804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 altLang="ru-RU"/>
            </a:p>
          </p:txBody>
        </p:sp>
        <p:sp>
          <p:nvSpPr>
            <p:cNvPr id="95" name="Text Box 31"/>
            <p:cNvSpPr txBox="1">
              <a:spLocks noChangeArrowheads="1"/>
            </p:cNvSpPr>
            <p:nvPr/>
          </p:nvSpPr>
          <p:spPr bwMode="gray">
            <a:xfrm>
              <a:off x="6942171" y="1643050"/>
              <a:ext cx="1233038" cy="4001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b="1" dirty="0" smtClean="0">
                  <a:solidFill>
                    <a:srgbClr val="000000"/>
                  </a:solidFill>
                </a:rPr>
                <a:t>МЕДИК</a:t>
              </a:r>
              <a:endParaRPr lang="en-US" altLang="ru-RU" sz="2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05" name="AutoShape 18"/>
          <p:cNvSpPr>
            <a:spLocks noChangeArrowheads="1"/>
          </p:cNvSpPr>
          <p:nvPr/>
        </p:nvSpPr>
        <p:spPr bwMode="gray">
          <a:xfrm rot="10106388">
            <a:off x="2409421" y="3003495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666699"/>
              </a:gs>
              <a:gs pos="100000">
                <a:srgbClr val="BEBED4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539552" y="1592796"/>
            <a:ext cx="8316504" cy="44280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И перед экзаменом, и после него, независимо от результата, часто, щедро и от всей души говорите вашему ребёнку о том, что </a:t>
            </a:r>
            <a:r>
              <a:rPr lang="ru-RU" b="1" dirty="0" smtClean="0">
                <a:solidFill>
                  <a:srgbClr val="C00000"/>
                </a:solidFill>
              </a:rPr>
              <a:t>у </a:t>
            </a:r>
            <a:r>
              <a:rPr lang="ru-RU" b="1" dirty="0">
                <a:solidFill>
                  <a:srgbClr val="C00000"/>
                </a:solidFill>
              </a:rPr>
              <a:t>него (неё) всё получится!</a:t>
            </a:r>
          </a:p>
          <a:p>
            <a:pPr algn="ctr"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Удачи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! И ни пуха, ни пера!...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1051592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0099"/>
                </a:solidFill>
              </a:rPr>
              <a:t>Успех сдачи ЕГЭ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0" y="1076325"/>
          <a:ext cx="8606760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9" name="Rectangle 90"/>
          <p:cNvSpPr>
            <a:spLocks noChangeArrowheads="1"/>
          </p:cNvSpPr>
          <p:nvPr/>
        </p:nvSpPr>
        <p:spPr bwMode="auto">
          <a:xfrm>
            <a:off x="6767513" y="0"/>
            <a:ext cx="2376487" cy="188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8200" name="Picture 3" descr="C:\Documents and Settings\психолог\Рабочий стол\рисунки\eg4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5CDE7"/>
              </a:clrFrom>
              <a:clrTo>
                <a:srgbClr val="E5CD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145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008063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rgbClr val="C00000"/>
                </a:solidFill>
                <a:latin typeface="Arial" charset="0"/>
                <a:cs typeface="Arial" charset="0"/>
              </a:rPr>
              <a:t>Самое главное условие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002060"/>
                </a:solidFill>
              </a:rPr>
              <a:t>Важно, чтобы школьник сам честно сформулировал для себя, что он хочет получить на ЕГЭ?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4" name="Picture 3" descr="C:\Documents and Settings\психолог\Рабочий стол\рисунки\eg4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5CDE7"/>
              </a:clrFrom>
              <a:clrTo>
                <a:srgbClr val="E5CD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00" y="0"/>
            <a:ext cx="17145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008063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rgbClr val="C00000"/>
                </a:solidFill>
                <a:latin typeface="Arial" charset="0"/>
                <a:cs typeface="Arial" charset="0"/>
              </a:rPr>
              <a:t>Главное условие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400" dirty="0" smtClean="0">
                <a:solidFill>
                  <a:srgbClr val="002060"/>
                </a:solidFill>
              </a:rPr>
              <a:t>Прекратить пугать учеников предстоящим ЕГЭ.</a:t>
            </a:r>
          </a:p>
          <a:p>
            <a:pPr eaLnBrk="1" hangingPunct="1">
              <a:buFont typeface="Georgia" pitchFamily="18" charset="0"/>
              <a:buNone/>
            </a:pPr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5" name="Picture 3" descr="C:\Documents and Settings\психолог\Рабочий стол\рисунки\eg4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5CDE7"/>
              </a:clrFrom>
              <a:clrTo>
                <a:srgbClr val="E5CD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00" y="0"/>
            <a:ext cx="17145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aramond"/>
              <a:buNone/>
            </a:pPr>
            <a:r>
              <a:rPr lang="en-US" sz="3000" b="1" i="1" u="none" strike="noStrike" cap="none" dirty="0" err="1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Готовность</a:t>
            </a:r>
            <a:r>
              <a:rPr lang="en-US" sz="3000" b="1" i="1" u="none" strike="noStrike" cap="none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000" b="1" i="1" u="none" strike="noStrike" cap="none" dirty="0" err="1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выпускников</a:t>
            </a:r>
            <a:r>
              <a:rPr lang="en-US" sz="3000" b="1" i="1" u="none" strike="noStrike" cap="none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 к </a:t>
            </a:r>
            <a:r>
              <a:rPr lang="en-US" sz="3000" b="1" i="1" u="none" strike="noStrike" cap="none" dirty="0" err="1" smtClean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сдаче</a:t>
            </a:r>
            <a:r>
              <a:rPr lang="en-US" sz="3000" b="1" i="1" u="none" strike="noStrike" cap="none" dirty="0" smtClean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 ЕГЭ и ГИА</a:t>
            </a:r>
            <a:endParaRPr dirty="0"/>
          </a:p>
        </p:txBody>
      </p:sp>
      <p:sp>
        <p:nvSpPr>
          <p:cNvPr id="293" name="Shape 293"/>
          <p:cNvSpPr txBox="1">
            <a:spLocks noGrp="1"/>
          </p:cNvSpPr>
          <p:nvPr>
            <p:ph idx="1"/>
          </p:nvPr>
        </p:nvSpPr>
        <p:spPr>
          <a:xfrm>
            <a:off x="395536" y="838200"/>
            <a:ext cx="8568952" cy="70520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35"/>
              <a:buFont typeface="Noto Sans Symbols"/>
              <a:buChar char="■"/>
            </a:pPr>
            <a:r>
              <a:rPr lang="en-US" sz="2000" b="1" i="1" u="none" strike="noStrike" cap="none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понимается</a:t>
            </a:r>
            <a:r>
              <a:rPr lang="en-US" sz="2000" b="1" i="1" u="none" strike="noStrike" cap="none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нами</a:t>
            </a:r>
            <a:r>
              <a:rPr lang="en-US" sz="2000" b="1" i="1" u="none" strike="noStrike" cap="none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как</a:t>
            </a:r>
            <a:r>
              <a:rPr lang="en-US" sz="2000" b="1" i="1" u="none" strike="noStrike" cap="none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комплекс</a:t>
            </a:r>
            <a:r>
              <a:rPr lang="en-US" sz="2000" b="1" i="1" u="none" strike="noStrike" cap="none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приобретенных</a:t>
            </a:r>
            <a:r>
              <a:rPr lang="en-US" sz="2000" b="1" i="1" u="none" strike="noStrike" cap="none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знаний</a:t>
            </a:r>
            <a:r>
              <a:rPr lang="en-US" sz="2000" b="1" i="1" u="none" strike="noStrike" cap="none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, </a:t>
            </a:r>
            <a:r>
              <a:rPr lang="en-US" sz="2000" b="1" i="1" u="none" strike="noStrike" cap="none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навыков</a:t>
            </a:r>
            <a:r>
              <a:rPr lang="en-US" sz="2000" b="1" i="1" u="none" strike="noStrike" cap="none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, </a:t>
            </a:r>
            <a:r>
              <a:rPr lang="en-US" sz="2000" b="1" i="1" u="none" strike="noStrike" cap="none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умений</a:t>
            </a:r>
            <a:r>
              <a:rPr lang="en-US" sz="2000" b="1" i="1" u="none" strike="noStrike" cap="none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, </a:t>
            </a:r>
            <a:r>
              <a:rPr lang="en-US" sz="2000" b="1" i="1" u="none" strike="noStrike" cap="none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качеств</a:t>
            </a:r>
            <a:r>
              <a:rPr lang="en-US" sz="2000" b="1" i="1" u="none" strike="noStrike" cap="none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, </a:t>
            </a:r>
            <a:r>
              <a:rPr lang="en-US" sz="2000" b="1" i="1" u="none" strike="noStrike" cap="none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позволяющих</a:t>
            </a:r>
            <a:r>
              <a:rPr lang="en-US" sz="2000" b="1" i="1" u="none" strike="noStrike" cap="none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успешно</a:t>
            </a:r>
            <a:r>
              <a:rPr lang="en-US" sz="2000" b="1" i="1" u="none" strike="noStrike" cap="none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выполнять</a:t>
            </a:r>
            <a:r>
              <a:rPr lang="en-US" sz="2000" b="1" i="1" u="none" strike="noStrike" cap="none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определенную</a:t>
            </a:r>
            <a:r>
              <a:rPr lang="en-US" sz="2000" b="1" i="1" u="none" strike="noStrike" cap="none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деятельность</a:t>
            </a:r>
            <a:r>
              <a:rPr lang="en-US" sz="2000" b="1" i="1" u="none" strike="noStrike" cap="none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. </a:t>
            </a:r>
            <a:endParaRPr sz="20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235"/>
              <a:buFont typeface="Noto Sans Symbols"/>
              <a:buNone/>
            </a:pPr>
            <a:endParaRPr sz="1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235"/>
              <a:buFont typeface="Noto Sans Symbols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19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en-US" sz="19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готовности</a:t>
            </a:r>
            <a:r>
              <a:rPr lang="en-US" sz="19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учащихся</a:t>
            </a:r>
            <a:r>
              <a:rPr lang="en-US" sz="19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к </a:t>
            </a:r>
            <a:r>
              <a:rPr lang="en-US" sz="19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сдаче</a:t>
            </a:r>
            <a:r>
              <a:rPr lang="en-US" sz="19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экзамена</a:t>
            </a:r>
            <a:r>
              <a:rPr lang="en-US" sz="19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9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форме</a:t>
            </a:r>
            <a:r>
              <a:rPr lang="en-US" sz="19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ЕГЭ и ГИА </a:t>
            </a:r>
            <a:r>
              <a:rPr lang="en-US" sz="19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могут</a:t>
            </a:r>
            <a:r>
              <a:rPr lang="en-US" sz="19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быть</a:t>
            </a:r>
            <a:r>
              <a:rPr lang="en-US" sz="19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выделены</a:t>
            </a:r>
            <a:r>
              <a:rPr lang="en-US" sz="19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следующие</a:t>
            </a:r>
            <a:r>
              <a:rPr lang="en-US" sz="19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составляющие</a:t>
            </a:r>
            <a:r>
              <a:rPr lang="en-US" sz="19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b="1" dirty="0">
              <a:solidFill>
                <a:srgbClr val="C00000"/>
              </a:solidFill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235"/>
              <a:buFont typeface="Noto Sans Symbols"/>
              <a:buNone/>
            </a:pPr>
            <a:endParaRPr sz="1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235"/>
              <a:buFont typeface="Noto Sans Symbols"/>
              <a:buChar char="■"/>
            </a:pPr>
            <a:r>
              <a:rPr lang="en-US" sz="19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информационная</a:t>
            </a:r>
            <a:r>
              <a:rPr lang="en-US" sz="19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готовность</a:t>
            </a:r>
            <a:r>
              <a:rPr lang="en-US" sz="19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информированность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о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правилах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поведения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экзамене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информированность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о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правилах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заполнения</a:t>
            </a:r>
            <a:r>
              <a:rPr lang="en-US" sz="1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бланков</a:t>
            </a:r>
            <a:r>
              <a:rPr lang="en-US" sz="1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т.д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.);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235"/>
              <a:buFont typeface="Noto Sans Symbols"/>
              <a:buNone/>
            </a:pPr>
            <a:endParaRPr sz="1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235"/>
              <a:buFont typeface="Noto Sans Symbols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 smtClean="0"/>
          </a:p>
          <a:p>
            <a:pPr marL="342900" marR="0" lvl="0" indent="-3429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235"/>
              <a:buFont typeface="Noto Sans Symbols"/>
              <a:buChar char="■"/>
            </a:pPr>
            <a:r>
              <a:rPr lang="en-US" sz="1900" b="1" i="1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предметная</a:t>
            </a:r>
            <a:r>
              <a:rPr lang="en-US" sz="1900" b="1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готовность</a:t>
            </a:r>
            <a:r>
              <a:rPr lang="en-US" sz="19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1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содержательная</a:t>
            </a:r>
            <a:r>
              <a:rPr lang="en-US" sz="1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9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готовность</a:t>
            </a:r>
            <a:r>
              <a:rPr lang="en-US" sz="1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1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определенному</a:t>
            </a:r>
            <a:r>
              <a:rPr lang="en-US" sz="1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предмету</a:t>
            </a:r>
            <a:r>
              <a:rPr lang="en-US" sz="1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9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умение</a:t>
            </a:r>
            <a:r>
              <a:rPr lang="en-US" sz="1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решать</a:t>
            </a:r>
            <a:r>
              <a:rPr lang="en-US" sz="1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тестовые</a:t>
            </a:r>
            <a:r>
              <a:rPr lang="en-US" sz="1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задания</a:t>
            </a:r>
            <a:r>
              <a:rPr lang="en-US" sz="1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); </a:t>
            </a:r>
            <a:endParaRPr dirty="0" smtClean="0"/>
          </a:p>
          <a:p>
            <a:pPr marL="342900" marR="0" lvl="0" indent="-3429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235"/>
              <a:buFont typeface="Noto Sans Symbols"/>
              <a:buNone/>
            </a:pPr>
            <a:endParaRPr sz="1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235"/>
              <a:buFont typeface="Noto Sans Symbols"/>
              <a:buNone/>
            </a:pPr>
            <a:endParaRPr sz="1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235"/>
              <a:buFont typeface="Noto Sans Symbols"/>
              <a:buChar char="■"/>
            </a:pPr>
            <a:r>
              <a:rPr lang="en-US" sz="19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психологическая</a:t>
            </a:r>
            <a:r>
              <a:rPr lang="en-US" sz="19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готовность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состояние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готовности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"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настрой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",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внутренняя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настроенность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определенное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поведение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ориентированность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целесообразные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действия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актуализация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приспособление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возможностей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личности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успешных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действий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ситуации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сдачи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экзамена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r>
              <a:rPr lang="en-US" sz="19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64477" algn="l" rtl="0"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235"/>
              <a:buFont typeface="Noto Sans Symbols"/>
              <a:buNone/>
            </a:pPr>
            <a:endParaRPr sz="1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008062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rgbClr val="C00000"/>
                </a:solidFill>
                <a:latin typeface="Arial" charset="0"/>
                <a:cs typeface="Arial" charset="0"/>
              </a:rPr>
              <a:t>Без перерыва 4 часа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179388" y="1700213"/>
            <a:ext cx="8713787" cy="48736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smtClean="0">
                <a:solidFill>
                  <a:srgbClr val="002060"/>
                </a:solidFill>
                <a:latin typeface="Calibri" pitchFamily="34" charset="0"/>
              </a:rPr>
              <a:t>! Надо сказать, что только небольшая часть школьников способна на это без специальной подготовки. Учителя, присутствующие на ЕГЭ, подтвердят, что очень часто еще остается много времени, но школьник отказывается продолжать работу: «устал», «не могу больше», «не соображаю», «не хочу». Таким образом, отсутствие привычки напрягаться в подготовке уроков несколько часов подряд без перерыва – одна из важных причин низкого качества написания теста многими школьниками.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863600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rgbClr val="C00000"/>
                </a:solidFill>
                <a:latin typeface="Arial" charset="0"/>
                <a:cs typeface="Arial" charset="0"/>
              </a:rPr>
              <a:t>Тренинг способностей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729163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2060"/>
                </a:solidFill>
              </a:rPr>
              <a:t>Если иногда практиковать задания хотя бы по 2 часа без перерыва, то сначала дети очень устают, но уже через месяц адаптируются к такому режиму и работают 1,5-2 часа «на одном дыхании», даже слабые ученики. </a:t>
            </a:r>
          </a:p>
          <a:p>
            <a:pPr eaLnBrk="1" hangingPunct="1"/>
            <a:endParaRPr lang="ru-RU" sz="360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кольная пора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"/>
        <a:cs typeface="Arial Unicode MS"/>
      </a:majorFont>
      <a:minorFont>
        <a:latin typeface="Tahoma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"/>
        <a:cs typeface="Arial Unicode MS"/>
      </a:majorFont>
      <a:minorFont>
        <a:latin typeface="Tahoma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е выступление по ЕГЭ 3">
    <a:dk1>
      <a:srgbClr val="1D528D"/>
    </a:dk1>
    <a:lt1>
      <a:srgbClr val="FFFFFF"/>
    </a:lt1>
    <a:dk2>
      <a:srgbClr val="000000"/>
    </a:dk2>
    <a:lt2>
      <a:srgbClr val="C0C0C0"/>
    </a:lt2>
    <a:accent1>
      <a:srgbClr val="1B9AD9"/>
    </a:accent1>
    <a:accent2>
      <a:srgbClr val="E4A04E"/>
    </a:accent2>
    <a:accent3>
      <a:srgbClr val="FFFFFF"/>
    </a:accent3>
    <a:accent4>
      <a:srgbClr val="174578"/>
    </a:accent4>
    <a:accent5>
      <a:srgbClr val="ABCAE9"/>
    </a:accent5>
    <a:accent6>
      <a:srgbClr val="CF9146"/>
    </a:accent6>
    <a:hlink>
      <a:srgbClr val="66CCFF"/>
    </a:hlink>
    <a:folHlink>
      <a:srgbClr val="969696"/>
    </a:folHlink>
  </a:clrScheme>
  <a:fontScheme name="мое выступление по ЕГЭ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Лекция 1</Template>
  <TotalTime>244</TotalTime>
  <Words>1614</Words>
  <Application>Microsoft Office PowerPoint</Application>
  <PresentationFormat>Экран (4:3)</PresentationFormat>
  <Paragraphs>245</Paragraphs>
  <Slides>30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Школьная пора</vt:lpstr>
      <vt:lpstr>1_Тема Office</vt:lpstr>
      <vt:lpstr>Тема Office</vt:lpstr>
      <vt:lpstr>Социально-психологическая подготовка выпускников  9-х и 11-х классов к государственной итоговой аттестации»</vt:lpstr>
      <vt:lpstr>Слайд 2</vt:lpstr>
      <vt:lpstr>«Мы вместе помогаем нашим детям подготовиться к экзамену»</vt:lpstr>
      <vt:lpstr>Успех сдачи ЕГЭ</vt:lpstr>
      <vt:lpstr>Самое главное условие</vt:lpstr>
      <vt:lpstr>Главное условие</vt:lpstr>
      <vt:lpstr>Готовность выпускников к сдаче ЕГЭ и ГИА</vt:lpstr>
      <vt:lpstr>Без перерыва 4 часа</vt:lpstr>
      <vt:lpstr>Тренинг способностей</vt:lpstr>
      <vt:lpstr>Что такое психологическая поддержка?</vt:lpstr>
      <vt:lpstr>Как оказывать психологическую поддержку? Правила для взрослых </vt:lpstr>
      <vt:lpstr>Слайд 12</vt:lpstr>
      <vt:lpstr>Слайд 13</vt:lpstr>
      <vt:lpstr>Слайд 14</vt:lpstr>
      <vt:lpstr>Слайд 15</vt:lpstr>
      <vt:lpstr>А на самом деле наш выпускник всё помнит и знает!</vt:lpstr>
      <vt:lpstr>Задача родителей - создать оптимально комфортные условия для подготовки.</vt:lpstr>
      <vt:lpstr> Приучайте ребёнка ориентироваться во времени и уметь его распределять! </vt:lpstr>
      <vt:lpstr> Позаботьтесь об организации режима дня и полноценного питания !</vt:lpstr>
      <vt:lpstr>Полноценный сон  - ваш союзник в успешной сдаче экзамена!</vt:lpstr>
      <vt:lpstr>Как вести себя во время сдачи экзаменов в форме ЕГЭ</vt:lpstr>
      <vt:lpstr>Слайд 22</vt:lpstr>
      <vt:lpstr>Слайд 23</vt:lpstr>
      <vt:lpstr>Слайд 24</vt:lpstr>
      <vt:lpstr>Слайд 25</vt:lpstr>
      <vt:lpstr>Слайд 26</vt:lpstr>
      <vt:lpstr>Способы снятия нервно-психического напряжения</vt:lpstr>
      <vt:lpstr>Слайд 28</vt:lpstr>
      <vt:lpstr>Слайд 29</vt:lpstr>
      <vt:lpstr>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Социально-психологическая подготовка выпускников  9-х и 11-х классов к государственной итоговой аттестации»</dc:title>
  <dc:creator>Администратор</dc:creator>
  <cp:lastModifiedBy>Администратор</cp:lastModifiedBy>
  <cp:revision>2</cp:revision>
  <dcterms:created xsi:type="dcterms:W3CDTF">2019-05-14T04:36:12Z</dcterms:created>
  <dcterms:modified xsi:type="dcterms:W3CDTF">2019-05-15T01:16:41Z</dcterms:modified>
</cp:coreProperties>
</file>