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6"/>
  </p:notesMasterIdLst>
  <p:sldIdLst>
    <p:sldId id="256" r:id="rId2"/>
    <p:sldId id="323" r:id="rId3"/>
    <p:sldId id="324" r:id="rId4"/>
    <p:sldId id="325" r:id="rId5"/>
    <p:sldId id="326" r:id="rId6"/>
    <p:sldId id="327" r:id="rId7"/>
    <p:sldId id="328" r:id="rId8"/>
    <p:sldId id="331" r:id="rId9"/>
    <p:sldId id="332" r:id="rId10"/>
    <p:sldId id="333" r:id="rId11"/>
    <p:sldId id="334" r:id="rId12"/>
    <p:sldId id="329" r:id="rId13"/>
    <p:sldId id="335" r:id="rId14"/>
    <p:sldId id="330" r:id="rId15"/>
    <p:sldId id="336" r:id="rId16"/>
    <p:sldId id="313" r:id="rId17"/>
    <p:sldId id="314" r:id="rId18"/>
    <p:sldId id="312" r:id="rId19"/>
    <p:sldId id="316" r:id="rId20"/>
    <p:sldId id="317" r:id="rId21"/>
    <p:sldId id="337" r:id="rId22"/>
    <p:sldId id="340" r:id="rId23"/>
    <p:sldId id="338" r:id="rId24"/>
    <p:sldId id="339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</p:sldIdLst>
  <p:sldSz cx="9144000" cy="5143500" type="screen16x9"/>
  <p:notesSz cx="6858000" cy="9144000"/>
  <p:embeddedFontLst>
    <p:embeddedFont>
      <p:font typeface="Sniglet" panose="020B0604020202020204" charset="0"/>
      <p:regular r:id="rId37"/>
    </p:embeddedFont>
    <p:embeddedFont>
      <p:font typeface="Bookman Old Style" panose="02050604050505020204" pitchFamily="18" charset="0"/>
      <p:regular r:id="rId38"/>
      <p:bold r:id="rId39"/>
      <p:italic r:id="rId40"/>
      <p:boldItalic r:id="rId41"/>
    </p:embeddedFont>
    <p:embeddedFont>
      <p:font typeface="Patrick Hand SC" panose="020B0604020202020204" charset="0"/>
      <p:regular r:id="rId42"/>
    </p:embeddedFont>
    <p:embeddedFont>
      <p:font typeface="Aharoni" panose="02010803020104030203" pitchFamily="2" charset="-79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69E09B-F357-4AA7-ABF5-45A74E5DFBAB}">
  <a:tblStyle styleId="{2469E09B-F357-4AA7-ABF5-45A74E5DFB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42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0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22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09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00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98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15525" y="1991825"/>
            <a:ext cx="5585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821550" y="1507150"/>
            <a:ext cx="5500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821550" y="2535254"/>
            <a:ext cx="5500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049500" y="1437426"/>
            <a:ext cx="7020900" cy="270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+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0688544-CD23-46F1-A876-70F292B36928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7A9DA2DD-2DEC-4E30-BD47-47B4C7C5B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0688544-CD23-46F1-A876-70F292B36928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A2DD-2DEC-4E30-BD47-47B4C7C5B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1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80D084B-BECD-4BCC-9B8F-528310A7011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D5F3-D3A7-4DA2-8B9B-458E470D3C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8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41675" y="1628400"/>
            <a:ext cx="6260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 algn="ctr" rtl="0">
              <a:spcBef>
                <a:spcPts val="600"/>
              </a:spcBef>
              <a:spcAft>
                <a:spcPts val="0"/>
              </a:spcAft>
              <a:buSzPts val="2600"/>
              <a:buChar char="+"/>
              <a:defRPr sz="2600"/>
            </a:lvl1pPr>
            <a:lvl2pPr marL="914400" lvl="1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2pPr>
            <a:lvl3pPr marL="1371600" lvl="2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3pPr>
            <a:lvl4pPr marL="1828800" lvl="3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4pPr>
            <a:lvl5pPr marL="2286000" lvl="4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5pPr>
            <a:lvl6pPr marL="2743200" lvl="5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6pPr>
            <a:lvl7pPr marL="3200400" lvl="6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7pPr>
            <a:lvl8pPr marL="3657600" lvl="7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8pPr>
            <a:lvl9pPr marL="4114800" lvl="8" indent="-393700" algn="ctr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9pPr>
          </a:lstStyle>
          <a:p>
            <a:endParaRPr/>
          </a:p>
        </p:txBody>
      </p:sp>
      <p:sp>
        <p:nvSpPr>
          <p:cNvPr id="17" name="Google Shape;17;p4"/>
          <p:cNvSpPr txBox="1"/>
          <p:nvPr/>
        </p:nvSpPr>
        <p:spPr>
          <a:xfrm>
            <a:off x="3593400" y="933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“</a:t>
            </a:r>
            <a:endParaRPr sz="9600">
              <a:solidFill>
                <a:srgbClr val="2A95B7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41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3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49500" y="1437426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  <a:noFill/>
          <a:ln>
            <a:noFill/>
          </a:ln>
          <a:effectLst>
            <a:outerShdw blurRad="285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r">
              <a:buNone/>
              <a:defRPr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6" r:id="rId5"/>
    <p:sldLayoutId id="2147483659" r:id="rId6"/>
    <p:sldLayoutId id="2147483660" r:id="rId7"/>
    <p:sldLayoutId id="2147483661" r:id="rId8"/>
    <p:sldLayoutId id="2147483662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1068019" y="936346"/>
            <a:ext cx="7205472" cy="32625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800" b="1" dirty="0"/>
              <a:t>Профессиональная ориентация в школе: сущность, актуальные проблемы и пути решения.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1400" dirty="0" smtClean="0">
                <a:latin typeface="+mj-lt"/>
                <a:cs typeface="Times New Roman" pitchFamily="18" charset="0"/>
              </a:rPr>
              <a:t>Баюкова Надежда Олеговна, заведующий кафедрой общего образования МОГАУ ДПО «ИРОиПКПК», </a:t>
            </a:r>
            <a:r>
              <a:rPr lang="ru-RU" sz="1400" dirty="0">
                <a:latin typeface="+mj-lt"/>
                <a:cs typeface="Times New Roman" pitchFamily="18" charset="0"/>
              </a:rPr>
              <a:t>кандидат педагогических наук, </a:t>
            </a:r>
            <a:r>
              <a:rPr lang="ru-RU" sz="1400" dirty="0" smtClean="0">
                <a:latin typeface="+mj-lt"/>
                <a:cs typeface="Times New Roman" pitchFamily="18" charset="0"/>
              </a:rPr>
              <a:t>доцент </a:t>
            </a: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2400" dirty="0" smtClean="0"/>
              <a:t>			</a:t>
            </a:r>
            <a:r>
              <a:rPr lang="ru-RU" sz="1400" b="1" dirty="0" smtClean="0">
                <a:latin typeface="Bookman Old Style" pitchFamily="18" charset="0"/>
              </a:rPr>
              <a:t>МАГАДАН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			28.02.2022 г.</a:t>
            </a:r>
            <a:endParaRPr sz="1400" b="1" dirty="0">
              <a:latin typeface="Bookman Old Style" pitchFamily="18" charset="0"/>
            </a:endParaRPr>
          </a:p>
        </p:txBody>
      </p:sp>
      <p:pic>
        <p:nvPicPr>
          <p:cNvPr id="3" name="Picture 1" descr="C:\Users\Администратор\Desktop\шаблоны презентаций\chast5\Internet_20190522_104825_1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7624" y="4305300"/>
            <a:ext cx="173355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4" y="103909"/>
            <a:ext cx="4469895" cy="473584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903" y="-202728"/>
            <a:ext cx="2319097" cy="504247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59" y="1263141"/>
            <a:ext cx="2121535" cy="2110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8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Трудолюбие. </a:t>
            </a:r>
            <a:r>
              <a:rPr lang="ru-RU" sz="2000" dirty="0" smtClean="0"/>
              <a:t>Без </a:t>
            </a:r>
            <a:r>
              <a:rPr lang="ru-RU" sz="2000" dirty="0"/>
              <a:t>него любой труд в </a:t>
            </a:r>
            <a:r>
              <a:rPr lang="ru-RU" sz="2000" dirty="0" smtClean="0"/>
              <a:t>тягость.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37" y="1437426"/>
            <a:ext cx="5940425" cy="308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3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Documents and Settings\Tamara\Рабочий стол\школьный юмор\2220_html_m53a0df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85800"/>
            <a:ext cx="8058150" cy="383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632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802" y="1453395"/>
            <a:ext cx="2376508" cy="901878"/>
          </a:xfrm>
          <a:prstGeom prst="rect">
            <a:avLst/>
          </a:prstGeom>
        </p:spPr>
      </p:pic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3740727" y="625100"/>
            <a:ext cx="4759313" cy="37806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ru-RU" dirty="0"/>
          </a:p>
          <a:p>
            <a:r>
              <a:rPr lang="en-US" b="1" dirty="0"/>
              <a:t>atlas100.ru</a:t>
            </a:r>
            <a:endParaRPr lang="en-US" dirty="0"/>
          </a:p>
          <a:p>
            <a:r>
              <a:rPr lang="ru-RU" dirty="0"/>
              <a:t>АТЛАС НОВЫХ ПРОФЕССИЙ</a:t>
            </a:r>
          </a:p>
          <a:p>
            <a:r>
              <a:rPr lang="en-US" b="1" dirty="0" err="1" smtClean="0"/>
              <a:t>proektoria.online</a:t>
            </a:r>
            <a:endParaRPr lang="en-US" dirty="0"/>
          </a:p>
          <a:p>
            <a:r>
              <a:rPr lang="ru-RU" dirty="0" smtClean="0"/>
              <a:t>ПРОЕКТОРИЯ</a:t>
            </a:r>
            <a:endParaRPr lang="ru-RU" b="1" dirty="0"/>
          </a:p>
          <a:p>
            <a:r>
              <a:rPr lang="en-US" b="1" dirty="0"/>
              <a:t>bilet-help.worldskills.ru</a:t>
            </a:r>
            <a:endParaRPr lang="en-US" dirty="0"/>
          </a:p>
          <a:p>
            <a:r>
              <a:rPr lang="ru-RU" dirty="0"/>
              <a:t>БИЛЕТ В </a:t>
            </a:r>
            <a:r>
              <a:rPr lang="ru-RU" dirty="0" smtClean="0"/>
              <a:t>БУДУЩЕЕ</a:t>
            </a:r>
          </a:p>
        </p:txBody>
      </p:sp>
      <p:sp>
        <p:nvSpPr>
          <p:cNvPr id="73" name="Google Shape;73;p15"/>
          <p:cNvSpPr/>
          <p:nvPr/>
        </p:nvSpPr>
        <p:spPr>
          <a:xfrm>
            <a:off x="1063337" y="625100"/>
            <a:ext cx="717689" cy="628875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A95B7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423" y="2515422"/>
            <a:ext cx="1575095" cy="1794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545" y="3827318"/>
            <a:ext cx="390967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5811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ОБЩЕСТВЕННАЯ ДЕЯТЕЛЬНОСТЬ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65530" y="1049274"/>
            <a:ext cx="7362929" cy="337860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ОРГАНЫ ШКОЛЬНОГО СОУПРАВЛЕНИЯ, УЧЕНИЧЕСКОГО САМОУПРАВЛЕНИЯ, РАЗНООБРАЗНЫЕ ОБЩЕСТВЕННЫЕ ОБЪЕДИНЕНИЯ, ВОЛОНТЕРСКАЯ ДЕЯТЕЛЬНОСТЬ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6" descr="https://f.otzyv.ru/f/13/01/117630/19051513493014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58" y="949553"/>
            <a:ext cx="822960" cy="822960"/>
          </a:xfrm>
          <a:prstGeom prst="rect">
            <a:avLst/>
          </a:prstGeom>
        </p:spPr>
      </p:pic>
      <p:pic>
        <p:nvPicPr>
          <p:cNvPr id="22542" name="Picture 14" descr="http://recyclemag.ru/wp-content/uploads/2017/07/1463147042_rostov_press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04" y="2582266"/>
            <a:ext cx="2551447" cy="198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ttp://inozery.ru/upload/page/250/61750_picture_d97426d1cb3906b64db2a3c045e872060b243a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19" y="2018995"/>
            <a:ext cx="2325380" cy="212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cdn.tvc.ru/pictures/o/230/9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03" y="1997050"/>
            <a:ext cx="2033624" cy="21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8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6" y="209862"/>
            <a:ext cx="8926643" cy="47668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54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800" dirty="0"/>
              <a:t>Современное состояние профессиональной ориентации в РФ.</a:t>
            </a:r>
            <a:br>
              <a:rPr lang="ru-RU" sz="1800" dirty="0"/>
            </a:br>
            <a:r>
              <a:rPr lang="ru-RU" sz="1800" dirty="0">
                <a:solidFill>
                  <a:srgbClr val="FF0000"/>
                </a:solidFill>
              </a:rPr>
              <a:t>Старшеклассники к моменту выбора профильного ЕГЭ:</a:t>
            </a:r>
            <a:endParaRPr sz="1800" dirty="0">
              <a:solidFill>
                <a:srgbClr val="FF0000"/>
              </a:solidFill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887182" y="1704109"/>
            <a:ext cx="2409600" cy="2448891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ctr">
              <a:buNone/>
            </a:pPr>
            <a:r>
              <a:rPr lang="ru-RU" sz="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50%</a:t>
            </a:r>
          </a:p>
          <a:p>
            <a:pPr marL="76200" indent="0" algn="ctr">
              <a:buNone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соотносят будущую</a:t>
            </a:r>
          </a:p>
          <a:p>
            <a:pPr marL="76200" indent="0" algn="ctr">
              <a:buNone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профессию со своими</a:t>
            </a:r>
          </a:p>
          <a:p>
            <a:pPr marL="76200" indent="0" algn="ctr">
              <a:buNone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реальными возможностями</a:t>
            </a:r>
          </a:p>
        </p:txBody>
      </p:sp>
      <p:sp>
        <p:nvSpPr>
          <p:cNvPr id="188" name="Google Shape;188;p28"/>
          <p:cNvSpPr/>
          <p:nvPr/>
        </p:nvSpPr>
        <p:spPr>
          <a:xfrm>
            <a:off x="3441680" y="1704109"/>
            <a:ext cx="2455800" cy="244889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A95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46%</a:t>
            </a:r>
          </a:p>
          <a:p>
            <a:pPr algn="ctr"/>
            <a:r>
              <a:rPr lang="ru-RU" b="1" dirty="0" smtClean="0"/>
              <a:t>ориентируются </a:t>
            </a:r>
            <a:r>
              <a:rPr lang="ru-RU" b="1" dirty="0"/>
              <a:t>при </a:t>
            </a:r>
            <a:r>
              <a:rPr lang="ru-RU" b="1" dirty="0" smtClean="0"/>
              <a:t>выборе профессии </a:t>
            </a:r>
            <a:r>
              <a:rPr lang="ru-RU" b="1" dirty="0"/>
              <a:t>на </a:t>
            </a:r>
            <a:r>
              <a:rPr lang="ru-RU" b="1" dirty="0" smtClean="0"/>
              <a:t>мнение родителей </a:t>
            </a:r>
            <a:r>
              <a:rPr lang="ru-RU" b="1" dirty="0"/>
              <a:t>и родственников</a:t>
            </a:r>
            <a:endParaRPr dirty="0">
              <a:solidFill>
                <a:srgbClr val="43434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6042378" y="1704109"/>
            <a:ext cx="2455800" cy="2389223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A95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67%</a:t>
            </a:r>
          </a:p>
          <a:p>
            <a:pPr algn="ctr"/>
            <a:r>
              <a:rPr lang="ru-RU" b="1" dirty="0" smtClean="0"/>
              <a:t>не </a:t>
            </a:r>
            <a:r>
              <a:rPr lang="ru-RU" b="1" dirty="0"/>
              <a:t>имеют представления о</a:t>
            </a:r>
          </a:p>
          <a:p>
            <a:pPr algn="ctr"/>
            <a:r>
              <a:rPr lang="ru-RU" b="1" dirty="0"/>
              <a:t>сущности </a:t>
            </a:r>
            <a:r>
              <a:rPr lang="ru-RU" b="1" dirty="0" smtClean="0"/>
              <a:t>выбранной</a:t>
            </a:r>
            <a:endParaRPr lang="ru-RU" b="1" dirty="0"/>
          </a:p>
          <a:p>
            <a:pPr algn="ctr"/>
            <a:r>
              <a:rPr lang="ru-RU" b="1" dirty="0"/>
              <a:t>профессии</a:t>
            </a:r>
            <a:endParaRPr dirty="0">
              <a:solidFill>
                <a:srgbClr val="43434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93964" y="4620280"/>
            <a:ext cx="7876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Gothic"/>
              </a:rPr>
              <a:t>* по данным лаборатории социально-профессионального самоопределения молодежи ИСМО РАО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5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800" dirty="0" smtClean="0">
                <a:solidFill>
                  <a:srgbClr val="FF0000"/>
                </a:solidFill>
              </a:rPr>
              <a:t>Принципы современной профориентационной работы</a:t>
            </a:r>
            <a:endParaRPr sz="1800" dirty="0">
              <a:solidFill>
                <a:srgbClr val="FF0000"/>
              </a:solidFill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887182" y="1704109"/>
            <a:ext cx="2409600" cy="1115291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ctr">
              <a:buNone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Всеобщая талантливость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3441680" y="1704109"/>
            <a:ext cx="2455800" cy="111529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A95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rPr>
              <a:t>2. Взаимное превосходство</a:t>
            </a:r>
            <a:endParaRPr b="1" dirty="0">
              <a:solidFill>
                <a:srgbClr val="43434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6042378" y="1704110"/>
            <a:ext cx="2332695" cy="1011382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A95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rPr>
              <a:t>3. Неизбежность перемен</a:t>
            </a:r>
            <a:endParaRPr b="1" dirty="0">
              <a:solidFill>
                <a:srgbClr val="43434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6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27" y="602673"/>
            <a:ext cx="7377673" cy="457200"/>
          </a:xfrm>
        </p:spPr>
        <p:txBody>
          <a:bodyPr/>
          <a:lstStyle/>
          <a:p>
            <a:pPr algn="ctr"/>
            <a:r>
              <a:rPr lang="ru-RU" sz="1800" dirty="0" smtClean="0"/>
              <a:t>Главные условия эффективности профориентационной работы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9500" y="990600"/>
            <a:ext cx="7020900" cy="3153726"/>
          </a:xfrm>
        </p:spPr>
        <p:txBody>
          <a:bodyPr/>
          <a:lstStyle/>
          <a:p>
            <a:r>
              <a:rPr lang="ru-RU" sz="1600" dirty="0" smtClean="0"/>
              <a:t>Систематичность </a:t>
            </a:r>
            <a:r>
              <a:rPr lang="ru-RU" sz="1600" dirty="0"/>
              <a:t>и преемственность.</a:t>
            </a:r>
          </a:p>
          <a:p>
            <a:r>
              <a:rPr lang="ru-RU" sz="1600" dirty="0"/>
              <a:t>Дифференциация и индивидуализация.</a:t>
            </a:r>
          </a:p>
          <a:p>
            <a:r>
              <a:rPr lang="ru-RU" sz="1600" dirty="0"/>
              <a:t>Оптимизация в сочетании массовых, групповых, индивидуальных и практических форм </a:t>
            </a:r>
            <a:r>
              <a:rPr lang="ru-RU" sz="1600" dirty="0" smtClean="0"/>
              <a:t>профориентационной работы.</a:t>
            </a:r>
            <a:endParaRPr lang="ru-RU" sz="1600" dirty="0"/>
          </a:p>
          <a:p>
            <a:r>
              <a:rPr lang="ru-RU" sz="1600" dirty="0"/>
              <a:t>Сотрудничество семьи, школы, профессиональных учебных заведений,  работодателей, органов по труду, занятости и социальной защите.</a:t>
            </a:r>
          </a:p>
          <a:p>
            <a:r>
              <a:rPr lang="ru-RU" sz="1600" dirty="0"/>
              <a:t>Учёт потребностей экономики, бизнеса и общества в квалифицированных специалистах</a:t>
            </a:r>
          </a:p>
          <a:p>
            <a:r>
              <a:rPr lang="ru-RU" sz="1600" dirty="0" smtClean="0"/>
              <a:t>Психологизация профориентационной работы</a:t>
            </a:r>
            <a:r>
              <a:rPr lang="ru-RU" sz="1600" dirty="0"/>
              <a:t>.</a:t>
            </a:r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35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подхода к профориентации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Информационный подход.</a:t>
            </a:r>
          </a:p>
          <a:p>
            <a:r>
              <a:rPr lang="ru-RU" dirty="0" smtClean="0"/>
              <a:t>Диагностико-консультативный подход.</a:t>
            </a:r>
          </a:p>
          <a:p>
            <a:r>
              <a:rPr lang="ru-RU" dirty="0" smtClean="0"/>
              <a:t>Развивающий подход.</a:t>
            </a:r>
          </a:p>
          <a:p>
            <a:r>
              <a:rPr lang="ru-RU" dirty="0" err="1" smtClean="0"/>
              <a:t>Активизирущий</a:t>
            </a:r>
            <a:r>
              <a:rPr lang="ru-RU" dirty="0" smtClean="0"/>
              <a:t> подход.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82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506" y="387706"/>
            <a:ext cx="7084953" cy="846734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ФАКТОРЫ, ВЛИЯЮЩИЕ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ПРОЦЕСС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ВОСПИТАНИЯ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xn--80aim0b.com/images/user/images/galery/priroda/S2DjR8Dqacy3OC0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040"/>
            <a:ext cx="2406701" cy="212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maclub.info/wp-content/uploads/2017/03/66eaf83c82953e2c77db85a448e843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60" y="1364980"/>
            <a:ext cx="3005693" cy="18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vneshkolnik.ru/uploads/%D0%BA%D0%BB%D0%B0%D1%81%D1%81%20%D1%88%D0%BA%D0%BE%D0%BB%D0%B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7" y="2724201"/>
            <a:ext cx="2542032" cy="19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5358" r="7824" b="18039"/>
          <a:stretch/>
        </p:blipFill>
        <p:spPr>
          <a:xfrm>
            <a:off x="3931280" y="2914651"/>
            <a:ext cx="2756916" cy="1858518"/>
          </a:xfrm>
        </p:spPr>
      </p:pic>
      <p:pic>
        <p:nvPicPr>
          <p:cNvPr id="3080" name="Picture 8" descr="http://kak-chto-gde.ru/wp-content/uploads/2012/07/sredstva-massovoi-informatsii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01" y="3168396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dn.tvc.ru/pictures/o/230/9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20" y="1159030"/>
            <a:ext cx="3009632" cy="16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https://fs00.infourok.ru/images/doc/176/201900/img34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/>
              <a:t>Результативные критерии эффективности профориентационной работы.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09601" y="1454726"/>
            <a:ext cx="7820890" cy="32142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/>
              <a:t>Достаточная информация о мире профессий и способах ее получения.</a:t>
            </a:r>
          </a:p>
          <a:p>
            <a:r>
              <a:rPr lang="ru-RU" sz="1800" dirty="0" smtClean="0"/>
              <a:t>Потребность в обоснованном выборе профессии.</a:t>
            </a:r>
          </a:p>
          <a:p>
            <a:r>
              <a:rPr lang="ru-RU" sz="1800" dirty="0" smtClean="0"/>
              <a:t>Уверенность школьника в социальной значимости труда.</a:t>
            </a:r>
          </a:p>
          <a:p>
            <a:r>
              <a:rPr lang="ru-RU" sz="1800" dirty="0" smtClean="0"/>
              <a:t>Степень самопознания школьника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8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2944" y="796175"/>
            <a:ext cx="4937456" cy="695346"/>
          </a:xfrm>
        </p:spPr>
        <p:txBody>
          <a:bodyPr/>
          <a:lstStyle/>
          <a:p>
            <a:r>
              <a:rPr lang="ru-RU" b="0" dirty="0"/>
              <a:t>Базовые навыки </a:t>
            </a:r>
            <a:r>
              <a:rPr lang="en-US" b="0" dirty="0"/>
              <a:t>XXI </a:t>
            </a:r>
            <a:r>
              <a:rPr lang="ru-RU" b="0" dirty="0"/>
              <a:t>века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36" y="372580"/>
            <a:ext cx="2172434" cy="446717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100" y="1839662"/>
            <a:ext cx="6563700" cy="2706900"/>
          </a:xfrm>
        </p:spPr>
        <p:txBody>
          <a:bodyPr/>
          <a:lstStyle/>
          <a:p>
            <a:r>
              <a:rPr lang="ru-RU" sz="1600" dirty="0" smtClean="0"/>
              <a:t>Управление </a:t>
            </a:r>
            <a:r>
              <a:rPr lang="ru-RU" sz="1600" dirty="0"/>
              <a:t>вниманием, концентрация, осознанность</a:t>
            </a:r>
          </a:p>
          <a:p>
            <a:r>
              <a:rPr lang="ru-RU" sz="1600" dirty="0" smtClean="0"/>
              <a:t>Эмоциональная </a:t>
            </a:r>
            <a:r>
              <a:rPr lang="ru-RU" sz="1600" dirty="0"/>
              <a:t>грамотность</a:t>
            </a:r>
          </a:p>
          <a:p>
            <a:r>
              <a:rPr lang="ru-RU" sz="1600" dirty="0" smtClean="0"/>
              <a:t>Цифровая </a:t>
            </a:r>
            <a:r>
              <a:rPr lang="ru-RU" sz="1600" dirty="0"/>
              <a:t>грамотность</a:t>
            </a:r>
          </a:p>
          <a:p>
            <a:r>
              <a:rPr lang="ru-RU" sz="1600" dirty="0" smtClean="0"/>
              <a:t>Творчество</a:t>
            </a:r>
            <a:r>
              <a:rPr lang="ru-RU" sz="1600" dirty="0"/>
              <a:t>, креативность</a:t>
            </a:r>
          </a:p>
          <a:p>
            <a:r>
              <a:rPr lang="ru-RU" sz="1600" dirty="0" smtClean="0"/>
              <a:t>Экологическое </a:t>
            </a:r>
            <a:r>
              <a:rPr lang="ru-RU" sz="1600" dirty="0"/>
              <a:t>мышление</a:t>
            </a:r>
          </a:p>
          <a:p>
            <a:r>
              <a:rPr lang="ru-RU" sz="1600" dirty="0" err="1" smtClean="0"/>
              <a:t>Кросскультурность</a:t>
            </a:r>
            <a:endParaRPr lang="ru-RU" sz="1600" dirty="0"/>
          </a:p>
          <a:p>
            <a:r>
              <a:rPr lang="ru-RU" sz="1600" dirty="0" smtClean="0"/>
              <a:t>Способность </a:t>
            </a:r>
            <a:r>
              <a:rPr lang="ru-RU" sz="1600" dirty="0"/>
              <a:t>к [до-, само-, пере-, раз-] учению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22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854" y="796175"/>
            <a:ext cx="6913545" cy="443807"/>
          </a:xfrm>
        </p:spPr>
        <p:txBody>
          <a:bodyPr/>
          <a:lstStyle/>
          <a:p>
            <a:r>
              <a:rPr lang="ru-RU" dirty="0" smtClean="0"/>
              <a:t>На книжной полке.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5182" y="1316183"/>
            <a:ext cx="7135218" cy="3186544"/>
          </a:xfrm>
        </p:spPr>
        <p:txBody>
          <a:bodyPr/>
          <a:lstStyle/>
          <a:p>
            <a:pPr lvl="0"/>
            <a:r>
              <a:rPr lang="ru-RU" sz="1400" dirty="0"/>
              <a:t>К</a:t>
            </a:r>
            <a:r>
              <a:rPr lang="ru-RU" sz="1400" dirty="0" smtClean="0"/>
              <a:t>ниги </a:t>
            </a:r>
            <a:r>
              <a:rPr lang="ru-RU" sz="1400" dirty="0" err="1"/>
              <a:t>Януша</a:t>
            </a:r>
            <a:r>
              <a:rPr lang="ru-RU" sz="1400" dirty="0"/>
              <a:t> Корчака «Как любить ребенка» и «Когда я снова стану маленьким».  </a:t>
            </a:r>
            <a:endParaRPr lang="ru-RU" sz="1400" dirty="0" smtClean="0"/>
          </a:p>
          <a:p>
            <a:pPr lvl="0"/>
            <a:r>
              <a:rPr lang="ru-RU" sz="1400"/>
              <a:t>К</a:t>
            </a:r>
            <a:r>
              <a:rPr lang="ru-RU" sz="1400" smtClean="0"/>
              <a:t>ниги </a:t>
            </a:r>
            <a:r>
              <a:rPr lang="ru-RU" sz="1400" dirty="0"/>
              <a:t>Шалвы </a:t>
            </a:r>
            <a:r>
              <a:rPr lang="ru-RU" sz="1400" dirty="0" err="1"/>
              <a:t>Амонашвили</a:t>
            </a:r>
            <a:r>
              <a:rPr lang="ru-RU" sz="1400" dirty="0"/>
              <a:t> – цикл работ «Гуманная педагогика» и цикл работ, посвященных его проекту «Школа радости». </a:t>
            </a:r>
          </a:p>
          <a:p>
            <a:pPr lvl="0"/>
            <a:r>
              <a:rPr lang="ru-RU" sz="1400" dirty="0"/>
              <a:t>Книга Димы </a:t>
            </a:r>
            <a:r>
              <a:rPr lang="ru-RU" sz="1400" dirty="0" err="1"/>
              <a:t>Зицера</a:t>
            </a:r>
            <a:r>
              <a:rPr lang="ru-RU" sz="1400" dirty="0"/>
              <a:t> «Любить нельзя воспитывать» – это один из важных уроков </a:t>
            </a:r>
            <a:r>
              <a:rPr lang="ru-RU" sz="1400" dirty="0" smtClean="0"/>
              <a:t>воспитания и его </a:t>
            </a:r>
            <a:r>
              <a:rPr lang="ru-RU" sz="1400" dirty="0"/>
              <a:t>книги «Семья – это про любовь» и «Свобода от воспитания». </a:t>
            </a:r>
          </a:p>
          <a:p>
            <a:pPr lvl="0"/>
            <a:r>
              <a:rPr lang="ru-RU" sz="1400" dirty="0"/>
              <a:t>Книги Людмилы </a:t>
            </a:r>
            <a:r>
              <a:rPr lang="ru-RU" sz="1400" dirty="0" err="1"/>
              <a:t>Петрановской</a:t>
            </a:r>
            <a:r>
              <a:rPr lang="ru-RU" sz="1400" dirty="0"/>
              <a:t> «Тайная опора. Привязанность в жизни ребенка», «Если с ребенком трудно», «Большая книга про вас и вашего ребенка». </a:t>
            </a:r>
          </a:p>
          <a:p>
            <a:pPr lvl="0"/>
            <a:r>
              <a:rPr lang="ru-RU" sz="1400" dirty="0"/>
              <a:t>Цикл работ Игоря Кона «Этнография детства».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91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2093925" y="1100975"/>
            <a:ext cx="59763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Благодарю за внимание.</a:t>
            </a:r>
            <a:endParaRPr sz="3200" dirty="0"/>
          </a:p>
        </p:txBody>
      </p:sp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>
            <a:off x="2093925" y="1894625"/>
            <a:ext cx="5100900" cy="21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Остались вопросы?</a:t>
            </a:r>
            <a:endParaRPr lang="en-US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+"/>
            </a:pPr>
            <a:r>
              <a:rPr lang="en-US" smtClean="0"/>
              <a:t>nob80@inbox.ru</a:t>
            </a:r>
            <a:endParaRPr lang="ru-RU" dirty="0" smtClean="0"/>
          </a:p>
        </p:txBody>
      </p:sp>
      <p:sp>
        <p:nvSpPr>
          <p:cNvPr id="248" name="Google Shape;248;p35"/>
          <p:cNvSpPr/>
          <p:nvPr/>
        </p:nvSpPr>
        <p:spPr>
          <a:xfrm flipH="1">
            <a:off x="1082114" y="898786"/>
            <a:ext cx="923990" cy="851362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A95B7"/>
              </a:solidFill>
            </a:endParaRPr>
          </a:p>
        </p:txBody>
      </p:sp>
      <p:sp>
        <p:nvSpPr>
          <p:cNvPr id="249" name="Google Shape;249;p35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78850" name="Picture 2" descr="C:\Users\Администратор\Desktop\шаблоны презентаций\chast5\Internet_20190522_104825_1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2533" y="1893951"/>
            <a:ext cx="142875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7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1281545" y="630382"/>
            <a:ext cx="6420830" cy="2757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ru-RU" dirty="0" smtClean="0"/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dirty="0" smtClean="0"/>
              <a:t>Технологии </a:t>
            </a:r>
            <a:r>
              <a:rPr lang="ru-RU" dirty="0"/>
              <a:t>сопровождения </a:t>
            </a:r>
            <a:r>
              <a:rPr lang="ru-RU" dirty="0" smtClean="0"/>
              <a:t>профессионального самоопределения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4158496" y="872837"/>
            <a:ext cx="923990" cy="851362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A95B7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595300" y="4839750"/>
            <a:ext cx="548700" cy="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15" y="2560667"/>
            <a:ext cx="2639695" cy="176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4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0" y="6349"/>
            <a:ext cx="8951120" cy="513715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65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" y="796175"/>
            <a:ext cx="7591769" cy="750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" y="0"/>
            <a:ext cx="8879682" cy="497659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17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7461"/>
            <a:ext cx="8991600" cy="498285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61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" y="7938"/>
            <a:ext cx="8901113" cy="513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08232"/>
            <a:ext cx="8686800" cy="478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013" y="637082"/>
            <a:ext cx="5306518" cy="791668"/>
          </a:xfrm>
        </p:spPr>
        <p:txBody>
          <a:bodyPr>
            <a:noAutofit/>
          </a:bodyPr>
          <a:lstStyle/>
          <a:p>
            <a:pPr algn="r"/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Пренебрежение воспитанием есть гибель людей, семей, государств и всего мира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b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  <a:t>Я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. А. Коменский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</a:rPr>
              <a:t>1592-1670)</a:t>
            </a:r>
            <a:br>
              <a:rPr lang="ru-RU" sz="21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1898" cy="1579532"/>
          </a:xfrm>
          <a:prstGeom prst="rect">
            <a:avLst/>
          </a:prstGeom>
        </p:spPr>
      </p:pic>
      <p:sp>
        <p:nvSpPr>
          <p:cNvPr id="5" name="AutoShape 2" descr="https://qna.center/storage/photos/grande36/548584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" y="2478880"/>
            <a:ext cx="3006547" cy="2345953"/>
          </a:xfrm>
          <a:prstGeom prst="rect">
            <a:avLst/>
          </a:prstGeom>
        </p:spPr>
      </p:pic>
      <p:sp>
        <p:nvSpPr>
          <p:cNvPr id="8" name="AutoShape 4" descr="https://www.anekdot.ru/i/caricatures/normal/15/9/20/nakazanie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19" y="637082"/>
            <a:ext cx="2417445" cy="1594584"/>
          </a:xfrm>
          <a:prstGeom prst="rect">
            <a:avLst/>
          </a:prstGeom>
        </p:spPr>
      </p:pic>
      <p:sp>
        <p:nvSpPr>
          <p:cNvPr id="10" name="AutoShape 6" descr="http://zaebox.ru/uploads/posts/2010-01/1262929075_1262919396_1262872374_6022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23" y="2999232"/>
            <a:ext cx="2443276" cy="1968703"/>
          </a:xfrm>
          <a:prstGeom prst="rect">
            <a:avLst/>
          </a:prstGeom>
        </p:spPr>
      </p:pic>
      <p:pic>
        <p:nvPicPr>
          <p:cNvPr id="2059" name="Picture 11" descr="http://placepic.ru/uploads/posts/2013-08/1377855058_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48" y="2488157"/>
            <a:ext cx="2533804" cy="19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A2DD-2DEC-4E30-BD47-47B4C7C5B0B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4" y="110837"/>
            <a:ext cx="8901545" cy="49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42481"/>
            <a:ext cx="8779669" cy="48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1" y="73123"/>
            <a:ext cx="8809571" cy="47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103109"/>
            <a:ext cx="8894618" cy="52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" y="158060"/>
            <a:ext cx="8701087" cy="49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009" y="387706"/>
            <a:ext cx="7242048" cy="78501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haroni" pitchFamily="2" charset="-79"/>
              </a:rPr>
              <a:t>СРЕДСТВА МАССОВОЙ ИНФОРМАЦИИ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7683" y="1104595"/>
            <a:ext cx="3602297" cy="33361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СВОБОДА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МНЕНИЯ</a:t>
            </a:r>
          </a:p>
          <a:p>
            <a:pPr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Picture 6" descr="http://gagauznews.md/wp-content/uploads/2016/07/mass-media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43" y="1724840"/>
            <a:ext cx="4493663" cy="262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7612" y="468082"/>
            <a:ext cx="4239568" cy="50575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ИДЕАЛЫ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4409" y="855878"/>
            <a:ext cx="3789731" cy="357753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000" b="1" dirty="0" smtClean="0"/>
          </a:p>
          <a:p>
            <a:pPr algn="ctr"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ИДЕАЛЫ, К КОТОРЫМ НЕОБХОДИМО СТРЕМИТЬСЯ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85282" y="1711757"/>
            <a:ext cx="3182112" cy="31848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ОТСУТСТВИЕ ИЛИ СКРОМНОЕ ПРИСУТСТВИЕ ИДЕАЛОВ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0" t="24880" r="4480" b="9039"/>
          <a:stretch/>
        </p:blipFill>
        <p:spPr>
          <a:xfrm>
            <a:off x="574865" y="1460521"/>
            <a:ext cx="1145703" cy="146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5085" r="6796"/>
          <a:stretch/>
        </p:blipFill>
        <p:spPr>
          <a:xfrm>
            <a:off x="631930" y="84560"/>
            <a:ext cx="724961" cy="996265"/>
          </a:xfrm>
          <a:prstGeom prst="rect">
            <a:avLst/>
          </a:prstGeom>
        </p:spPr>
      </p:pic>
      <p:pic>
        <p:nvPicPr>
          <p:cNvPr id="8198" name="Picture 6" descr="http://cn15.nevsedoma.com.ua/photo/782/131_files/7955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95" y="1761248"/>
            <a:ext cx="1854093" cy="253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portal-kultura.ru/upload/medialibrary/5c7/7-PHP503175_1020191_2_opt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35" y="1894637"/>
            <a:ext cx="1873456" cy="28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buklit.ru/covers/495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8" y="3027926"/>
            <a:ext cx="1266192" cy="19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businessclass.md/materials/2013/09/20/1379669071_754209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3" y="2726877"/>
            <a:ext cx="2482062" cy="16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www.karapuzikam.ru/pictures/001413_big_antisovet_muj_new_chernyi1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52" y="113820"/>
            <a:ext cx="1444268" cy="17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perspektyva-rukh.org/sites/default/files/styles/collageformatter/public/collageformatter/field/image/914x641_symlink_54.JPG?itok=q-j5BM2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16" y="153620"/>
            <a:ext cx="2119818" cy="14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463040" y="563270"/>
            <a:ext cx="651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ШКОЛЬНАЯ ЖИЗНЬ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 descr="http://www.kulturologia.ru/files/u17975/slide35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/>
          <a:stretch/>
        </p:blipFill>
        <p:spPr bwMode="auto">
          <a:xfrm>
            <a:off x="387705" y="1100599"/>
            <a:ext cx="3364993" cy="30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27955" y="555955"/>
            <a:ext cx="33101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ПРОБЛЕМЫ С ДИСЦИПЛИНОЙ, ПРЕДСТАВЛЕНИЕ О ПРАВАХ ЧЕЛОВЕКА </a:t>
            </a:r>
          </a:p>
          <a:p>
            <a:pPr algn="ctr"/>
            <a:r>
              <a:rPr lang="ru-RU" sz="1200" b="1" dirty="0" smtClean="0"/>
              <a:t>КАК О ВСЕДОЗВОЛЕННОСТИ,</a:t>
            </a:r>
          </a:p>
          <a:p>
            <a:pPr algn="ctr"/>
            <a:r>
              <a:rPr lang="ru-RU" sz="1200" b="1" dirty="0" smtClean="0"/>
              <a:t>РОСТ И УСЛОЖНЕНИЕ КОНФЛИКТОВ В СВЯЗИ </a:t>
            </a:r>
          </a:p>
          <a:p>
            <a:pPr algn="ctr"/>
            <a:r>
              <a:rPr lang="ru-RU" sz="1200" b="1" dirty="0" smtClean="0"/>
              <a:t>С СОЦИАЛЬНЫМ РАССЛОЕНИЕМ В ОБЩЕСТВЕ, УВЕЛИЧЕНИЕ ДЕТЕЙ С ДЕВИАНТНЫМ ПОВЕДЕНИЕМ, ГЕНДЕРНОЙ УНИФИКАЦИЕЙ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76" y="2658319"/>
            <a:ext cx="3284525" cy="21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694" y="230864"/>
            <a:ext cx="6683765" cy="570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ЗДОРОВЬЕ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6" y="160584"/>
            <a:ext cx="3608784" cy="245397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25" y="1856111"/>
            <a:ext cx="3257550" cy="230960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0" y="2954295"/>
            <a:ext cx="2935624" cy="1934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97" y="3871523"/>
            <a:ext cx="2251980" cy="11259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7"/>
          <a:stretch/>
        </p:blipFill>
        <p:spPr>
          <a:xfrm>
            <a:off x="7373995" y="2739805"/>
            <a:ext cx="1673741" cy="22577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95" y="85477"/>
            <a:ext cx="1673741" cy="24508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t="10409" r="26935" b="5216"/>
          <a:stretch/>
        </p:blipFill>
        <p:spPr>
          <a:xfrm>
            <a:off x="5358835" y="1110510"/>
            <a:ext cx="1714918" cy="19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500" y="796175"/>
            <a:ext cx="7020900" cy="540789"/>
          </a:xfrm>
        </p:spPr>
        <p:txBody>
          <a:bodyPr/>
          <a:lstStyle/>
          <a:p>
            <a:pPr algn="ctr"/>
            <a:r>
              <a:rPr lang="ru-RU" sz="1600" dirty="0"/>
              <a:t>О</a:t>
            </a:r>
            <a:r>
              <a:rPr lang="ru-RU" sz="1600" dirty="0" smtClean="0"/>
              <a:t>сновные </a:t>
            </a:r>
            <a:r>
              <a:rPr lang="ru-RU" sz="1600" dirty="0"/>
              <a:t>мотивы выбора профессиональной </a:t>
            </a:r>
            <a:r>
              <a:rPr lang="ru-RU" sz="1600" dirty="0" smtClean="0"/>
              <a:t>деятельности</a:t>
            </a:r>
            <a:br>
              <a:rPr lang="ru-RU" sz="1600" dirty="0" smtClean="0"/>
            </a:br>
            <a:r>
              <a:rPr lang="ru-RU" sz="1600" dirty="0">
                <a:solidFill>
                  <a:srgbClr val="FF0000"/>
                </a:solidFill>
              </a:rPr>
              <a:t>"Что я хочу от будущей профессии?"</a:t>
            </a:r>
            <a:br>
              <a:rPr lang="ru-RU" sz="1600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3685" y="1336964"/>
            <a:ext cx="3235398" cy="2833217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Деньги</a:t>
            </a:r>
          </a:p>
          <a:p>
            <a:r>
              <a:rPr lang="ru-RU" i="1" dirty="0">
                <a:solidFill>
                  <a:srgbClr val="002060"/>
                </a:solidFill>
              </a:rPr>
              <a:t>Стремление к славе</a:t>
            </a:r>
            <a:r>
              <a:rPr lang="ru-RU" dirty="0">
                <a:solidFill>
                  <a:srgbClr val="002060"/>
                </a:solidFill>
              </a:rPr>
              <a:t> 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i="1" dirty="0">
                <a:solidFill>
                  <a:srgbClr val="002060"/>
                </a:solidFill>
              </a:rPr>
              <a:t>С</a:t>
            </a:r>
            <a:r>
              <a:rPr lang="ru-RU" i="1" dirty="0" smtClean="0">
                <a:solidFill>
                  <a:srgbClr val="002060"/>
                </a:solidFill>
              </a:rPr>
              <a:t>тремление </a:t>
            </a:r>
            <a:r>
              <a:rPr lang="ru-RU" i="1" dirty="0">
                <a:solidFill>
                  <a:srgbClr val="002060"/>
                </a:solidFill>
              </a:rPr>
              <a:t>к </a:t>
            </a:r>
            <a:r>
              <a:rPr lang="ru-RU" i="1" dirty="0" smtClean="0">
                <a:solidFill>
                  <a:srgbClr val="002060"/>
                </a:solidFill>
              </a:rPr>
              <a:t>власти</a:t>
            </a:r>
          </a:p>
          <a:p>
            <a:endParaRPr lang="ru-RU" i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</a:rPr>
              <a:t>Творчество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Служение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A2DD-2DEC-4E30-BD47-47B4C7C5B0B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70" y="480635"/>
            <a:ext cx="4002396" cy="3289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117764"/>
            <a:ext cx="3630120" cy="43864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07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yt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387</Words>
  <Application>Microsoft Office PowerPoint</Application>
  <PresentationFormat>Экран (16:9)</PresentationFormat>
  <Paragraphs>112</Paragraphs>
  <Slides>34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Sniglet</vt:lpstr>
      <vt:lpstr>Arial</vt:lpstr>
      <vt:lpstr>Bookman Old Style</vt:lpstr>
      <vt:lpstr>Patrick Hand SC</vt:lpstr>
      <vt:lpstr>CenturyGothic</vt:lpstr>
      <vt:lpstr>Aharoni</vt:lpstr>
      <vt:lpstr>Times New Roman</vt:lpstr>
      <vt:lpstr>Seyton template</vt:lpstr>
      <vt:lpstr>Профессиональная ориентация в школе: сущность, актуальные проблемы и пути решения.   Баюкова Надежда Олеговна, заведующий кафедрой общего образования МОГАУ ДПО «ИРОиПКПК», кандидат педагогических наук, доцент     МАГАДАН    28.02.2022 г.</vt:lpstr>
      <vt:lpstr>ФАКТОРЫ, ВЛИЯЮЩИЕ   НА ПРОЦЕСС ВОСПИТАНИЯ</vt:lpstr>
      <vt:lpstr>Пренебрежение воспитанием есть гибель людей, семей, государств и всего мира.  Я. А. Коменский (1592-1670) </vt:lpstr>
      <vt:lpstr>СРЕДСТВА МАССОВОЙ ИНФОРМАЦИИ</vt:lpstr>
      <vt:lpstr>ИДЕАЛЫ</vt:lpstr>
      <vt:lpstr>Презентация PowerPoint</vt:lpstr>
      <vt:lpstr> ЗДОРОВЬЕ</vt:lpstr>
      <vt:lpstr>Основные мотивы выбора профессиональной деятельности "Что я хочу от будущей профессии?" </vt:lpstr>
      <vt:lpstr>Презентация PowerPoint</vt:lpstr>
      <vt:lpstr>Презентация PowerPoint</vt:lpstr>
      <vt:lpstr>Трудолюбие. Без него любой труд в тягость.</vt:lpstr>
      <vt:lpstr>Презентация PowerPoint</vt:lpstr>
      <vt:lpstr>Презентация PowerPoint</vt:lpstr>
      <vt:lpstr>ОБЩЕСТВЕННАЯ ДЕЯТЕЛЬНОСТЬ</vt:lpstr>
      <vt:lpstr>Презентация PowerPoint</vt:lpstr>
      <vt:lpstr>Современное состояние профессиональной ориентации в РФ. Старшеклассники к моменту выбора профильного ЕГЭ:</vt:lpstr>
      <vt:lpstr>Принципы современной профориентационной работы</vt:lpstr>
      <vt:lpstr>Главные условия эффективности профориентационной работы</vt:lpstr>
      <vt:lpstr>4 подхода к профориентации</vt:lpstr>
      <vt:lpstr>Результативные критерии эффективности профориентационной работы.</vt:lpstr>
      <vt:lpstr>Базовые навыки XXI века</vt:lpstr>
      <vt:lpstr>На книжной полке.</vt:lpstr>
      <vt:lpstr>Благодарю за внимание.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User</cp:lastModifiedBy>
  <cp:revision>21</cp:revision>
  <dcterms:modified xsi:type="dcterms:W3CDTF">2022-03-01T00:12:10Z</dcterms:modified>
</cp:coreProperties>
</file>