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6" r:id="rId7"/>
    <p:sldId id="268" r:id="rId8"/>
    <p:sldId id="261" r:id="rId9"/>
    <p:sldId id="262" r:id="rId10"/>
    <p:sldId id="270" r:id="rId11"/>
  </p:sldIdLst>
  <p:sldSz cx="18288000" cy="10287000"/>
  <p:notesSz cx="6858000" cy="9144000"/>
  <p:embeddedFontLst>
    <p:embeddedFont>
      <p:font typeface="Open Sans" panose="020B0604020202020204" charset="0"/>
      <p:regular r:id="rId12"/>
      <p:bold r:id="rId13"/>
      <p:italic r:id="rId14"/>
      <p:boldItalic r:id="rId15"/>
    </p:embeddedFont>
    <p:embeddedFont>
      <p:font typeface="Calibri" panose="020F0502020204030204" pitchFamily="34" charset="0"/>
      <p:regular r:id="rId16"/>
      <p:bold r:id="rId17"/>
      <p:italic r:id="rId18"/>
      <p:boldItalic r:id="rId19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2" autoAdjust="0"/>
  </p:normalViewPr>
  <p:slideViewPr>
    <p:cSldViewPr>
      <p:cViewPr varScale="1">
        <p:scale>
          <a:sx n="50" d="100"/>
          <a:sy n="50" d="100"/>
        </p:scale>
        <p:origin x="696" y="3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2.fntdata"/><Relationship Id="rId18" Type="http://schemas.openxmlformats.org/officeDocument/2006/relationships/font" Target="fonts/font7.fntdata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font" Target="fonts/font1.fntdata"/><Relationship Id="rId17" Type="http://schemas.openxmlformats.org/officeDocument/2006/relationships/font" Target="fonts/font6.fntdata"/><Relationship Id="rId2" Type="http://schemas.openxmlformats.org/officeDocument/2006/relationships/slide" Target="slides/slide1.xml"/><Relationship Id="rId16" Type="http://schemas.openxmlformats.org/officeDocument/2006/relationships/font" Target="fonts/font5.fntdata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font" Target="fonts/font4.fntdata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font" Target="fonts/font8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3.fntdata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5/27/2021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5/27/2021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5/27/2021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5/27/2021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7" Type="http://schemas.openxmlformats.org/officeDocument/2006/relationships/image" Target="../media/image24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jpeg"/><Relationship Id="rId5" Type="http://schemas.openxmlformats.org/officeDocument/2006/relationships/image" Target="../media/image3.jpeg"/><Relationship Id="rId4" Type="http://schemas.openxmlformats.org/officeDocument/2006/relationships/image" Target="../media/image2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6"/>
          <p:cNvSpPr txBox="1"/>
          <p:nvPr/>
        </p:nvSpPr>
        <p:spPr>
          <a:xfrm>
            <a:off x="1028700" y="2422058"/>
            <a:ext cx="5773114" cy="461248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9333"/>
              </a:lnSpc>
              <a:spcBef>
                <a:spcPct val="0"/>
              </a:spcBef>
            </a:pPr>
            <a:r>
              <a:rPr lang="ru-RU" sz="4800" b="1" dirty="0" smtClean="0">
                <a:solidFill>
                  <a:srgbClr val="191769"/>
                </a:solidFill>
                <a:latin typeface="HK Grotesk Bold Bold"/>
              </a:rPr>
              <a:t>Психологический </a:t>
            </a:r>
            <a:r>
              <a:rPr lang="ru-RU" sz="4800" b="1" dirty="0" smtClean="0">
                <a:solidFill>
                  <a:srgbClr val="191769"/>
                </a:solidFill>
                <a:latin typeface="HK Grotesk Bold Bold"/>
              </a:rPr>
              <a:t>портрет современного п</a:t>
            </a:r>
            <a:r>
              <a:rPr lang="ru-RU" sz="4800" b="1" dirty="0" smtClean="0">
                <a:solidFill>
                  <a:srgbClr val="191769"/>
                </a:solidFill>
                <a:latin typeface="HK Grotesk Bold Bold"/>
              </a:rPr>
              <a:t>одростка</a:t>
            </a:r>
            <a:endParaRPr lang="en-US" sz="4800" b="1" u="none" dirty="0">
              <a:solidFill>
                <a:srgbClr val="191769"/>
              </a:solidFill>
              <a:latin typeface="HK Grotesk Bold Bold"/>
            </a:endParaRPr>
          </a:p>
        </p:txBody>
      </p:sp>
      <p:pic>
        <p:nvPicPr>
          <p:cNvPr id="7" name="Picture 7"/>
          <p:cNvPicPr>
            <a:picLocks noChangeAspect="1"/>
          </p:cNvPicPr>
          <p:nvPr/>
        </p:nvPicPr>
        <p:blipFill>
          <a:blip r:embed="rId2"/>
          <a:srcRect t="16384" b="49708"/>
          <a:stretch>
            <a:fillRect/>
          </a:stretch>
        </p:blipFill>
        <p:spPr>
          <a:xfrm>
            <a:off x="3870028" y="8232395"/>
            <a:ext cx="4115421" cy="2054605"/>
          </a:xfrm>
          <a:prstGeom prst="rect">
            <a:avLst/>
          </a:prstGeom>
        </p:spPr>
      </p:pic>
      <p:sp>
        <p:nvSpPr>
          <p:cNvPr id="8" name="AutoShape 8"/>
          <p:cNvSpPr/>
          <p:nvPr/>
        </p:nvSpPr>
        <p:spPr>
          <a:xfrm>
            <a:off x="7985449" y="4123186"/>
            <a:ext cx="2057711" cy="2054605"/>
          </a:xfrm>
          <a:prstGeom prst="rect">
            <a:avLst/>
          </a:prstGeom>
          <a:solidFill>
            <a:srgbClr val="62A25D"/>
          </a:solidFill>
        </p:spPr>
      </p:sp>
      <p:sp>
        <p:nvSpPr>
          <p:cNvPr id="9" name="AutoShape 9"/>
          <p:cNvSpPr/>
          <p:nvPr/>
        </p:nvSpPr>
        <p:spPr>
          <a:xfrm>
            <a:off x="5927738" y="6177791"/>
            <a:ext cx="2057711" cy="2054605"/>
          </a:xfrm>
          <a:prstGeom prst="rect">
            <a:avLst/>
          </a:prstGeom>
          <a:solidFill>
            <a:srgbClr val="FFC924"/>
          </a:solidFill>
        </p:spPr>
      </p:sp>
      <p:pic>
        <p:nvPicPr>
          <p:cNvPr id="10" name="Picture 10"/>
          <p:cNvPicPr>
            <a:picLocks noChangeAspect="1"/>
          </p:cNvPicPr>
          <p:nvPr/>
        </p:nvPicPr>
        <p:blipFill>
          <a:blip r:embed="rId3"/>
          <a:srcRect t="21963" b="11470"/>
          <a:stretch>
            <a:fillRect/>
          </a:stretch>
        </p:blipFill>
        <p:spPr>
          <a:xfrm>
            <a:off x="14158581" y="6177791"/>
            <a:ext cx="4115421" cy="4109209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4"/>
          <a:srcRect t="75" b="33358"/>
          <a:stretch>
            <a:fillRect/>
          </a:stretch>
        </p:blipFill>
        <p:spPr>
          <a:xfrm>
            <a:off x="10043160" y="4123186"/>
            <a:ext cx="4115421" cy="4109209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5"/>
          <a:srcRect l="8896" t="11251" r="7719" b="26304"/>
          <a:stretch>
            <a:fillRect/>
          </a:stretch>
        </p:blipFill>
        <p:spPr>
          <a:xfrm>
            <a:off x="7985449" y="8232395"/>
            <a:ext cx="4115421" cy="2054605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6"/>
          <a:srcRect b="25321"/>
          <a:stretch>
            <a:fillRect/>
          </a:stretch>
        </p:blipFill>
        <p:spPr>
          <a:xfrm>
            <a:off x="7985449" y="6170802"/>
            <a:ext cx="2057711" cy="2054605"/>
          </a:xfrm>
          <a:prstGeom prst="rect">
            <a:avLst/>
          </a:prstGeom>
        </p:spPr>
      </p:pic>
      <p:sp>
        <p:nvSpPr>
          <p:cNvPr id="14" name="AutoShape 14"/>
          <p:cNvSpPr/>
          <p:nvPr/>
        </p:nvSpPr>
        <p:spPr>
          <a:xfrm>
            <a:off x="14158581" y="4123186"/>
            <a:ext cx="4115421" cy="2054605"/>
          </a:xfrm>
          <a:prstGeom prst="rect">
            <a:avLst/>
          </a:prstGeom>
          <a:solidFill>
            <a:srgbClr val="FDCBDF"/>
          </a:solidFill>
        </p:spPr>
      </p:sp>
      <p:sp>
        <p:nvSpPr>
          <p:cNvPr id="15" name="AutoShape 15"/>
          <p:cNvSpPr/>
          <p:nvPr/>
        </p:nvSpPr>
        <p:spPr>
          <a:xfrm>
            <a:off x="12100870" y="8232395"/>
            <a:ext cx="2057711" cy="2054605"/>
          </a:xfrm>
          <a:prstGeom prst="rect">
            <a:avLst/>
          </a:prstGeom>
          <a:solidFill>
            <a:srgbClr val="29285D"/>
          </a:solidFill>
        </p:spPr>
      </p:sp>
      <p:pic>
        <p:nvPicPr>
          <p:cNvPr id="16" name="Picture 16"/>
          <p:cNvPicPr>
            <a:picLocks noChangeAspect="1"/>
          </p:cNvPicPr>
          <p:nvPr/>
        </p:nvPicPr>
        <p:blipFill>
          <a:blip r:embed="rId7"/>
          <a:srcRect l="15579" t="29016" r="9625" b="15041"/>
          <a:stretch>
            <a:fillRect/>
          </a:stretch>
        </p:blipFill>
        <p:spPr>
          <a:xfrm>
            <a:off x="10043160" y="2068582"/>
            <a:ext cx="4115421" cy="2054605"/>
          </a:xfrm>
          <a:prstGeom prst="rect">
            <a:avLst/>
          </a:prstGeom>
        </p:spPr>
      </p:pic>
      <p:sp>
        <p:nvSpPr>
          <p:cNvPr id="17" name="AutoShape 17"/>
          <p:cNvSpPr/>
          <p:nvPr/>
        </p:nvSpPr>
        <p:spPr>
          <a:xfrm>
            <a:off x="12100870" y="0"/>
            <a:ext cx="2057711" cy="2068582"/>
          </a:xfrm>
          <a:prstGeom prst="rect">
            <a:avLst/>
          </a:prstGeom>
          <a:solidFill>
            <a:srgbClr val="469BD8"/>
          </a:solidFill>
        </p:spPr>
      </p:sp>
      <p:pic>
        <p:nvPicPr>
          <p:cNvPr id="18" name="Picture 18"/>
          <p:cNvPicPr>
            <a:picLocks noChangeAspect="1"/>
          </p:cNvPicPr>
          <p:nvPr/>
        </p:nvPicPr>
        <p:blipFill>
          <a:blip r:embed="rId8"/>
          <a:srcRect l="12044" t="11578" r="11620" b="37592"/>
          <a:stretch>
            <a:fillRect/>
          </a:stretch>
        </p:blipFill>
        <p:spPr>
          <a:xfrm>
            <a:off x="14158581" y="0"/>
            <a:ext cx="4129419" cy="412318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F682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0" y="1459183"/>
            <a:ext cx="16780557" cy="8827817"/>
          </a:xfrm>
          <a:prstGeom prst="rect">
            <a:avLst/>
          </a:prstGeom>
          <a:solidFill>
            <a:srgbClr val="FFC924"/>
          </a:solidFill>
        </p:spPr>
      </p:sp>
      <p:sp>
        <p:nvSpPr>
          <p:cNvPr id="4" name="TextBox 4"/>
          <p:cNvSpPr txBox="1"/>
          <p:nvPr/>
        </p:nvSpPr>
        <p:spPr>
          <a:xfrm>
            <a:off x="7555569" y="1170328"/>
            <a:ext cx="8380296" cy="323165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8423"/>
              </a:lnSpc>
            </a:pPr>
            <a:r>
              <a:rPr lang="ru-RU" sz="6000" b="1" spc="-259" dirty="0" smtClean="0">
                <a:solidFill>
                  <a:srgbClr val="FFFFFF"/>
                </a:solidFill>
                <a:latin typeface="HK Grotesk Bold Bold"/>
              </a:rPr>
              <a:t>«Подростки это эмоциональный </a:t>
            </a:r>
          </a:p>
          <a:p>
            <a:pPr algn="r">
              <a:lnSpc>
                <a:spcPts val="8423"/>
              </a:lnSpc>
            </a:pPr>
            <a:r>
              <a:rPr lang="ru-RU" sz="6000" b="1" spc="-259" dirty="0" smtClean="0">
                <a:solidFill>
                  <a:srgbClr val="FFFFFF"/>
                </a:solidFill>
                <a:latin typeface="HK Grotesk Bold Bold"/>
              </a:rPr>
              <a:t>кубик </a:t>
            </a:r>
            <a:r>
              <a:rPr lang="ru-RU" sz="6000" b="1" spc="-259" dirty="0" err="1" smtClean="0">
                <a:solidFill>
                  <a:srgbClr val="FFFFFF"/>
                </a:solidFill>
                <a:latin typeface="HK Grotesk Bold Bold"/>
              </a:rPr>
              <a:t>Рубика</a:t>
            </a:r>
            <a:r>
              <a:rPr lang="ru-RU" sz="6000" b="1" spc="-259" dirty="0" smtClean="0">
                <a:solidFill>
                  <a:srgbClr val="FFFFFF"/>
                </a:solidFill>
                <a:latin typeface="HK Grotesk Bold Bold"/>
              </a:rPr>
              <a:t>»</a:t>
            </a:r>
            <a:endParaRPr lang="en-US" sz="6000" b="1" spc="-259" dirty="0">
              <a:solidFill>
                <a:srgbClr val="FFFFFF"/>
              </a:solidFill>
              <a:latin typeface="HK Grotesk Bold Bold"/>
            </a:endParaRPr>
          </a:p>
        </p:txBody>
      </p:sp>
      <p:grpSp>
        <p:nvGrpSpPr>
          <p:cNvPr id="5" name="Group 5"/>
          <p:cNvGrpSpPr/>
          <p:nvPr/>
        </p:nvGrpSpPr>
        <p:grpSpPr>
          <a:xfrm>
            <a:off x="1028700" y="6112637"/>
            <a:ext cx="5524500" cy="3422327"/>
            <a:chOff x="0" y="28575"/>
            <a:chExt cx="7610466" cy="5254294"/>
          </a:xfrm>
        </p:grpSpPr>
        <p:sp>
          <p:nvSpPr>
            <p:cNvPr id="6" name="TextBox 6"/>
            <p:cNvSpPr txBox="1"/>
            <p:nvPr/>
          </p:nvSpPr>
          <p:spPr>
            <a:xfrm>
              <a:off x="0" y="2053921"/>
              <a:ext cx="7610466" cy="322894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2610"/>
                </a:lnSpc>
                <a:spcBef>
                  <a:spcPts val="1957"/>
                </a:spcBef>
              </a:pPr>
              <a:r>
                <a:rPr lang="ru-RU" sz="1800" b="1" dirty="0" smtClean="0">
                  <a:solidFill>
                    <a:srgbClr val="191769"/>
                  </a:solidFill>
                  <a:latin typeface="Open Sans"/>
                </a:rPr>
                <a:t>Какой? (2 прилагательных)</a:t>
              </a:r>
            </a:p>
            <a:p>
              <a:pPr algn="l">
                <a:lnSpc>
                  <a:spcPts val="2610"/>
                </a:lnSpc>
                <a:spcBef>
                  <a:spcPts val="1957"/>
                </a:spcBef>
              </a:pPr>
              <a:r>
                <a:rPr lang="ru-RU" b="1" dirty="0" smtClean="0">
                  <a:solidFill>
                    <a:srgbClr val="191769"/>
                  </a:solidFill>
                  <a:latin typeface="Open Sans"/>
                </a:rPr>
                <a:t>Что делает? (3 глагола)</a:t>
              </a:r>
            </a:p>
            <a:p>
              <a:pPr algn="l">
                <a:lnSpc>
                  <a:spcPts val="2610"/>
                </a:lnSpc>
                <a:spcBef>
                  <a:spcPts val="1957"/>
                </a:spcBef>
              </a:pPr>
              <a:r>
                <a:rPr lang="ru-RU" sz="1800" b="1" dirty="0" smtClean="0">
                  <a:solidFill>
                    <a:srgbClr val="191769"/>
                  </a:solidFill>
                  <a:latin typeface="Open Sans"/>
                </a:rPr>
                <a:t>Крылатая фраза (Ваше отношение к теме)</a:t>
              </a:r>
            </a:p>
            <a:p>
              <a:pPr algn="l">
                <a:lnSpc>
                  <a:spcPts val="2610"/>
                </a:lnSpc>
                <a:spcBef>
                  <a:spcPts val="1957"/>
                </a:spcBef>
              </a:pPr>
              <a:r>
                <a:rPr lang="ru-RU" b="1" dirty="0" smtClean="0">
                  <a:solidFill>
                    <a:srgbClr val="191769"/>
                  </a:solidFill>
                  <a:latin typeface="Open Sans"/>
                </a:rPr>
                <a:t>Вывод (1 слово)</a:t>
              </a:r>
              <a:endParaRPr lang="en-US" sz="1800" b="1" dirty="0">
                <a:solidFill>
                  <a:srgbClr val="191769"/>
                </a:solidFill>
                <a:latin typeface="Open Sans"/>
              </a:endParaRPr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0" y="28575"/>
              <a:ext cx="7610466" cy="68394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l">
                <a:lnSpc>
                  <a:spcPts val="3996"/>
                </a:lnSpc>
                <a:spcBef>
                  <a:spcPct val="0"/>
                </a:spcBef>
              </a:pPr>
              <a:r>
                <a:rPr lang="ru-RU" sz="3600" u="sng" spc="-89" dirty="0" smtClean="0">
                  <a:solidFill>
                    <a:srgbClr val="191769"/>
                  </a:solidFill>
                  <a:latin typeface="HK Grotesk Bold Bold"/>
                </a:rPr>
                <a:t>Подросток</a:t>
              </a:r>
              <a:endParaRPr lang="en-US" sz="3600" u="sng" spc="-89" dirty="0">
                <a:solidFill>
                  <a:srgbClr val="191769"/>
                </a:solidFill>
                <a:latin typeface="HK Grotesk Bold Bold"/>
              </a:endParaRPr>
            </a:p>
          </p:txBody>
        </p:sp>
      </p:grpSp>
      <p:pic>
        <p:nvPicPr>
          <p:cNvPr id="2050" name="Picture 2" descr="F:\Библиотекари\01-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4571" y="4380447"/>
            <a:ext cx="8722291" cy="58194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F682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0" y="1500596"/>
            <a:ext cx="16780557" cy="8827817"/>
          </a:xfrm>
          <a:prstGeom prst="rect">
            <a:avLst/>
          </a:prstGeom>
          <a:solidFill>
            <a:srgbClr val="FFC924"/>
          </a:solidFill>
        </p:spPr>
      </p:sp>
      <p:sp>
        <p:nvSpPr>
          <p:cNvPr id="4" name="TextBox 4"/>
          <p:cNvSpPr txBox="1"/>
          <p:nvPr/>
        </p:nvSpPr>
        <p:spPr>
          <a:xfrm>
            <a:off x="7555568" y="495300"/>
            <a:ext cx="8979831" cy="224676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r">
              <a:lnSpc>
                <a:spcPts val="8423"/>
              </a:lnSpc>
            </a:pPr>
            <a:r>
              <a:rPr lang="ru-RU" sz="3600" b="1" spc="-259" dirty="0" smtClean="0">
                <a:solidFill>
                  <a:srgbClr val="FFFFFF"/>
                </a:solidFill>
                <a:latin typeface="HK Grotesk Bold Bold"/>
              </a:rPr>
              <a:t>Надпись на парте: </a:t>
            </a:r>
          </a:p>
          <a:p>
            <a:pPr algn="r"/>
            <a:r>
              <a:rPr lang="ru-RU" sz="3600" b="1" spc="-259" dirty="0" smtClean="0">
                <a:solidFill>
                  <a:srgbClr val="FFFFFF"/>
                </a:solidFill>
                <a:latin typeface="HK Grotesk Bold Bold"/>
              </a:rPr>
              <a:t>«</a:t>
            </a:r>
            <a:r>
              <a:rPr lang="ru-RU" sz="3600" b="1" spc="-259" dirty="0" smtClean="0">
                <a:latin typeface="HK Grotesk Bold Bold"/>
              </a:rPr>
              <a:t>К  12 - годам люди становятся невыносимыми</a:t>
            </a:r>
            <a:r>
              <a:rPr lang="ru-RU" sz="4000" spc="-259" dirty="0" smtClean="0">
                <a:solidFill>
                  <a:srgbClr val="FFFFFF"/>
                </a:solidFill>
                <a:latin typeface="HK Grotesk Bold Bold"/>
              </a:rPr>
              <a:t>»</a:t>
            </a:r>
            <a:endParaRPr lang="en-US" sz="4000" spc="-259" dirty="0">
              <a:solidFill>
                <a:srgbClr val="FFFFFF"/>
              </a:solidFill>
              <a:latin typeface="HK Grotesk Bold Bold"/>
            </a:endParaRPr>
          </a:p>
        </p:txBody>
      </p:sp>
      <p:grpSp>
        <p:nvGrpSpPr>
          <p:cNvPr id="5" name="Group 5"/>
          <p:cNvGrpSpPr/>
          <p:nvPr/>
        </p:nvGrpSpPr>
        <p:grpSpPr>
          <a:xfrm>
            <a:off x="1028700" y="6091205"/>
            <a:ext cx="5707850" cy="3167095"/>
            <a:chOff x="0" y="0"/>
            <a:chExt cx="7610466" cy="4222794"/>
          </a:xfrm>
        </p:grpSpPr>
        <p:sp>
          <p:nvSpPr>
            <p:cNvPr id="6" name="TextBox 6"/>
            <p:cNvSpPr txBox="1"/>
            <p:nvPr/>
          </p:nvSpPr>
          <p:spPr>
            <a:xfrm>
              <a:off x="0" y="2053921"/>
              <a:ext cx="7610466" cy="216887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2610"/>
                </a:lnSpc>
                <a:spcBef>
                  <a:spcPts val="1957"/>
                </a:spcBef>
              </a:pPr>
              <a:r>
                <a:rPr lang="en-US" sz="1800">
                  <a:solidFill>
                    <a:srgbClr val="191769"/>
                  </a:solidFill>
                  <a:latin typeface="Open Sans"/>
                </a:rPr>
                <a:t>Presentations are communication tools that can be used as demonstrations, lectures, speeches, reports, and more. It is mostly presented before an audience. It serves a variety of purposes, making presentations powerful tools for convincing and teaching. </a:t>
              </a:r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0" y="28575"/>
              <a:ext cx="7610466" cy="136341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l">
                <a:lnSpc>
                  <a:spcPts val="3996"/>
                </a:lnSpc>
                <a:spcBef>
                  <a:spcPct val="0"/>
                </a:spcBef>
              </a:pPr>
              <a:r>
                <a:rPr lang="en-US" sz="3600" u="sng" spc="-89">
                  <a:solidFill>
                    <a:srgbClr val="191769"/>
                  </a:solidFill>
                  <a:latin typeface="HK Grotesk Bold Bold"/>
                </a:rPr>
                <a:t>This book has all you need to know as a new employee.</a:t>
              </a:r>
            </a:p>
          </p:txBody>
        </p:sp>
      </p:grpSp>
      <p:pic>
        <p:nvPicPr>
          <p:cNvPr id="8" name="Picture 2" descr="F:\Библиотекари\FB_IMG_159246985604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3417361"/>
            <a:ext cx="6559280" cy="6172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F:\Библиотекари\D1UU4dVWwAE1_Np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8733" y="3417361"/>
            <a:ext cx="8418509" cy="60695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1028700" y="5425759"/>
            <a:ext cx="16230600" cy="9539"/>
          </a:xfrm>
          <a:prstGeom prst="rect">
            <a:avLst/>
          </a:prstGeom>
          <a:solidFill>
            <a:srgbClr val="29285D">
              <a:alpha val="19607"/>
            </a:srgbClr>
          </a:solidFill>
        </p:spPr>
      </p:sp>
      <p:grpSp>
        <p:nvGrpSpPr>
          <p:cNvPr id="7" name="Group 7"/>
          <p:cNvGrpSpPr/>
          <p:nvPr/>
        </p:nvGrpSpPr>
        <p:grpSpPr>
          <a:xfrm>
            <a:off x="1028700" y="2336056"/>
            <a:ext cx="8614403" cy="1416023"/>
            <a:chOff x="0" y="104775"/>
            <a:chExt cx="11485870" cy="1888030"/>
          </a:xfrm>
        </p:grpSpPr>
        <p:sp>
          <p:nvSpPr>
            <p:cNvPr id="8" name="TextBox 8"/>
            <p:cNvSpPr txBox="1"/>
            <p:nvPr/>
          </p:nvSpPr>
          <p:spPr>
            <a:xfrm>
              <a:off x="0" y="104775"/>
              <a:ext cx="11485870" cy="94042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>
                <a:lnSpc>
                  <a:spcPts val="5544"/>
                </a:lnSpc>
                <a:spcBef>
                  <a:spcPct val="0"/>
                </a:spcBef>
              </a:pPr>
              <a:r>
                <a:rPr lang="ru-RU" sz="5600" dirty="0" smtClean="0">
                  <a:solidFill>
                    <a:srgbClr val="191769"/>
                  </a:solidFill>
                  <a:latin typeface="HK Grotesk Bold"/>
                </a:rPr>
                <a:t>Теория поколений (</a:t>
              </a:r>
              <a:r>
                <a:rPr lang="ru-RU" sz="3600" dirty="0" smtClean="0">
                  <a:solidFill>
                    <a:srgbClr val="191769"/>
                  </a:solidFill>
                  <a:latin typeface="HK Grotesk Bold"/>
                </a:rPr>
                <a:t>1991</a:t>
              </a:r>
              <a:r>
                <a:rPr lang="ru-RU" sz="5600" dirty="0" smtClean="0">
                  <a:solidFill>
                    <a:srgbClr val="191769"/>
                  </a:solidFill>
                  <a:latin typeface="HK Grotesk Bold"/>
                </a:rPr>
                <a:t>)</a:t>
              </a:r>
              <a:endParaRPr lang="en-US" sz="5600" dirty="0">
                <a:solidFill>
                  <a:srgbClr val="191769"/>
                </a:solidFill>
                <a:latin typeface="HK Grotesk Bold"/>
              </a:endParaRPr>
            </a:p>
          </p:txBody>
        </p:sp>
        <p:sp>
          <p:nvSpPr>
            <p:cNvPr id="9" name="TextBox 9"/>
            <p:cNvSpPr txBox="1"/>
            <p:nvPr/>
          </p:nvSpPr>
          <p:spPr>
            <a:xfrm>
              <a:off x="0" y="1447703"/>
              <a:ext cx="7610466" cy="54510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l">
                <a:lnSpc>
                  <a:spcPts val="3108"/>
                </a:lnSpc>
                <a:spcBef>
                  <a:spcPct val="0"/>
                </a:spcBef>
              </a:pPr>
              <a:r>
                <a:rPr lang="ru-RU" sz="2800" u="sng" spc="-70" dirty="0" smtClean="0">
                  <a:solidFill>
                    <a:srgbClr val="191769"/>
                  </a:solidFill>
                  <a:latin typeface="HK Grotesk Bold Bold"/>
                </a:rPr>
                <a:t>Нейл </a:t>
              </a:r>
              <a:r>
                <a:rPr lang="ru-RU" sz="2800" u="sng" spc="-70" dirty="0" err="1" smtClean="0">
                  <a:solidFill>
                    <a:srgbClr val="191769"/>
                  </a:solidFill>
                  <a:latin typeface="HK Grotesk Bold Bold"/>
                </a:rPr>
                <a:t>Хоув</a:t>
              </a:r>
              <a:r>
                <a:rPr lang="ru-RU" sz="2800" u="sng" spc="-70" dirty="0" smtClean="0">
                  <a:solidFill>
                    <a:srgbClr val="191769"/>
                  </a:solidFill>
                  <a:latin typeface="HK Grotesk Bold Bold"/>
                </a:rPr>
                <a:t> </a:t>
              </a:r>
              <a:r>
                <a:rPr lang="ru-RU" sz="2400" u="sng" spc="-70" dirty="0" smtClean="0">
                  <a:solidFill>
                    <a:srgbClr val="191769"/>
                  </a:solidFill>
                  <a:latin typeface="HK Grotesk Bold Bold"/>
                </a:rPr>
                <a:t>и</a:t>
              </a:r>
              <a:r>
                <a:rPr lang="ru-RU" sz="2800" u="sng" spc="-70" dirty="0" smtClean="0">
                  <a:solidFill>
                    <a:srgbClr val="191769"/>
                  </a:solidFill>
                  <a:latin typeface="HK Grotesk Bold Bold"/>
                </a:rPr>
                <a:t> Вильям Штраус</a:t>
              </a:r>
              <a:endParaRPr lang="en-US" sz="2800" u="sng" spc="-70" dirty="0">
                <a:solidFill>
                  <a:srgbClr val="191769"/>
                </a:solidFill>
                <a:latin typeface="HK Grotesk Bold Bold"/>
              </a:endParaRPr>
            </a:p>
          </p:txBody>
        </p:sp>
      </p:grpSp>
      <p:grpSp>
        <p:nvGrpSpPr>
          <p:cNvPr id="10" name="Group 10"/>
          <p:cNvGrpSpPr/>
          <p:nvPr/>
        </p:nvGrpSpPr>
        <p:grpSpPr>
          <a:xfrm>
            <a:off x="1028700" y="5324788"/>
            <a:ext cx="2778873" cy="2744566"/>
            <a:chOff x="0" y="0"/>
            <a:chExt cx="3705165" cy="3659422"/>
          </a:xfrm>
        </p:grpSpPr>
        <p:sp>
          <p:nvSpPr>
            <p:cNvPr id="11" name="AutoShape 11"/>
            <p:cNvSpPr/>
            <p:nvPr/>
          </p:nvSpPr>
          <p:spPr>
            <a:xfrm>
              <a:off x="0" y="0"/>
              <a:ext cx="295446" cy="294693"/>
            </a:xfrm>
            <a:prstGeom prst="rect">
              <a:avLst/>
            </a:prstGeom>
            <a:solidFill>
              <a:srgbClr val="FFC924"/>
            </a:solidFill>
          </p:spPr>
        </p:sp>
        <p:sp>
          <p:nvSpPr>
            <p:cNvPr id="12" name="TextBox 12"/>
            <p:cNvSpPr txBox="1"/>
            <p:nvPr/>
          </p:nvSpPr>
          <p:spPr>
            <a:xfrm>
              <a:off x="0" y="1275574"/>
              <a:ext cx="3705165" cy="61555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>
                <a:lnSpc>
                  <a:spcPts val="3584"/>
                </a:lnSpc>
              </a:pPr>
              <a:r>
                <a:rPr lang="ru-RU" sz="2800" spc="-70" dirty="0" smtClean="0">
                  <a:solidFill>
                    <a:srgbClr val="191769"/>
                  </a:solidFill>
                  <a:latin typeface="HK Grotesk Bold Bold"/>
                </a:rPr>
                <a:t>1965 - 1983</a:t>
              </a:r>
              <a:endParaRPr lang="en-US" sz="2800" spc="-70" dirty="0">
                <a:solidFill>
                  <a:srgbClr val="191769"/>
                </a:solidFill>
                <a:latin typeface="HK Grotesk Bold Bold"/>
              </a:endParaRPr>
            </a:p>
          </p:txBody>
        </p:sp>
        <p:sp>
          <p:nvSpPr>
            <p:cNvPr id="13" name="TextBox 13"/>
            <p:cNvSpPr txBox="1"/>
            <p:nvPr/>
          </p:nvSpPr>
          <p:spPr>
            <a:xfrm>
              <a:off x="0" y="2291526"/>
              <a:ext cx="3705165" cy="136789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1960"/>
                </a:lnSpc>
              </a:pPr>
              <a:r>
                <a:rPr lang="ru-RU" sz="2000" b="1" dirty="0" smtClean="0">
                  <a:solidFill>
                    <a:srgbClr val="191769"/>
                  </a:solidFill>
                  <a:latin typeface="Open Sans"/>
                </a:rPr>
                <a:t>Поколение </a:t>
              </a:r>
              <a:r>
                <a:rPr lang="en-US" sz="2800" b="1" dirty="0" smtClean="0">
                  <a:solidFill>
                    <a:srgbClr val="191769"/>
                  </a:solidFill>
                  <a:latin typeface="Open Sans"/>
                </a:rPr>
                <a:t>X</a:t>
              </a:r>
              <a:endParaRPr lang="ru-RU" sz="2800" b="1" dirty="0" smtClean="0">
                <a:solidFill>
                  <a:srgbClr val="191769"/>
                </a:solidFill>
                <a:latin typeface="Open Sans"/>
              </a:endParaRPr>
            </a:p>
            <a:p>
              <a:pPr>
                <a:lnSpc>
                  <a:spcPts val="1960"/>
                </a:lnSpc>
              </a:pPr>
              <a:endParaRPr lang="ru-RU" sz="2000" b="1" dirty="0" smtClean="0">
                <a:solidFill>
                  <a:srgbClr val="191769"/>
                </a:solidFill>
                <a:latin typeface="Open Sans"/>
              </a:endParaRPr>
            </a:p>
            <a:p>
              <a:pPr>
                <a:lnSpc>
                  <a:spcPts val="1960"/>
                </a:lnSpc>
              </a:pPr>
              <a:r>
                <a:rPr lang="ru-RU" sz="2000" b="1" u="sng" dirty="0" smtClean="0">
                  <a:solidFill>
                    <a:srgbClr val="191769"/>
                  </a:solidFill>
                  <a:latin typeface="Open Sans"/>
                </a:rPr>
                <a:t>Самореализация</a:t>
              </a:r>
            </a:p>
            <a:p>
              <a:pPr>
                <a:lnSpc>
                  <a:spcPts val="1960"/>
                </a:lnSpc>
              </a:pPr>
              <a:endParaRPr lang="en-US" sz="2000" b="1" dirty="0">
                <a:solidFill>
                  <a:srgbClr val="191769"/>
                </a:solidFill>
                <a:latin typeface="Open Sans"/>
              </a:endParaRPr>
            </a:p>
          </p:txBody>
        </p:sp>
      </p:grpSp>
      <p:grpSp>
        <p:nvGrpSpPr>
          <p:cNvPr id="14" name="Group 14"/>
          <p:cNvGrpSpPr/>
          <p:nvPr/>
        </p:nvGrpSpPr>
        <p:grpSpPr>
          <a:xfrm>
            <a:off x="14480427" y="5324788"/>
            <a:ext cx="2778873" cy="2490202"/>
            <a:chOff x="0" y="0"/>
            <a:chExt cx="3705165" cy="3320270"/>
          </a:xfrm>
        </p:grpSpPr>
        <p:sp>
          <p:nvSpPr>
            <p:cNvPr id="15" name="AutoShape 15"/>
            <p:cNvSpPr/>
            <p:nvPr/>
          </p:nvSpPr>
          <p:spPr>
            <a:xfrm>
              <a:off x="0" y="0"/>
              <a:ext cx="295446" cy="294693"/>
            </a:xfrm>
            <a:prstGeom prst="rect">
              <a:avLst/>
            </a:prstGeom>
            <a:solidFill>
              <a:srgbClr val="469BD8"/>
            </a:solidFill>
          </p:spPr>
        </p:sp>
        <p:sp>
          <p:nvSpPr>
            <p:cNvPr id="16" name="TextBox 16"/>
            <p:cNvSpPr txBox="1"/>
            <p:nvPr/>
          </p:nvSpPr>
          <p:spPr>
            <a:xfrm>
              <a:off x="0" y="1275574"/>
              <a:ext cx="3705165" cy="61555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>
                <a:lnSpc>
                  <a:spcPts val="3584"/>
                </a:lnSpc>
              </a:pPr>
              <a:r>
                <a:rPr lang="en-US" sz="2800" spc="-70" dirty="0" smtClean="0">
                  <a:solidFill>
                    <a:srgbClr val="191769"/>
                  </a:solidFill>
                  <a:latin typeface="HK Grotesk Bold Bold"/>
                </a:rPr>
                <a:t>20</a:t>
              </a:r>
              <a:r>
                <a:rPr lang="ru-RU" sz="2800" spc="-70" dirty="0" smtClean="0">
                  <a:solidFill>
                    <a:srgbClr val="191769"/>
                  </a:solidFill>
                  <a:latin typeface="HK Grotesk Bold Bold"/>
                </a:rPr>
                <a:t>21</a:t>
              </a:r>
              <a:r>
                <a:rPr lang="en-US" sz="2800" spc="-70" dirty="0" smtClean="0">
                  <a:solidFill>
                    <a:srgbClr val="191769"/>
                  </a:solidFill>
                  <a:latin typeface="HK Grotesk Bold Bold"/>
                </a:rPr>
                <a:t> </a:t>
              </a:r>
              <a:r>
                <a:rPr lang="en-US" sz="2800" spc="-70" dirty="0">
                  <a:solidFill>
                    <a:srgbClr val="191769"/>
                  </a:solidFill>
                  <a:latin typeface="HK Grotesk Bold Bold"/>
                </a:rPr>
                <a:t>- </a:t>
              </a:r>
              <a:r>
                <a:rPr lang="ru-RU" sz="2800" spc="-70" dirty="0" smtClean="0">
                  <a:solidFill>
                    <a:srgbClr val="191769"/>
                  </a:solidFill>
                  <a:latin typeface="HK Grotesk Bold Bold"/>
                </a:rPr>
                <a:t>…</a:t>
              </a:r>
              <a:endParaRPr lang="en-US" sz="2800" spc="-70" dirty="0">
                <a:solidFill>
                  <a:srgbClr val="191769"/>
                </a:solidFill>
                <a:latin typeface="HK Grotesk Bold Bold"/>
              </a:endParaRPr>
            </a:p>
          </p:txBody>
        </p:sp>
        <p:sp>
          <p:nvSpPr>
            <p:cNvPr id="17" name="TextBox 17"/>
            <p:cNvSpPr txBox="1"/>
            <p:nvPr/>
          </p:nvSpPr>
          <p:spPr>
            <a:xfrm>
              <a:off x="0" y="2291526"/>
              <a:ext cx="3705165" cy="102874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1960"/>
                </a:lnSpc>
              </a:pPr>
              <a:r>
                <a:rPr lang="ru-RU" sz="2000" b="1" dirty="0" smtClean="0">
                  <a:solidFill>
                    <a:srgbClr val="191769"/>
                  </a:solidFill>
                  <a:latin typeface="Open Sans"/>
                </a:rPr>
                <a:t>Поколение </a:t>
              </a:r>
              <a:r>
                <a:rPr lang="en-US" sz="2800" b="1" dirty="0" smtClean="0">
                  <a:solidFill>
                    <a:srgbClr val="191769"/>
                  </a:solidFill>
                  <a:latin typeface="Open Sans"/>
                </a:rPr>
                <a:t>A</a:t>
              </a:r>
              <a:endParaRPr lang="ru-RU" sz="2800" b="1" dirty="0" smtClean="0">
                <a:solidFill>
                  <a:srgbClr val="191769"/>
                </a:solidFill>
                <a:latin typeface="Open Sans"/>
              </a:endParaRPr>
            </a:p>
            <a:p>
              <a:pPr>
                <a:lnSpc>
                  <a:spcPts val="1960"/>
                </a:lnSpc>
              </a:pPr>
              <a:endParaRPr lang="ru-RU" sz="2000" b="1" dirty="0">
                <a:solidFill>
                  <a:srgbClr val="191769"/>
                </a:solidFill>
                <a:latin typeface="Open Sans"/>
              </a:endParaRPr>
            </a:p>
            <a:p>
              <a:pPr>
                <a:lnSpc>
                  <a:spcPts val="1960"/>
                </a:lnSpc>
              </a:pPr>
              <a:r>
                <a:rPr lang="ru-RU" sz="2000" b="1" dirty="0" smtClean="0">
                  <a:solidFill>
                    <a:srgbClr val="191769"/>
                  </a:solidFill>
                  <a:latin typeface="Open Sans"/>
                </a:rPr>
                <a:t>??????????????</a:t>
              </a:r>
              <a:endParaRPr lang="en-US" sz="2000" b="1" dirty="0">
                <a:solidFill>
                  <a:srgbClr val="191769"/>
                </a:solidFill>
                <a:latin typeface="Open Sans"/>
              </a:endParaRPr>
            </a:p>
          </p:txBody>
        </p:sp>
      </p:grpSp>
      <p:grpSp>
        <p:nvGrpSpPr>
          <p:cNvPr id="18" name="Group 18"/>
          <p:cNvGrpSpPr/>
          <p:nvPr/>
        </p:nvGrpSpPr>
        <p:grpSpPr>
          <a:xfrm>
            <a:off x="5512609" y="5324788"/>
            <a:ext cx="2778873" cy="2488086"/>
            <a:chOff x="0" y="0"/>
            <a:chExt cx="3705165" cy="3317448"/>
          </a:xfrm>
        </p:grpSpPr>
        <p:sp>
          <p:nvSpPr>
            <p:cNvPr id="19" name="AutoShape 19"/>
            <p:cNvSpPr/>
            <p:nvPr/>
          </p:nvSpPr>
          <p:spPr>
            <a:xfrm>
              <a:off x="0" y="0"/>
              <a:ext cx="295446" cy="294693"/>
            </a:xfrm>
            <a:prstGeom prst="rect">
              <a:avLst/>
            </a:prstGeom>
            <a:solidFill>
              <a:srgbClr val="DF682D"/>
            </a:solidFill>
          </p:spPr>
        </p:sp>
        <p:sp>
          <p:nvSpPr>
            <p:cNvPr id="20" name="TextBox 20"/>
            <p:cNvSpPr txBox="1"/>
            <p:nvPr/>
          </p:nvSpPr>
          <p:spPr>
            <a:xfrm>
              <a:off x="0" y="1275574"/>
              <a:ext cx="3705165" cy="61555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>
                <a:lnSpc>
                  <a:spcPts val="3584"/>
                </a:lnSpc>
              </a:pPr>
              <a:r>
                <a:rPr lang="ru-RU" sz="2800" spc="-70" dirty="0" smtClean="0">
                  <a:solidFill>
                    <a:srgbClr val="191769"/>
                  </a:solidFill>
                  <a:latin typeface="HK Grotesk Bold Bold"/>
                </a:rPr>
                <a:t>1984 - 2000 </a:t>
              </a:r>
              <a:endParaRPr lang="en-US" sz="2800" spc="-70" dirty="0">
                <a:solidFill>
                  <a:srgbClr val="191769"/>
                </a:solidFill>
                <a:latin typeface="HK Grotesk Bold Bold"/>
              </a:endParaRPr>
            </a:p>
          </p:txBody>
        </p:sp>
        <p:sp>
          <p:nvSpPr>
            <p:cNvPr id="21" name="TextBox 21"/>
            <p:cNvSpPr txBox="1"/>
            <p:nvPr/>
          </p:nvSpPr>
          <p:spPr>
            <a:xfrm>
              <a:off x="0" y="2291526"/>
              <a:ext cx="3705165" cy="102592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1960"/>
                </a:lnSpc>
              </a:pPr>
              <a:r>
                <a:rPr lang="ru-RU" sz="2000" b="1" dirty="0" smtClean="0">
                  <a:solidFill>
                    <a:srgbClr val="191769"/>
                  </a:solidFill>
                  <a:latin typeface="Open Sans"/>
                </a:rPr>
                <a:t>Поколение </a:t>
              </a:r>
              <a:r>
                <a:rPr lang="en-US" sz="2800" b="1" dirty="0" smtClean="0">
                  <a:solidFill>
                    <a:srgbClr val="191769"/>
                  </a:solidFill>
                  <a:latin typeface="Open Sans"/>
                </a:rPr>
                <a:t>Y</a:t>
              </a:r>
              <a:endParaRPr lang="ru-RU" sz="2800" b="1" dirty="0" smtClean="0">
                <a:solidFill>
                  <a:srgbClr val="191769"/>
                </a:solidFill>
                <a:latin typeface="Open Sans"/>
              </a:endParaRPr>
            </a:p>
            <a:p>
              <a:pPr>
                <a:lnSpc>
                  <a:spcPts val="1960"/>
                </a:lnSpc>
              </a:pPr>
              <a:endParaRPr lang="ru-RU" sz="2000" b="1" dirty="0">
                <a:solidFill>
                  <a:srgbClr val="191769"/>
                </a:solidFill>
                <a:latin typeface="Open Sans"/>
              </a:endParaRPr>
            </a:p>
            <a:p>
              <a:pPr>
                <a:lnSpc>
                  <a:spcPts val="1960"/>
                </a:lnSpc>
              </a:pPr>
              <a:r>
                <a:rPr lang="ru-RU" sz="2000" b="1" u="sng" dirty="0" smtClean="0">
                  <a:solidFill>
                    <a:srgbClr val="191769"/>
                  </a:solidFill>
                  <a:latin typeface="Open Sans"/>
                </a:rPr>
                <a:t>Самовыражение</a:t>
              </a:r>
              <a:endParaRPr lang="en-US" sz="2000" b="1" u="sng" dirty="0">
                <a:solidFill>
                  <a:srgbClr val="191769"/>
                </a:solidFill>
                <a:latin typeface="Open Sans"/>
              </a:endParaRPr>
            </a:p>
          </p:txBody>
        </p:sp>
      </p:grpSp>
      <p:grpSp>
        <p:nvGrpSpPr>
          <p:cNvPr id="22" name="Group 22"/>
          <p:cNvGrpSpPr/>
          <p:nvPr/>
        </p:nvGrpSpPr>
        <p:grpSpPr>
          <a:xfrm>
            <a:off x="9996518" y="5324788"/>
            <a:ext cx="2778873" cy="2744566"/>
            <a:chOff x="0" y="0"/>
            <a:chExt cx="3705165" cy="3659422"/>
          </a:xfrm>
        </p:grpSpPr>
        <p:sp>
          <p:nvSpPr>
            <p:cNvPr id="23" name="AutoShape 23"/>
            <p:cNvSpPr/>
            <p:nvPr/>
          </p:nvSpPr>
          <p:spPr>
            <a:xfrm>
              <a:off x="0" y="0"/>
              <a:ext cx="295446" cy="294693"/>
            </a:xfrm>
            <a:prstGeom prst="rect">
              <a:avLst/>
            </a:prstGeom>
            <a:solidFill>
              <a:srgbClr val="62A25D"/>
            </a:solidFill>
          </p:spPr>
        </p:sp>
        <p:sp>
          <p:nvSpPr>
            <p:cNvPr id="24" name="TextBox 24"/>
            <p:cNvSpPr txBox="1"/>
            <p:nvPr/>
          </p:nvSpPr>
          <p:spPr>
            <a:xfrm>
              <a:off x="0" y="1275574"/>
              <a:ext cx="3705165" cy="61555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>
                <a:lnSpc>
                  <a:spcPts val="3584"/>
                </a:lnSpc>
              </a:pPr>
              <a:r>
                <a:rPr lang="ru-RU" sz="2800" spc="-70" dirty="0" smtClean="0">
                  <a:solidFill>
                    <a:srgbClr val="191769"/>
                  </a:solidFill>
                  <a:latin typeface="HK Grotesk Bold Bold"/>
                </a:rPr>
                <a:t>2001 </a:t>
              </a:r>
              <a:r>
                <a:rPr lang="en-US" sz="2800" spc="-70" dirty="0" smtClean="0">
                  <a:solidFill>
                    <a:srgbClr val="191769"/>
                  </a:solidFill>
                  <a:latin typeface="HK Grotesk Bold Bold"/>
                </a:rPr>
                <a:t>- 20</a:t>
              </a:r>
              <a:r>
                <a:rPr lang="ru-RU" sz="2800" spc="-70" dirty="0" smtClean="0">
                  <a:solidFill>
                    <a:srgbClr val="191769"/>
                  </a:solidFill>
                  <a:latin typeface="HK Grotesk Bold Bold"/>
                </a:rPr>
                <a:t>20</a:t>
              </a:r>
              <a:endParaRPr lang="en-US" sz="2800" spc="-70" dirty="0">
                <a:solidFill>
                  <a:srgbClr val="191769"/>
                </a:solidFill>
                <a:latin typeface="HK Grotesk Bold Bold"/>
              </a:endParaRPr>
            </a:p>
          </p:txBody>
        </p:sp>
        <p:sp>
          <p:nvSpPr>
            <p:cNvPr id="25" name="TextBox 25"/>
            <p:cNvSpPr txBox="1"/>
            <p:nvPr/>
          </p:nvSpPr>
          <p:spPr>
            <a:xfrm>
              <a:off x="0" y="2291526"/>
              <a:ext cx="3705165" cy="136789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1960"/>
                </a:lnSpc>
              </a:pPr>
              <a:r>
                <a:rPr lang="ru-RU" sz="2000" b="1" dirty="0" smtClean="0">
                  <a:solidFill>
                    <a:srgbClr val="191769"/>
                  </a:solidFill>
                  <a:latin typeface="Open Sans"/>
                </a:rPr>
                <a:t>Поколение </a:t>
              </a:r>
              <a:r>
                <a:rPr lang="en-US" sz="2800" b="1" dirty="0" smtClean="0">
                  <a:solidFill>
                    <a:srgbClr val="191769"/>
                  </a:solidFill>
                  <a:latin typeface="Open Sans"/>
                </a:rPr>
                <a:t>Z</a:t>
              </a:r>
              <a:endParaRPr lang="ru-RU" sz="2800" b="1" dirty="0" smtClean="0">
                <a:solidFill>
                  <a:srgbClr val="191769"/>
                </a:solidFill>
                <a:latin typeface="Open Sans"/>
              </a:endParaRPr>
            </a:p>
            <a:p>
              <a:pPr>
                <a:lnSpc>
                  <a:spcPts val="1960"/>
                </a:lnSpc>
              </a:pPr>
              <a:endParaRPr lang="ru-RU" sz="2000" b="1" u="sng" dirty="0" smtClean="0">
                <a:solidFill>
                  <a:srgbClr val="191769"/>
                </a:solidFill>
                <a:latin typeface="Open Sans"/>
              </a:endParaRPr>
            </a:p>
            <a:p>
              <a:pPr>
                <a:lnSpc>
                  <a:spcPts val="1960"/>
                </a:lnSpc>
              </a:pPr>
              <a:r>
                <a:rPr lang="ru-RU" sz="2000" b="1" u="sng" dirty="0" smtClean="0">
                  <a:solidFill>
                    <a:srgbClr val="191769"/>
                  </a:solidFill>
                  <a:latin typeface="Open Sans"/>
                </a:rPr>
                <a:t>Саморазвити</a:t>
              </a:r>
              <a:r>
                <a:rPr lang="ru-RU" sz="2000" b="1" dirty="0" smtClean="0">
                  <a:solidFill>
                    <a:srgbClr val="191769"/>
                  </a:solidFill>
                  <a:latin typeface="Open Sans"/>
                </a:rPr>
                <a:t>е</a:t>
              </a:r>
              <a:endParaRPr lang="ru-RU" sz="2000" b="1" dirty="0">
                <a:solidFill>
                  <a:srgbClr val="191769"/>
                </a:solidFill>
                <a:latin typeface="Open Sans"/>
              </a:endParaRPr>
            </a:p>
            <a:p>
              <a:pPr>
                <a:lnSpc>
                  <a:spcPts val="1960"/>
                </a:lnSpc>
              </a:pPr>
              <a:endParaRPr lang="en-US" sz="2000" b="1" dirty="0">
                <a:solidFill>
                  <a:srgbClr val="191769"/>
                </a:solidFill>
                <a:latin typeface="Open Sans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9285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0" y="0"/>
            <a:ext cx="9144000" cy="10287000"/>
          </a:xfrm>
          <a:prstGeom prst="rect">
            <a:avLst/>
          </a:prstGeom>
          <a:solidFill>
            <a:srgbClr val="FFC924"/>
          </a:solidFill>
        </p:spPr>
      </p:sp>
      <p:grpSp>
        <p:nvGrpSpPr>
          <p:cNvPr id="3" name="Group 3"/>
          <p:cNvGrpSpPr/>
          <p:nvPr/>
        </p:nvGrpSpPr>
        <p:grpSpPr>
          <a:xfrm>
            <a:off x="1407030" y="3032385"/>
            <a:ext cx="5707574" cy="2864987"/>
            <a:chOff x="0" y="152400"/>
            <a:chExt cx="7610099" cy="3819982"/>
          </a:xfrm>
        </p:grpSpPr>
        <p:sp>
          <p:nvSpPr>
            <p:cNvPr id="4" name="TextBox 4"/>
            <p:cNvSpPr txBox="1"/>
            <p:nvPr/>
          </p:nvSpPr>
          <p:spPr>
            <a:xfrm>
              <a:off x="0" y="3606811"/>
              <a:ext cx="6444634" cy="36557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l">
                <a:lnSpc>
                  <a:spcPts val="2319"/>
                </a:lnSpc>
                <a:spcBef>
                  <a:spcPts val="1739"/>
                </a:spcBef>
              </a:pPr>
              <a:endParaRPr lang="en-US" sz="1599" u="none" dirty="0">
                <a:solidFill>
                  <a:srgbClr val="191769"/>
                </a:solidFill>
                <a:latin typeface="Open Sans"/>
              </a:endParaRPr>
            </a:p>
          </p:txBody>
        </p:sp>
        <p:sp>
          <p:nvSpPr>
            <p:cNvPr id="5" name="TextBox 5"/>
            <p:cNvSpPr txBox="1"/>
            <p:nvPr/>
          </p:nvSpPr>
          <p:spPr>
            <a:xfrm>
              <a:off x="0" y="152400"/>
              <a:ext cx="7610099" cy="285139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>
                <a:lnSpc>
                  <a:spcPts val="8088"/>
                </a:lnSpc>
              </a:pPr>
              <a:r>
                <a:rPr lang="en-US" sz="8088" spc="-202" dirty="0">
                  <a:solidFill>
                    <a:srgbClr val="191769"/>
                  </a:solidFill>
                  <a:latin typeface="HK Grotesk Bold Bold"/>
                </a:rPr>
                <a:t>Ov</a:t>
              </a:r>
              <a:r>
                <a:rPr lang="en-US" sz="8088" u="none" spc="-202" dirty="0">
                  <a:solidFill>
                    <a:srgbClr val="191769"/>
                  </a:solidFill>
                  <a:latin typeface="HK Grotesk Bold Bold"/>
                </a:rPr>
                <a:t>er 7 years in business</a:t>
              </a:r>
            </a:p>
          </p:txBody>
        </p:sp>
      </p:grpSp>
      <p:grpSp>
        <p:nvGrpSpPr>
          <p:cNvPr id="6" name="Group 6"/>
          <p:cNvGrpSpPr/>
          <p:nvPr/>
        </p:nvGrpSpPr>
        <p:grpSpPr>
          <a:xfrm>
            <a:off x="10886150" y="3032385"/>
            <a:ext cx="5707574" cy="2864987"/>
            <a:chOff x="0" y="152400"/>
            <a:chExt cx="7610099" cy="3819982"/>
          </a:xfrm>
        </p:grpSpPr>
        <p:sp>
          <p:nvSpPr>
            <p:cNvPr id="7" name="TextBox 7"/>
            <p:cNvSpPr txBox="1"/>
            <p:nvPr/>
          </p:nvSpPr>
          <p:spPr>
            <a:xfrm>
              <a:off x="0" y="3606811"/>
              <a:ext cx="6444634" cy="36557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l">
                <a:lnSpc>
                  <a:spcPts val="2319"/>
                </a:lnSpc>
                <a:spcBef>
                  <a:spcPts val="1739"/>
                </a:spcBef>
              </a:pPr>
              <a:endParaRPr lang="en-US" sz="1599" u="none" dirty="0">
                <a:solidFill>
                  <a:srgbClr val="FFFFFF"/>
                </a:solidFill>
                <a:latin typeface="Open Sans"/>
              </a:endParaRPr>
            </a:p>
          </p:txBody>
        </p:sp>
        <p:sp>
          <p:nvSpPr>
            <p:cNvPr id="8" name="TextBox 8"/>
            <p:cNvSpPr txBox="1"/>
            <p:nvPr/>
          </p:nvSpPr>
          <p:spPr>
            <a:xfrm>
              <a:off x="0" y="152400"/>
              <a:ext cx="7610099" cy="138499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>
                <a:lnSpc>
                  <a:spcPts val="8088"/>
                </a:lnSpc>
              </a:pPr>
              <a:endParaRPr lang="en-US" sz="8088" u="none" spc="-202" dirty="0">
                <a:solidFill>
                  <a:srgbClr val="FFFFFF"/>
                </a:solidFill>
                <a:latin typeface="HK Grotesk Bold Bold"/>
              </a:endParaRPr>
            </a:p>
          </p:txBody>
        </p:sp>
      </p:grpSp>
      <p:pic>
        <p:nvPicPr>
          <p:cNvPr id="3074" name="Picture 2" descr="F:\Библиотекари\youth_presentation-000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985096"/>
            <a:ext cx="7279252" cy="40945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F:\Библиотекари\youth_presentation-001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9703" y="5760283"/>
            <a:ext cx="7490263" cy="42132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F:\Библиотекари\youth_presentation-0011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15033" y="1006630"/>
            <a:ext cx="6948033" cy="39082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7" name="Picture 5" descr="F:\Библиотекари\youth_presentation-0012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57754" y="5728809"/>
            <a:ext cx="7490265" cy="42132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2A25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-23191" y="19257"/>
            <a:ext cx="9144000" cy="10287000"/>
          </a:xfrm>
          <a:prstGeom prst="rect">
            <a:avLst/>
          </a:prstGeom>
          <a:solidFill>
            <a:srgbClr val="DF682D"/>
          </a:solidFill>
        </p:spPr>
      </p:sp>
      <p:grpSp>
        <p:nvGrpSpPr>
          <p:cNvPr id="3" name="Group 3"/>
          <p:cNvGrpSpPr/>
          <p:nvPr/>
        </p:nvGrpSpPr>
        <p:grpSpPr>
          <a:xfrm>
            <a:off x="1405761" y="3238500"/>
            <a:ext cx="5707574" cy="2864987"/>
            <a:chOff x="0" y="152400"/>
            <a:chExt cx="7610099" cy="3819982"/>
          </a:xfrm>
        </p:grpSpPr>
        <p:sp>
          <p:nvSpPr>
            <p:cNvPr id="4" name="TextBox 4"/>
            <p:cNvSpPr txBox="1"/>
            <p:nvPr/>
          </p:nvSpPr>
          <p:spPr>
            <a:xfrm>
              <a:off x="0" y="3606811"/>
              <a:ext cx="6444634" cy="36557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l">
                <a:lnSpc>
                  <a:spcPts val="2319"/>
                </a:lnSpc>
                <a:spcBef>
                  <a:spcPts val="1739"/>
                </a:spcBef>
              </a:pPr>
              <a:r>
                <a:rPr lang="en-US" sz="1599" u="none" dirty="0" smtClean="0">
                  <a:solidFill>
                    <a:srgbClr val="FFFFFF"/>
                  </a:solidFill>
                  <a:latin typeface="Open Sans"/>
                </a:rPr>
                <a:t>.</a:t>
              </a:r>
              <a:endParaRPr lang="en-US" sz="1599" u="none" dirty="0">
                <a:solidFill>
                  <a:srgbClr val="FFFFFF"/>
                </a:solidFill>
                <a:latin typeface="Open Sans"/>
              </a:endParaRPr>
            </a:p>
          </p:txBody>
        </p:sp>
        <p:sp>
          <p:nvSpPr>
            <p:cNvPr id="5" name="TextBox 5"/>
            <p:cNvSpPr txBox="1"/>
            <p:nvPr/>
          </p:nvSpPr>
          <p:spPr>
            <a:xfrm>
              <a:off x="0" y="152400"/>
              <a:ext cx="7610099" cy="138499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>
                <a:lnSpc>
                  <a:spcPts val="8088"/>
                </a:lnSpc>
              </a:pPr>
              <a:endParaRPr lang="en-US" sz="8088" u="none" spc="-202" dirty="0">
                <a:solidFill>
                  <a:srgbClr val="FFFFFF"/>
                </a:solidFill>
                <a:latin typeface="HK Grotesk Bold Bold"/>
              </a:endParaRPr>
            </a:p>
          </p:txBody>
        </p:sp>
      </p:grpSp>
      <p:grpSp>
        <p:nvGrpSpPr>
          <p:cNvPr id="6" name="Group 6"/>
          <p:cNvGrpSpPr/>
          <p:nvPr/>
        </p:nvGrpSpPr>
        <p:grpSpPr>
          <a:xfrm>
            <a:off x="10886150" y="2520534"/>
            <a:ext cx="5707574" cy="3888688"/>
            <a:chOff x="0" y="152400"/>
            <a:chExt cx="7610099" cy="5184917"/>
          </a:xfrm>
        </p:grpSpPr>
        <p:sp>
          <p:nvSpPr>
            <p:cNvPr id="7" name="TextBox 7"/>
            <p:cNvSpPr txBox="1"/>
            <p:nvPr/>
          </p:nvSpPr>
          <p:spPr>
            <a:xfrm>
              <a:off x="0" y="4971746"/>
              <a:ext cx="6444634" cy="36557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l">
                <a:lnSpc>
                  <a:spcPts val="2319"/>
                </a:lnSpc>
                <a:spcBef>
                  <a:spcPts val="1739"/>
                </a:spcBef>
              </a:pPr>
              <a:endParaRPr lang="en-US" sz="1599" u="none" dirty="0">
                <a:solidFill>
                  <a:srgbClr val="FFFFFF"/>
                </a:solidFill>
                <a:latin typeface="Open Sans"/>
              </a:endParaRPr>
            </a:p>
          </p:txBody>
        </p:sp>
        <p:sp>
          <p:nvSpPr>
            <p:cNvPr id="8" name="TextBox 8"/>
            <p:cNvSpPr txBox="1"/>
            <p:nvPr/>
          </p:nvSpPr>
          <p:spPr>
            <a:xfrm>
              <a:off x="0" y="152400"/>
              <a:ext cx="7610099" cy="138499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>
                <a:lnSpc>
                  <a:spcPts val="8088"/>
                </a:lnSpc>
              </a:pPr>
              <a:endParaRPr lang="en-US" sz="8088" u="none" spc="-202" dirty="0">
                <a:solidFill>
                  <a:srgbClr val="FFFFFF"/>
                </a:solidFill>
                <a:latin typeface="HK Grotesk Bold Bold"/>
              </a:endParaRPr>
            </a:p>
          </p:txBody>
        </p:sp>
      </p:grpSp>
      <p:pic>
        <p:nvPicPr>
          <p:cNvPr id="4098" name="Picture 2" descr="F:\Библиотекари\youth_presentation-001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000538"/>
            <a:ext cx="7349436" cy="41340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F:\Библиотекари\youth_presentation-0015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5761" y="5734456"/>
            <a:ext cx="7294291" cy="41030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F:\Библиотекари\youth_presentation-0018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14991" y="1109662"/>
            <a:ext cx="7205501" cy="40530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F:\Библиотекари\youth_presentation-0023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66795" y="5734456"/>
            <a:ext cx="7294292" cy="41030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9285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0" y="1485900"/>
            <a:ext cx="16878300" cy="8801100"/>
          </a:xfrm>
          <a:prstGeom prst="rect">
            <a:avLst/>
          </a:prstGeom>
          <a:solidFill>
            <a:srgbClr val="62A25D"/>
          </a:solidFill>
        </p:spPr>
      </p:sp>
      <p:grpSp>
        <p:nvGrpSpPr>
          <p:cNvPr id="3" name="Group 3"/>
          <p:cNvGrpSpPr/>
          <p:nvPr/>
        </p:nvGrpSpPr>
        <p:grpSpPr>
          <a:xfrm>
            <a:off x="1028700" y="3602104"/>
            <a:ext cx="10394150" cy="5099129"/>
            <a:chOff x="0" y="0"/>
            <a:chExt cx="13858866" cy="6798838"/>
          </a:xfrm>
        </p:grpSpPr>
        <p:sp>
          <p:nvSpPr>
            <p:cNvPr id="4" name="TextBox 4"/>
            <p:cNvSpPr txBox="1"/>
            <p:nvPr/>
          </p:nvSpPr>
          <p:spPr>
            <a:xfrm>
              <a:off x="0" y="276225"/>
              <a:ext cx="13858866" cy="312211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l">
                <a:lnSpc>
                  <a:spcPts val="8735"/>
                </a:lnSpc>
                <a:spcBef>
                  <a:spcPct val="0"/>
                </a:spcBef>
              </a:pPr>
              <a:r>
                <a:rPr lang="en-US" sz="9706" u="none" spc="-242" dirty="0">
                  <a:solidFill>
                    <a:srgbClr val="FFFFFF"/>
                  </a:solidFill>
                  <a:latin typeface="HK Grotesk Bold Bold"/>
                </a:rPr>
                <a:t>Communications Policy</a:t>
              </a:r>
            </a:p>
          </p:txBody>
        </p:sp>
        <p:sp>
          <p:nvSpPr>
            <p:cNvPr id="5" name="TextBox 5"/>
            <p:cNvSpPr txBox="1"/>
            <p:nvPr/>
          </p:nvSpPr>
          <p:spPr>
            <a:xfrm>
              <a:off x="0" y="5071360"/>
              <a:ext cx="13858866" cy="172747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2610"/>
                </a:lnSpc>
                <a:spcBef>
                  <a:spcPts val="1957"/>
                </a:spcBef>
              </a:pPr>
              <a:r>
                <a:rPr lang="en-US" sz="1800">
                  <a:solidFill>
                    <a:srgbClr val="FFFFFF"/>
                  </a:solidFill>
                  <a:latin typeface="Open Sans"/>
                </a:rPr>
                <a:t>Presentations are communication tools that can be used as demonstrations, lectures, speeches, reports, and more. It is mostly presented before an audience. It serves a variety of purposes, making presentations powerful tools for convincing and teaching. To create a stunning presentation, it's best to simplify your thoughts.</a:t>
              </a:r>
            </a:p>
          </p:txBody>
        </p:sp>
        <p:sp>
          <p:nvSpPr>
            <p:cNvPr id="6" name="TextBox 6"/>
            <p:cNvSpPr txBox="1"/>
            <p:nvPr/>
          </p:nvSpPr>
          <p:spPr>
            <a:xfrm>
              <a:off x="0" y="3714578"/>
              <a:ext cx="13858866" cy="69485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l">
                <a:lnSpc>
                  <a:spcPts val="3996"/>
                </a:lnSpc>
                <a:spcBef>
                  <a:spcPct val="0"/>
                </a:spcBef>
              </a:pPr>
              <a:r>
                <a:rPr lang="en-US" sz="3600" u="sng" spc="-89">
                  <a:solidFill>
                    <a:srgbClr val="FFFFFF"/>
                  </a:solidFill>
                  <a:latin typeface="HK Grotesk Bold Bold"/>
                </a:rPr>
                <a:t>The appropriate use of devices and equipment</a:t>
              </a:r>
            </a:p>
          </p:txBody>
        </p:sp>
      </p:grpSp>
      <p:pic>
        <p:nvPicPr>
          <p:cNvPr id="7" name="Picture 7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1028700" y="2440054"/>
            <a:ext cx="549519" cy="690035"/>
          </a:xfrm>
          <a:prstGeom prst="rect">
            <a:avLst/>
          </a:prstGeom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2440054"/>
            <a:ext cx="15544800" cy="63542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9285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9873454" y="0"/>
            <a:ext cx="4207273" cy="10287000"/>
          </a:xfrm>
          <a:prstGeom prst="rect">
            <a:avLst/>
          </a:prstGeom>
          <a:solidFill>
            <a:srgbClr val="DF682D"/>
          </a:solidFill>
        </p:spPr>
      </p:sp>
      <p:sp>
        <p:nvSpPr>
          <p:cNvPr id="3" name="AutoShape 3"/>
          <p:cNvSpPr/>
          <p:nvPr/>
        </p:nvSpPr>
        <p:spPr>
          <a:xfrm>
            <a:off x="5666181" y="0"/>
            <a:ext cx="4207273" cy="10287000"/>
          </a:xfrm>
          <a:prstGeom prst="rect">
            <a:avLst/>
          </a:prstGeom>
          <a:solidFill>
            <a:srgbClr val="62A25D"/>
          </a:solidFill>
        </p:spPr>
      </p:sp>
      <p:sp>
        <p:nvSpPr>
          <p:cNvPr id="10" name="TextBox 10"/>
          <p:cNvSpPr txBox="1"/>
          <p:nvPr/>
        </p:nvSpPr>
        <p:spPr>
          <a:xfrm rot="-5400000">
            <a:off x="-1918130" y="3537504"/>
            <a:ext cx="8301447" cy="334707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 algn="l">
              <a:lnSpc>
                <a:spcPts val="8735"/>
              </a:lnSpc>
              <a:spcBef>
                <a:spcPct val="0"/>
              </a:spcBef>
            </a:pPr>
            <a:r>
              <a:rPr lang="ru-RU" sz="7200" u="none" spc="-242" dirty="0" smtClean="0">
                <a:solidFill>
                  <a:srgbClr val="FFFFFF"/>
                </a:solidFill>
                <a:latin typeface="HK Grotesk Bold Bold"/>
              </a:rPr>
              <a:t>ОНИ  ДРУГИЕ – </a:t>
            </a:r>
          </a:p>
          <a:p>
            <a:pPr marL="0" lvl="0" indent="0" algn="l">
              <a:lnSpc>
                <a:spcPts val="8735"/>
              </a:lnSpc>
              <a:spcBef>
                <a:spcPct val="0"/>
              </a:spcBef>
            </a:pPr>
            <a:r>
              <a:rPr lang="ru-RU" sz="7200" u="none" spc="-242" dirty="0" smtClean="0">
                <a:solidFill>
                  <a:srgbClr val="FFFFFF"/>
                </a:solidFill>
                <a:latin typeface="HK Grotesk Bold Bold"/>
              </a:rPr>
              <a:t>МЫ   ДОЛЖНЫ  </a:t>
            </a:r>
          </a:p>
          <a:p>
            <a:pPr marL="0" lvl="0" indent="0" algn="l">
              <a:lnSpc>
                <a:spcPts val="8735"/>
              </a:lnSpc>
              <a:spcBef>
                <a:spcPct val="0"/>
              </a:spcBef>
            </a:pPr>
            <a:r>
              <a:rPr lang="ru-RU" sz="7200" u="none" spc="-242" dirty="0" smtClean="0">
                <a:solidFill>
                  <a:srgbClr val="FFFFFF"/>
                </a:solidFill>
                <a:latin typeface="HK Grotesk Bold Bold"/>
              </a:rPr>
              <a:t>ЭТО  ПРИЗНАТЬ</a:t>
            </a:r>
            <a:endParaRPr lang="en-US" sz="7200" u="none" spc="-242" dirty="0">
              <a:solidFill>
                <a:srgbClr val="FFFFFF"/>
              </a:solidFill>
              <a:latin typeface="HK Grotesk Bold Bold"/>
            </a:endParaRPr>
          </a:p>
        </p:txBody>
      </p:sp>
      <p:sp>
        <p:nvSpPr>
          <p:cNvPr id="12" name="AutoShape 12"/>
          <p:cNvSpPr/>
          <p:nvPr/>
        </p:nvSpPr>
        <p:spPr>
          <a:xfrm>
            <a:off x="14057537" y="1"/>
            <a:ext cx="4207273" cy="10287000"/>
          </a:xfrm>
          <a:prstGeom prst="rect">
            <a:avLst/>
          </a:prstGeom>
          <a:solidFill>
            <a:srgbClr val="FFC924"/>
          </a:solidFill>
        </p:spPr>
      </p:sp>
      <p:grpSp>
        <p:nvGrpSpPr>
          <p:cNvPr id="13" name="Group 13"/>
          <p:cNvGrpSpPr/>
          <p:nvPr/>
        </p:nvGrpSpPr>
        <p:grpSpPr>
          <a:xfrm>
            <a:off x="6377398" y="1060316"/>
            <a:ext cx="2784840" cy="1768289"/>
            <a:chOff x="0" y="-28575"/>
            <a:chExt cx="3713120" cy="2357718"/>
          </a:xfrm>
        </p:grpSpPr>
        <p:sp>
          <p:nvSpPr>
            <p:cNvPr id="14" name="TextBox 14"/>
            <p:cNvSpPr txBox="1"/>
            <p:nvPr/>
          </p:nvSpPr>
          <p:spPr>
            <a:xfrm>
              <a:off x="0" y="-28575"/>
              <a:ext cx="3713120" cy="65034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ctr">
                <a:lnSpc>
                  <a:spcPts val="4095"/>
                </a:lnSpc>
              </a:pPr>
              <a:r>
                <a:rPr lang="ru-RU" sz="3199" b="1" u="sng" spc="-79" dirty="0" smtClean="0">
                  <a:solidFill>
                    <a:srgbClr val="FFFFFF"/>
                  </a:solidFill>
                  <a:latin typeface="HK Grotesk Bold Bold"/>
                </a:rPr>
                <a:t>ГДЕ</a:t>
              </a:r>
              <a:endParaRPr lang="en-US" sz="3199" b="1" u="sng" spc="-79" dirty="0">
                <a:solidFill>
                  <a:srgbClr val="FFFFFF"/>
                </a:solidFill>
                <a:latin typeface="HK Grotesk Bold Bold"/>
              </a:endParaRPr>
            </a:p>
          </p:txBody>
        </p:sp>
        <p:sp>
          <p:nvSpPr>
            <p:cNvPr id="15" name="TextBox 15"/>
            <p:cNvSpPr txBox="1"/>
            <p:nvPr/>
          </p:nvSpPr>
          <p:spPr>
            <a:xfrm>
              <a:off x="0" y="2010850"/>
              <a:ext cx="3713120" cy="31829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1960"/>
                </a:lnSpc>
              </a:pPr>
              <a:endParaRPr lang="en-US" sz="1400" dirty="0">
                <a:solidFill>
                  <a:srgbClr val="FFFFFF"/>
                </a:solidFill>
                <a:latin typeface="Open Sans"/>
              </a:endParaRPr>
            </a:p>
          </p:txBody>
        </p:sp>
      </p:grpSp>
      <p:grpSp>
        <p:nvGrpSpPr>
          <p:cNvPr id="16" name="Group 16"/>
          <p:cNvGrpSpPr/>
          <p:nvPr/>
        </p:nvGrpSpPr>
        <p:grpSpPr>
          <a:xfrm>
            <a:off x="10584671" y="8989490"/>
            <a:ext cx="2784840" cy="1013547"/>
            <a:chOff x="0" y="-28575"/>
            <a:chExt cx="3713120" cy="1631998"/>
          </a:xfrm>
        </p:grpSpPr>
        <p:sp>
          <p:nvSpPr>
            <p:cNvPr id="17" name="TextBox 17"/>
            <p:cNvSpPr txBox="1"/>
            <p:nvPr/>
          </p:nvSpPr>
          <p:spPr>
            <a:xfrm>
              <a:off x="0" y="-28575"/>
              <a:ext cx="3713120" cy="163199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ctr">
                <a:lnSpc>
                  <a:spcPts val="4095"/>
                </a:lnSpc>
                <a:spcBef>
                  <a:spcPct val="0"/>
                </a:spcBef>
              </a:pPr>
              <a:endParaRPr lang="ru-RU" sz="3199" u="sng" spc="-79" dirty="0" smtClean="0">
                <a:solidFill>
                  <a:srgbClr val="FFFFFF"/>
                </a:solidFill>
                <a:latin typeface="HK Grotesk Bold Bold"/>
              </a:endParaRPr>
            </a:p>
            <a:p>
              <a:pPr marL="0" lvl="0" indent="0" algn="ctr">
                <a:lnSpc>
                  <a:spcPts val="4095"/>
                </a:lnSpc>
                <a:spcBef>
                  <a:spcPct val="0"/>
                </a:spcBef>
              </a:pPr>
              <a:r>
                <a:rPr lang="ru-RU" sz="3199" b="1" u="sng" spc="-79" dirty="0" smtClean="0">
                  <a:solidFill>
                    <a:srgbClr val="FFFFFF"/>
                  </a:solidFill>
                  <a:latin typeface="HK Grotesk Bold Bold"/>
                </a:rPr>
                <a:t>КАК</a:t>
              </a:r>
              <a:endParaRPr lang="en-US" sz="3199" b="1" u="sng" spc="-79" dirty="0">
                <a:solidFill>
                  <a:srgbClr val="FFFFFF"/>
                </a:solidFill>
                <a:latin typeface="HK Grotesk Bold Bold"/>
              </a:endParaRPr>
            </a:p>
          </p:txBody>
        </p:sp>
        <p:sp>
          <p:nvSpPr>
            <p:cNvPr id="18" name="TextBox 18"/>
            <p:cNvSpPr txBox="1"/>
            <p:nvPr/>
          </p:nvSpPr>
          <p:spPr>
            <a:xfrm>
              <a:off x="0" y="1190231"/>
              <a:ext cx="3713120" cy="31829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1960"/>
                </a:lnSpc>
              </a:pPr>
              <a:endParaRPr lang="en-US" sz="1400" dirty="0">
                <a:solidFill>
                  <a:srgbClr val="FFFFFF"/>
                </a:solidFill>
                <a:latin typeface="Open Sans"/>
              </a:endParaRPr>
            </a:p>
          </p:txBody>
        </p:sp>
      </p:grpSp>
      <p:grpSp>
        <p:nvGrpSpPr>
          <p:cNvPr id="19" name="Group 19"/>
          <p:cNvGrpSpPr/>
          <p:nvPr/>
        </p:nvGrpSpPr>
        <p:grpSpPr>
          <a:xfrm>
            <a:off x="14791944" y="614881"/>
            <a:ext cx="2808031" cy="1013547"/>
            <a:chOff x="0" y="-99237"/>
            <a:chExt cx="3744041" cy="2182169"/>
          </a:xfrm>
        </p:grpSpPr>
        <p:sp>
          <p:nvSpPr>
            <p:cNvPr id="20" name="TextBox 20"/>
            <p:cNvSpPr txBox="1"/>
            <p:nvPr/>
          </p:nvSpPr>
          <p:spPr>
            <a:xfrm>
              <a:off x="30921" y="-99237"/>
              <a:ext cx="3713120" cy="218216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ctr">
                <a:lnSpc>
                  <a:spcPts val="4095"/>
                </a:lnSpc>
                <a:spcBef>
                  <a:spcPct val="0"/>
                </a:spcBef>
              </a:pPr>
              <a:endParaRPr lang="ru-RU" sz="3199" b="1" u="sng" spc="-79" dirty="0" smtClean="0">
                <a:solidFill>
                  <a:schemeClr val="bg1"/>
                </a:solidFill>
                <a:latin typeface="HK Grotesk Bold Bold"/>
              </a:endParaRPr>
            </a:p>
            <a:p>
              <a:pPr marL="0" lvl="0" indent="0" algn="ctr">
                <a:lnSpc>
                  <a:spcPts val="4095"/>
                </a:lnSpc>
                <a:spcBef>
                  <a:spcPct val="0"/>
                </a:spcBef>
              </a:pPr>
              <a:r>
                <a:rPr lang="ru-RU" sz="3199" b="1" u="sng" spc="-79" dirty="0" smtClean="0">
                  <a:solidFill>
                    <a:schemeClr val="bg1"/>
                  </a:solidFill>
                  <a:latin typeface="HK Grotesk Bold Bold"/>
                </a:rPr>
                <a:t>ЧТО</a:t>
              </a:r>
              <a:endParaRPr lang="en-US" sz="3199" b="1" u="sng" spc="-79" dirty="0">
                <a:solidFill>
                  <a:schemeClr val="bg1"/>
                </a:solidFill>
                <a:latin typeface="HK Grotesk Bold Bold"/>
              </a:endParaRPr>
            </a:p>
          </p:txBody>
        </p:sp>
        <p:sp>
          <p:nvSpPr>
            <p:cNvPr id="21" name="TextBox 21"/>
            <p:cNvSpPr txBox="1"/>
            <p:nvPr/>
          </p:nvSpPr>
          <p:spPr>
            <a:xfrm>
              <a:off x="0" y="1190231"/>
              <a:ext cx="3713120" cy="31829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1960"/>
                </a:lnSpc>
              </a:pPr>
              <a:endParaRPr lang="en-US" sz="1400" dirty="0">
                <a:solidFill>
                  <a:srgbClr val="191769"/>
                </a:solidFill>
                <a:latin typeface="Open Sans"/>
              </a:endParaRPr>
            </a:p>
          </p:txBody>
        </p:sp>
      </p:grpSp>
      <p:sp>
        <p:nvSpPr>
          <p:cNvPr id="22" name="Прямоугольник 21"/>
          <p:cNvSpPr/>
          <p:nvPr/>
        </p:nvSpPr>
        <p:spPr>
          <a:xfrm>
            <a:off x="5666180" y="2346084"/>
            <a:ext cx="4207274" cy="72943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ru-RU" b="1" dirty="0"/>
              <a:t>РЕКЛАМА И ИНФОРМАЦИЯ </a:t>
            </a:r>
            <a:r>
              <a:rPr lang="ru-RU" b="1" dirty="0" smtClean="0"/>
              <a:t>ДЛЯ МОЛОДЕЖИ ДОЛЖНА БЫТЬ СДВИНУТА В ИНТЕРНЕТ </a:t>
            </a:r>
          </a:p>
          <a:p>
            <a:pPr algn="just"/>
            <a:endParaRPr lang="ru-RU" b="1" dirty="0" smtClean="0"/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ru-RU" b="1" dirty="0" smtClean="0"/>
              <a:t>НЕОБХОДИМО ИСКАТЬ СВОИХ АГЕНТОВ ВЛИЯНИЯ, СВОИХ БЛОГЕРОВ: НЕ ТОЛЬКО В УЖЕ ТРАДИЦИОННЫХ VKONTAKTE, FACEBOOK, </a:t>
            </a:r>
            <a:r>
              <a:rPr lang="ru-RU" b="1" dirty="0"/>
              <a:t>НО И В INSTAGRAM, YOUTUBE И ДРУГИХ ПОЯВЛЯЮЩИХСЯ СЕТЯХ. </a:t>
            </a:r>
            <a:endParaRPr lang="ru-RU" b="1" dirty="0" smtClean="0"/>
          </a:p>
          <a:p>
            <a:pPr algn="just"/>
            <a:endParaRPr lang="ru-RU" b="1" dirty="0"/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ru-RU" b="1" dirty="0" smtClean="0"/>
              <a:t>НЕОБХОДИМО </a:t>
            </a:r>
            <a:r>
              <a:rPr lang="ru-RU" b="1" dirty="0"/>
              <a:t>ПОМНИТЬ, ЧТО МОЛОДЫЕ ЛЮДИ ВЫХОДЯТ В СЕТЬ ОТОВСЮДУ: ПРИЧЕМ ПРЕИМУЩЕСТВЕННО С МОБИЛЬНЫХ УСТРОЙСТВ, А НЕ С КОМПЬЮТЕРОВ. ЭТО НУЖНО УЧИТЫВАТЬ ПРИ РАЗРАБОТКЕ ПРИЛОЖЕНИЙ И РАЗМЕЩЕНИИ РЕКЛАМЫ </a:t>
            </a:r>
            <a:endParaRPr lang="ru-RU" b="1" dirty="0" smtClean="0"/>
          </a:p>
          <a:p>
            <a:pPr algn="just"/>
            <a:endParaRPr lang="ru-RU" b="1" dirty="0"/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ru-RU" b="1" dirty="0" smtClean="0"/>
              <a:t>НЕОБХОДИМО </a:t>
            </a:r>
            <a:r>
              <a:rPr lang="ru-RU" b="1" dirty="0"/>
              <a:t>УЧИТЫВАТЬ ВОЗРАСТНУЮ ДИФФЕРЕНЦИАЦИЮ СОЦИАЛЬНЫХ СЕТЕЙ, ЧТОБЫ ПРАВИЛЬНО «ЛОВИТЬ» ЦЕЛЕВУЮ </a:t>
            </a:r>
            <a:r>
              <a:rPr lang="ru-RU" b="1" dirty="0" smtClean="0"/>
              <a:t>АУДИТОРИЮ </a:t>
            </a:r>
            <a:endParaRPr lang="ru-RU" b="1" dirty="0"/>
          </a:p>
        </p:txBody>
      </p:sp>
      <p:sp>
        <p:nvSpPr>
          <p:cNvPr id="27" name="Прямоугольник 26"/>
          <p:cNvSpPr/>
          <p:nvPr/>
        </p:nvSpPr>
        <p:spPr>
          <a:xfrm>
            <a:off x="9873454" y="0"/>
            <a:ext cx="4207273" cy="89562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 smtClean="0"/>
          </a:p>
          <a:p>
            <a:endParaRPr lang="ru-RU" dirty="0"/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ru-RU" b="1" dirty="0" smtClean="0"/>
              <a:t>ОБЩАЯСЬ </a:t>
            </a:r>
            <a:r>
              <a:rPr lang="ru-RU" b="1" dirty="0"/>
              <a:t>С СОВРЕМЕННОЙ МОЛОДЕЖЬЮ ЛУЧШЕ ПОКАЗЫВАТЬ, А НЕ РАССКАЗЫВАТЬ. </a:t>
            </a:r>
            <a:endParaRPr lang="ru-RU" b="1" dirty="0" smtClean="0"/>
          </a:p>
          <a:p>
            <a:pPr algn="just"/>
            <a:endParaRPr lang="ru-RU" b="1" dirty="0"/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ru-RU" b="1" dirty="0" smtClean="0"/>
              <a:t>ЧТОБЫ </a:t>
            </a:r>
            <a:r>
              <a:rPr lang="ru-RU" b="1" dirty="0"/>
              <a:t>УДЕРЖИВАТЬ ВНИМАНИЕ ЦЕНТЕНИАЛОВ НЕОБХОДИМО: </a:t>
            </a:r>
            <a:endParaRPr lang="ru-RU" b="1" dirty="0" smtClean="0"/>
          </a:p>
          <a:p>
            <a:pPr algn="just"/>
            <a:r>
              <a:rPr lang="ru-RU" b="1" dirty="0" smtClean="0"/>
              <a:t>• </a:t>
            </a:r>
            <a:r>
              <a:rPr lang="ru-RU" b="1" dirty="0"/>
              <a:t>НЕ ПЕРЕГРУЖАТЬ ИХ БОЛЬШИМИ ОБЪЕМАМИ ИНФОРМАЦИИ – ДОЛЖНО БЫТЬ СРАЗУ ПОНЯТНО И «ЦЕПЛЯЮЩЕ» • ПРЕДПОЧТИТЕЛЬНО ПОДАВАТЬ ИНФОРМАЦИЮ В НАГЛЯДНОМ ВИЗУАЛЬНОМ </a:t>
            </a:r>
            <a:r>
              <a:rPr lang="ru-RU" b="1" dirty="0" smtClean="0"/>
              <a:t>ВИДЕ</a:t>
            </a:r>
          </a:p>
          <a:p>
            <a:pPr algn="just"/>
            <a:r>
              <a:rPr lang="ru-RU" b="1" dirty="0" smtClean="0"/>
              <a:t> </a:t>
            </a:r>
            <a:r>
              <a:rPr lang="ru-RU" b="1" dirty="0"/>
              <a:t>• ИСПОЛЬЗОВАТЬ ПРОСТОЙ НЕФОРМАЛЬНЫЙ ЯЗЫК, НО НЕ ПЫТАТЬСЯ «ПОДДЕЛЫВАТЬСЯ» ПОД СЛЕНГ </a:t>
            </a:r>
            <a:endParaRPr lang="ru-RU" b="1" dirty="0" smtClean="0"/>
          </a:p>
          <a:p>
            <a:pPr algn="just"/>
            <a:r>
              <a:rPr lang="ru-RU" b="1" dirty="0" smtClean="0"/>
              <a:t>• </a:t>
            </a:r>
            <a:r>
              <a:rPr lang="ru-RU" b="1" dirty="0"/>
              <a:t>ВОВЛЕКАТЬ ИХ В АКТИВНОЕ «ПРАКТИЧЕСКОЕ» ВЗАИМОДЕЙСТВИЕ (ИГРЫ, ПЕРЕПИСКИ-КОММЕНТАРИИ) </a:t>
            </a:r>
            <a:endParaRPr lang="ru-RU" b="1" dirty="0" smtClean="0"/>
          </a:p>
          <a:p>
            <a:pPr algn="just"/>
            <a:endParaRPr lang="ru-RU" b="1" dirty="0"/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ru-RU" b="1" dirty="0" smtClean="0"/>
              <a:t>ДУМАЯ </a:t>
            </a:r>
            <a:r>
              <a:rPr lang="ru-RU" b="1" dirty="0"/>
              <a:t>ОБ ИСПОЛЬЗОВАНИИ В КОММУНИКАЦИИ, НУЖНО ОРИЕНТИРОВАТЬСЯ НА «СРЕДНЕСТАТИСТИЧЕСКОГО» ЧЕЛОВЕКА. </a:t>
            </a:r>
            <a:endParaRPr lang="ru-RU" b="1" dirty="0" smtClean="0"/>
          </a:p>
          <a:p>
            <a:pPr algn="just"/>
            <a:endParaRPr lang="ru-RU" b="1" dirty="0"/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ru-RU" b="1" dirty="0" smtClean="0"/>
              <a:t>ЕСЛИ </a:t>
            </a:r>
            <a:r>
              <a:rPr lang="ru-RU" b="1" dirty="0"/>
              <a:t>ИСПОЛЬЗОВАТЬ </a:t>
            </a:r>
            <a:r>
              <a:rPr lang="ru-RU" b="1" dirty="0" smtClean="0"/>
              <a:t>ПРОГРАММЫ, </a:t>
            </a:r>
            <a:r>
              <a:rPr lang="ru-RU" b="1" dirty="0"/>
              <a:t>НУЖНО ПОСТОЯННО ОТСЛЕЖИВАТЬ ИХ АКТУАЛЬНОСТЬ И РЕГУЛЯРНО ИХ ОБНОВЛЯТЬ</a:t>
            </a:r>
          </a:p>
        </p:txBody>
      </p:sp>
      <p:sp>
        <p:nvSpPr>
          <p:cNvPr id="28" name="Прямоугольник 27"/>
          <p:cNvSpPr/>
          <p:nvPr/>
        </p:nvSpPr>
        <p:spPr>
          <a:xfrm>
            <a:off x="14080727" y="2326929"/>
            <a:ext cx="4207274" cy="784830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ru-RU" b="1" dirty="0"/>
              <a:t>АПЕЛЛИРОВАТЬ К АВТОРИТЕТУ, ВОЗРАСТУ, ОПЫТУ, ТРАДИЦИИ И ПРОВЕРЕННОСТИ ВРЕМЕНЕМ В ОБЩЕНИИ </a:t>
            </a:r>
            <a:r>
              <a:rPr lang="ru-RU" b="1" dirty="0" smtClean="0"/>
              <a:t>БЕСПОЛЕЗНО </a:t>
            </a:r>
          </a:p>
          <a:p>
            <a:pPr algn="just"/>
            <a:endParaRPr lang="ru-RU" b="1" dirty="0"/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ru-RU" b="1" dirty="0" smtClean="0"/>
              <a:t>ЕДИНСТВЕННЫЙ </a:t>
            </a:r>
            <a:r>
              <a:rPr lang="ru-RU" b="1" dirty="0"/>
              <a:t>СПОСОБ ВЗАИМОДЕЙСТВОВАТЬ С НИМИ, УБЕЖДАТЬ: ОБЪЯСНЯТЬ, ОБСУЖДАТЬ И ПРИВОДИТЬ </a:t>
            </a:r>
            <a:r>
              <a:rPr lang="ru-RU" b="1" dirty="0" smtClean="0"/>
              <a:t>АРГУМЕНТЫ </a:t>
            </a:r>
          </a:p>
          <a:p>
            <a:pPr algn="just"/>
            <a:endParaRPr lang="ru-RU" b="1" dirty="0"/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ru-RU" b="1" dirty="0" smtClean="0"/>
              <a:t>В </a:t>
            </a:r>
            <a:r>
              <a:rPr lang="ru-RU" b="1" dirty="0"/>
              <a:t>КОММУНИКАЦИИ СЕЙЧАС </a:t>
            </a:r>
            <a:r>
              <a:rPr lang="ru-RU" b="1" dirty="0" smtClean="0"/>
              <a:t>НАДО </a:t>
            </a:r>
            <a:r>
              <a:rPr lang="ru-RU" b="1" dirty="0"/>
              <a:t>АПЕЛЛИРОВАТЬ НЕ </a:t>
            </a:r>
            <a:r>
              <a:rPr lang="ru-RU" b="1" dirty="0" smtClean="0"/>
              <a:t>К КАРЬЕРЕ, А К </a:t>
            </a:r>
            <a:r>
              <a:rPr lang="ru-RU" b="1" dirty="0"/>
              <a:t>УДОВОЛЬСТВИЮ И </a:t>
            </a:r>
            <a:r>
              <a:rPr lang="ru-RU" b="1" dirty="0" smtClean="0"/>
              <a:t>СЧАСТЬЮ </a:t>
            </a:r>
          </a:p>
          <a:p>
            <a:pPr algn="just"/>
            <a:endParaRPr lang="ru-RU" b="1" dirty="0" smtClean="0"/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ru-RU" b="1" dirty="0" smtClean="0"/>
              <a:t>НЕ </a:t>
            </a:r>
            <a:r>
              <a:rPr lang="ru-RU" b="1" dirty="0"/>
              <a:t>СТОИТ ОБЕЩАТЬ СВЕТЛОЕ И ПРЕКРАСНОЕ БУДУЩЕЕ: ОНО АБСТРАКТНО И В НЕГО НЕ ОЧЕНЬ </a:t>
            </a:r>
            <a:r>
              <a:rPr lang="ru-RU" b="1" dirty="0" smtClean="0"/>
              <a:t>ВЕРЯТ</a:t>
            </a:r>
          </a:p>
          <a:p>
            <a:pPr algn="just"/>
            <a:r>
              <a:rPr lang="ru-RU" b="1" dirty="0" smtClean="0"/>
              <a:t> </a:t>
            </a: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ru-RU" b="1" dirty="0" smtClean="0"/>
              <a:t>НЕ </a:t>
            </a:r>
            <a:r>
              <a:rPr lang="ru-RU" b="1" dirty="0"/>
              <a:t>СТОИТ ИСПОЛЬЗОВАТЬ ОТСЫЛКИ К КОНФЛИКТУ ПОКОЛЕНИЙ, ПОДРОСТКОВОМУ БУНТУ – ЭТО НЕ РЕЛЕВАНТНО </a:t>
            </a:r>
            <a:endParaRPr lang="ru-RU" b="1" dirty="0" smtClean="0"/>
          </a:p>
          <a:p>
            <a:pPr algn="just"/>
            <a:endParaRPr lang="ru-RU" b="1" dirty="0"/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ru-RU" b="1" dirty="0" smtClean="0"/>
              <a:t>НЕ </a:t>
            </a:r>
            <a:r>
              <a:rPr lang="ru-RU" b="1" dirty="0"/>
              <a:t>ИМЕЕТ СМЫСЛА АПЕЛЛИРОВАТЬ СЕЙЧАС К ПОКОЛЕНЧЕСКИМ ЦЕННОСТЯМ: ОНИ НЕ </a:t>
            </a:r>
            <a:r>
              <a:rPr lang="ru-RU" b="1" dirty="0" smtClean="0"/>
              <a:t>ОТРЕФЛЕКСИРОВАНЫ </a:t>
            </a:r>
            <a:endParaRPr lang="ru-RU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9285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13575113" y="0"/>
            <a:ext cx="4712887" cy="5143500"/>
          </a:xfrm>
          <a:prstGeom prst="rect">
            <a:avLst/>
          </a:prstGeom>
          <a:solidFill>
            <a:srgbClr val="FFC924"/>
          </a:solidFill>
        </p:spPr>
      </p:sp>
      <p:sp>
        <p:nvSpPr>
          <p:cNvPr id="4" name="AutoShape 4"/>
          <p:cNvSpPr/>
          <p:nvPr/>
        </p:nvSpPr>
        <p:spPr>
          <a:xfrm>
            <a:off x="8862226" y="5143500"/>
            <a:ext cx="4712887" cy="5143500"/>
          </a:xfrm>
          <a:prstGeom prst="rect">
            <a:avLst/>
          </a:prstGeom>
          <a:solidFill>
            <a:srgbClr val="DF682D"/>
          </a:solidFill>
        </p:spPr>
      </p:sp>
      <p:grpSp>
        <p:nvGrpSpPr>
          <p:cNvPr id="10" name="Group 10"/>
          <p:cNvGrpSpPr/>
          <p:nvPr/>
        </p:nvGrpSpPr>
        <p:grpSpPr>
          <a:xfrm>
            <a:off x="14318767" y="1792140"/>
            <a:ext cx="3225579" cy="2485936"/>
            <a:chOff x="0" y="28575"/>
            <a:chExt cx="4300772" cy="3314580"/>
          </a:xfrm>
        </p:grpSpPr>
        <p:sp>
          <p:nvSpPr>
            <p:cNvPr id="11" name="TextBox 11"/>
            <p:cNvSpPr txBox="1"/>
            <p:nvPr/>
          </p:nvSpPr>
          <p:spPr>
            <a:xfrm>
              <a:off x="0" y="28575"/>
              <a:ext cx="4300772" cy="74086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ctr">
                <a:lnSpc>
                  <a:spcPts val="4203"/>
                </a:lnSpc>
                <a:spcBef>
                  <a:spcPct val="0"/>
                </a:spcBef>
              </a:pPr>
              <a:r>
                <a:rPr lang="en-US" sz="3787" u="sng" spc="-94" dirty="0" smtClean="0">
                  <a:solidFill>
                    <a:srgbClr val="191769"/>
                  </a:solidFill>
                  <a:latin typeface="HK Grotesk Bold Bold"/>
                </a:rPr>
                <a:t>Soft Skills</a:t>
              </a:r>
              <a:endParaRPr lang="en-US" sz="3787" u="sng" spc="-94" dirty="0">
                <a:solidFill>
                  <a:srgbClr val="191769"/>
                </a:solidFill>
                <a:latin typeface="HK Grotesk Bold Bold"/>
              </a:endParaRPr>
            </a:p>
          </p:txBody>
        </p:sp>
        <p:sp>
          <p:nvSpPr>
            <p:cNvPr id="12" name="TextBox 12"/>
            <p:cNvSpPr txBox="1"/>
            <p:nvPr/>
          </p:nvSpPr>
          <p:spPr>
            <a:xfrm>
              <a:off x="0" y="1240015"/>
              <a:ext cx="4300772" cy="210314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745"/>
                </a:lnSpc>
                <a:spcBef>
                  <a:spcPts val="2059"/>
                </a:spcBef>
              </a:pPr>
              <a:r>
                <a:rPr lang="ru-RU" sz="1893" b="1" dirty="0" smtClean="0">
                  <a:solidFill>
                    <a:srgbClr val="191769"/>
                  </a:solidFill>
                  <a:latin typeface="Open Sans"/>
                </a:rPr>
                <a:t>Личностные качества</a:t>
              </a:r>
            </a:p>
            <a:p>
              <a:pPr algn="ctr">
                <a:lnSpc>
                  <a:spcPts val="2745"/>
                </a:lnSpc>
                <a:spcBef>
                  <a:spcPts val="2059"/>
                </a:spcBef>
              </a:pPr>
              <a:r>
                <a:rPr lang="ru-RU" sz="1893" dirty="0" smtClean="0">
                  <a:solidFill>
                    <a:srgbClr val="191769"/>
                  </a:solidFill>
                  <a:latin typeface="Open Sans"/>
                </a:rPr>
                <a:t>Можно научить, но </a:t>
              </a:r>
            </a:p>
            <a:p>
              <a:pPr algn="ctr">
                <a:lnSpc>
                  <a:spcPts val="2745"/>
                </a:lnSpc>
                <a:spcBef>
                  <a:spcPts val="2059"/>
                </a:spcBef>
              </a:pPr>
              <a:r>
                <a:rPr lang="ru-RU" sz="1893" dirty="0" smtClean="0">
                  <a:solidFill>
                    <a:srgbClr val="191769"/>
                  </a:solidFill>
                  <a:latin typeface="Open Sans"/>
                </a:rPr>
                <a:t>трудно измерить</a:t>
              </a:r>
              <a:endParaRPr lang="en-US" sz="1893" dirty="0">
                <a:solidFill>
                  <a:srgbClr val="191769"/>
                </a:solidFill>
                <a:latin typeface="Open Sans"/>
              </a:endParaRPr>
            </a:p>
          </p:txBody>
        </p:sp>
      </p:grpSp>
      <p:grpSp>
        <p:nvGrpSpPr>
          <p:cNvPr id="13" name="Group 13"/>
          <p:cNvGrpSpPr/>
          <p:nvPr/>
        </p:nvGrpSpPr>
        <p:grpSpPr>
          <a:xfrm>
            <a:off x="9605880" y="7069340"/>
            <a:ext cx="3225579" cy="2562880"/>
            <a:chOff x="0" y="28575"/>
            <a:chExt cx="4300772" cy="3417172"/>
          </a:xfrm>
        </p:grpSpPr>
        <p:sp>
          <p:nvSpPr>
            <p:cNvPr id="14" name="TextBox 14"/>
            <p:cNvSpPr txBox="1"/>
            <p:nvPr/>
          </p:nvSpPr>
          <p:spPr>
            <a:xfrm>
              <a:off x="0" y="28575"/>
              <a:ext cx="4300772" cy="74086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ctr">
                <a:lnSpc>
                  <a:spcPts val="4203"/>
                </a:lnSpc>
                <a:spcBef>
                  <a:spcPct val="0"/>
                </a:spcBef>
              </a:pPr>
              <a:r>
                <a:rPr lang="en-US" sz="3787" u="sng" spc="-94" dirty="0" smtClean="0">
                  <a:solidFill>
                    <a:srgbClr val="FFFFFF"/>
                  </a:solidFill>
                  <a:latin typeface="HK Grotesk Bold Bold"/>
                </a:rPr>
                <a:t>Hard Skills</a:t>
              </a:r>
              <a:endParaRPr lang="en-US" sz="3787" u="sng" spc="-94" dirty="0">
                <a:solidFill>
                  <a:srgbClr val="FFFFFF"/>
                </a:solidFill>
                <a:latin typeface="HK Grotesk Bold Bold"/>
              </a:endParaRPr>
            </a:p>
          </p:txBody>
        </p:sp>
        <p:sp>
          <p:nvSpPr>
            <p:cNvPr id="15" name="TextBox 15"/>
            <p:cNvSpPr txBox="1"/>
            <p:nvPr/>
          </p:nvSpPr>
          <p:spPr>
            <a:xfrm>
              <a:off x="0" y="1240015"/>
              <a:ext cx="4300772" cy="220573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ctr">
                <a:lnSpc>
                  <a:spcPts val="2745"/>
                </a:lnSpc>
                <a:spcBef>
                  <a:spcPts val="2059"/>
                </a:spcBef>
              </a:pPr>
              <a:r>
                <a:rPr lang="ru-RU" sz="1893" b="1" dirty="0" smtClean="0">
                  <a:solidFill>
                    <a:srgbClr val="FFFFFF"/>
                  </a:solidFill>
                  <a:latin typeface="Open Sans"/>
                </a:rPr>
                <a:t>Профессиональные навык</a:t>
              </a:r>
              <a:r>
                <a:rPr lang="ru-RU" sz="1893" dirty="0" smtClean="0">
                  <a:solidFill>
                    <a:srgbClr val="FFFFFF"/>
                  </a:solidFill>
                  <a:latin typeface="Open Sans"/>
                </a:rPr>
                <a:t>и</a:t>
              </a:r>
            </a:p>
            <a:p>
              <a:pPr marL="0" lvl="0" indent="0" algn="ctr">
                <a:lnSpc>
                  <a:spcPts val="2745"/>
                </a:lnSpc>
                <a:spcBef>
                  <a:spcPts val="2059"/>
                </a:spcBef>
              </a:pPr>
              <a:r>
                <a:rPr lang="ru-RU" sz="1893" u="none" dirty="0" smtClean="0">
                  <a:solidFill>
                    <a:srgbClr val="FFFFFF"/>
                  </a:solidFill>
                  <a:latin typeface="Open Sans"/>
                </a:rPr>
                <a:t>Можно научить и измерить</a:t>
              </a:r>
              <a:endParaRPr lang="en-US" sz="1893" u="none" dirty="0">
                <a:solidFill>
                  <a:srgbClr val="FFFFFF"/>
                </a:solidFill>
                <a:latin typeface="Open Sans"/>
              </a:endParaRPr>
            </a:p>
          </p:txBody>
        </p:sp>
      </p:grpSp>
      <p:grpSp>
        <p:nvGrpSpPr>
          <p:cNvPr id="16" name="Group 16"/>
          <p:cNvGrpSpPr/>
          <p:nvPr/>
        </p:nvGrpSpPr>
        <p:grpSpPr>
          <a:xfrm>
            <a:off x="1028700" y="2407162"/>
            <a:ext cx="5973904" cy="4350713"/>
            <a:chOff x="0" y="171451"/>
            <a:chExt cx="7965205" cy="5800950"/>
          </a:xfrm>
        </p:grpSpPr>
        <p:sp>
          <p:nvSpPr>
            <p:cNvPr id="17" name="TextBox 17"/>
            <p:cNvSpPr txBox="1"/>
            <p:nvPr/>
          </p:nvSpPr>
          <p:spPr>
            <a:xfrm>
              <a:off x="0" y="171451"/>
              <a:ext cx="7965205" cy="459713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>
                <a:lnSpc>
                  <a:spcPts val="8910"/>
                </a:lnSpc>
                <a:spcBef>
                  <a:spcPct val="0"/>
                </a:spcBef>
              </a:pPr>
              <a:r>
                <a:rPr lang="en-US" sz="9000" dirty="0" smtClean="0">
                  <a:solidFill>
                    <a:srgbClr val="FFFFFF"/>
                  </a:solidFill>
                  <a:latin typeface="HK Grotesk Bold"/>
                </a:rPr>
                <a:t>The Executive Team</a:t>
              </a:r>
              <a:endParaRPr lang="en-US" sz="9000" dirty="0">
                <a:solidFill>
                  <a:srgbClr val="FFFFFF"/>
                </a:solidFill>
                <a:latin typeface="HK Grotesk Bold"/>
              </a:endParaRPr>
            </a:p>
          </p:txBody>
        </p:sp>
        <p:sp>
          <p:nvSpPr>
            <p:cNvPr id="18" name="TextBox 18"/>
            <p:cNvSpPr txBox="1"/>
            <p:nvPr/>
          </p:nvSpPr>
          <p:spPr>
            <a:xfrm>
              <a:off x="0" y="5354347"/>
              <a:ext cx="7965205" cy="61805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l">
                <a:lnSpc>
                  <a:spcPts val="3551"/>
                </a:lnSpc>
                <a:spcBef>
                  <a:spcPct val="0"/>
                </a:spcBef>
              </a:pPr>
              <a:r>
                <a:rPr lang="en-US" sz="3199" u="sng" spc="-79">
                  <a:solidFill>
                    <a:srgbClr val="FFC924"/>
                  </a:solidFill>
                  <a:latin typeface="HK Grotesk Bold Bold"/>
                </a:rPr>
                <a:t>Meet our leaders</a:t>
              </a:r>
            </a:p>
          </p:txBody>
        </p:sp>
      </p:grp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2069963"/>
            <a:ext cx="7534583" cy="6578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4572000" y="0"/>
            <a:ext cx="4572000" cy="5143500"/>
          </a:xfrm>
          <a:prstGeom prst="rect">
            <a:avLst/>
          </a:prstGeom>
          <a:solidFill>
            <a:srgbClr val="DF682D"/>
          </a:solidFill>
        </p:spPr>
      </p:sp>
      <p:pic>
        <p:nvPicPr>
          <p:cNvPr id="3" name="Picture 3"/>
          <p:cNvPicPr>
            <a:picLocks noChangeAspect="1"/>
          </p:cNvPicPr>
          <p:nvPr/>
        </p:nvPicPr>
        <p:blipFill>
          <a:blip r:embed="rId2"/>
          <a:srcRect t="13913" b="13913"/>
          <a:stretch>
            <a:fillRect/>
          </a:stretch>
        </p:blipFill>
        <p:spPr>
          <a:xfrm>
            <a:off x="4392855" y="5143500"/>
            <a:ext cx="4751145" cy="5143500"/>
          </a:xfrm>
          <a:prstGeom prst="rect">
            <a:avLst/>
          </a:prstGeom>
        </p:spPr>
      </p:pic>
      <p:sp>
        <p:nvSpPr>
          <p:cNvPr id="4" name="AutoShape 4"/>
          <p:cNvSpPr/>
          <p:nvPr/>
        </p:nvSpPr>
        <p:spPr>
          <a:xfrm>
            <a:off x="0" y="5143500"/>
            <a:ext cx="4572000" cy="5143500"/>
          </a:xfrm>
          <a:prstGeom prst="rect">
            <a:avLst/>
          </a:prstGeom>
          <a:solidFill>
            <a:srgbClr val="62A25D"/>
          </a:solidFill>
        </p:spPr>
      </p:sp>
      <p:pic>
        <p:nvPicPr>
          <p:cNvPr id="5" name="Picture 5"/>
          <p:cNvPicPr>
            <a:picLocks noChangeAspect="1"/>
          </p:cNvPicPr>
          <p:nvPr/>
        </p:nvPicPr>
        <p:blipFill>
          <a:blip r:embed="rId3"/>
          <a:srcRect l="11542" t="12770" r="13599" b="31068"/>
          <a:stretch>
            <a:fillRect/>
          </a:stretch>
        </p:blipFill>
        <p:spPr>
          <a:xfrm>
            <a:off x="0" y="0"/>
            <a:ext cx="4572000" cy="5143500"/>
          </a:xfrm>
          <a:prstGeom prst="rect">
            <a:avLst/>
          </a:prstGeom>
        </p:spPr>
      </p:pic>
      <p:grpSp>
        <p:nvGrpSpPr>
          <p:cNvPr id="6" name="Group 6"/>
          <p:cNvGrpSpPr/>
          <p:nvPr/>
        </p:nvGrpSpPr>
        <p:grpSpPr>
          <a:xfrm>
            <a:off x="5181600" y="1074294"/>
            <a:ext cx="2983490" cy="1652721"/>
            <a:chOff x="0" y="19049"/>
            <a:chExt cx="3724432" cy="1875428"/>
          </a:xfrm>
        </p:grpSpPr>
        <p:sp>
          <p:nvSpPr>
            <p:cNvPr id="7" name="TextBox 7"/>
            <p:cNvSpPr txBox="1"/>
            <p:nvPr/>
          </p:nvSpPr>
          <p:spPr>
            <a:xfrm>
              <a:off x="0" y="19049"/>
              <a:ext cx="3724432" cy="59845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l">
                <a:lnSpc>
                  <a:spcPts val="3504"/>
                </a:lnSpc>
                <a:spcBef>
                  <a:spcPct val="0"/>
                </a:spcBef>
              </a:pPr>
              <a:endParaRPr lang="en-US" sz="3157" u="sng" spc="-78" dirty="0">
                <a:solidFill>
                  <a:srgbClr val="FFFFFF"/>
                </a:solidFill>
                <a:latin typeface="HK Grotesk Bold Bold"/>
              </a:endParaRPr>
            </a:p>
          </p:txBody>
        </p:sp>
        <p:sp>
          <p:nvSpPr>
            <p:cNvPr id="8" name="TextBox 8"/>
            <p:cNvSpPr txBox="1"/>
            <p:nvPr/>
          </p:nvSpPr>
          <p:spPr>
            <a:xfrm>
              <a:off x="0" y="1651821"/>
              <a:ext cx="3724432" cy="24265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1785"/>
                </a:lnSpc>
                <a:spcBef>
                  <a:spcPts val="1338"/>
                </a:spcBef>
              </a:pPr>
              <a:endParaRPr lang="en-US" sz="1231" dirty="0">
                <a:solidFill>
                  <a:srgbClr val="FFFFFF"/>
                </a:solidFill>
                <a:latin typeface="Open Sans"/>
              </a:endParaRPr>
            </a:p>
          </p:txBody>
        </p:sp>
      </p:grpSp>
      <p:grpSp>
        <p:nvGrpSpPr>
          <p:cNvPr id="9" name="Group 9"/>
          <p:cNvGrpSpPr/>
          <p:nvPr/>
        </p:nvGrpSpPr>
        <p:grpSpPr>
          <a:xfrm>
            <a:off x="889338" y="6197332"/>
            <a:ext cx="2793324" cy="1438420"/>
            <a:chOff x="0" y="19049"/>
            <a:chExt cx="3724432" cy="1917893"/>
          </a:xfrm>
        </p:grpSpPr>
        <p:sp>
          <p:nvSpPr>
            <p:cNvPr id="10" name="TextBox 10"/>
            <p:cNvSpPr txBox="1"/>
            <p:nvPr/>
          </p:nvSpPr>
          <p:spPr>
            <a:xfrm>
              <a:off x="0" y="19049"/>
              <a:ext cx="3724432" cy="119691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>
                <a:lnSpc>
                  <a:spcPts val="3504"/>
                </a:lnSpc>
                <a:spcBef>
                  <a:spcPct val="0"/>
                </a:spcBef>
              </a:pPr>
              <a:r>
                <a:rPr lang="ru-RU" sz="3157" u="sng" spc="-78" dirty="0" smtClean="0">
                  <a:solidFill>
                    <a:srgbClr val="FFFFFF"/>
                  </a:solidFill>
                  <a:latin typeface="HK Grotesk Bold Bold"/>
                </a:rPr>
                <a:t>Креативность</a:t>
              </a:r>
              <a:r>
                <a:rPr lang="en-US" sz="3157" u="sng" spc="-78" dirty="0" smtClean="0">
                  <a:solidFill>
                    <a:srgbClr val="FFFFFF"/>
                  </a:solidFill>
                  <a:latin typeface="HK Grotesk Bold Bold"/>
                </a:rPr>
                <a:t> </a:t>
              </a:r>
              <a:r>
                <a:rPr lang="ru-RU" sz="3157" u="sng" spc="-78" dirty="0" smtClean="0">
                  <a:solidFill>
                    <a:srgbClr val="FFFFFF"/>
                  </a:solidFill>
                  <a:latin typeface="HK Grotesk Bold Bold"/>
                </a:rPr>
                <a:t>(</a:t>
              </a:r>
              <a:r>
                <a:rPr lang="en-US" sz="3157" u="sng" spc="-78" dirty="0" smtClean="0">
                  <a:solidFill>
                    <a:srgbClr val="FFFFFF"/>
                  </a:solidFill>
                  <a:latin typeface="HK Grotesk Bold Bold"/>
                </a:rPr>
                <a:t>Creativity)</a:t>
              </a:r>
              <a:endParaRPr lang="en-US" sz="3157" u="sng" spc="-78" dirty="0">
                <a:solidFill>
                  <a:srgbClr val="FFFFFF"/>
                </a:solidFill>
                <a:latin typeface="HK Grotesk Bold Bold"/>
              </a:endParaRPr>
            </a:p>
          </p:txBody>
        </p:sp>
        <p:sp>
          <p:nvSpPr>
            <p:cNvPr id="11" name="TextBox 11"/>
            <p:cNvSpPr txBox="1"/>
            <p:nvPr/>
          </p:nvSpPr>
          <p:spPr>
            <a:xfrm>
              <a:off x="0" y="1651821"/>
              <a:ext cx="3724432" cy="28512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l">
                <a:lnSpc>
                  <a:spcPts val="1785"/>
                </a:lnSpc>
                <a:spcBef>
                  <a:spcPts val="1338"/>
                </a:spcBef>
              </a:pPr>
              <a:endParaRPr lang="en-US" sz="1231" u="none" dirty="0">
                <a:solidFill>
                  <a:srgbClr val="FFFFFF"/>
                </a:solidFill>
                <a:latin typeface="Open Sans"/>
              </a:endParaRPr>
            </a:p>
          </p:txBody>
        </p:sp>
      </p:grpSp>
      <p:pic>
        <p:nvPicPr>
          <p:cNvPr id="12" name="Picture 12"/>
          <p:cNvPicPr>
            <a:picLocks noChangeAspect="1"/>
          </p:cNvPicPr>
          <p:nvPr/>
        </p:nvPicPr>
        <p:blipFill>
          <a:blip r:embed="rId4"/>
          <a:srcRect l="24012" t="10996" r="10926" b="41989"/>
          <a:stretch>
            <a:fillRect/>
          </a:stretch>
        </p:blipFill>
        <p:spPr>
          <a:xfrm>
            <a:off x="13709070" y="5112032"/>
            <a:ext cx="4578930" cy="5137082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5"/>
          <a:srcRect t="2959" b="22040"/>
          <a:stretch>
            <a:fillRect/>
          </a:stretch>
        </p:blipFill>
        <p:spPr>
          <a:xfrm>
            <a:off x="9144000" y="0"/>
            <a:ext cx="4572000" cy="5143500"/>
          </a:xfrm>
          <a:prstGeom prst="rect">
            <a:avLst/>
          </a:prstGeom>
        </p:spPr>
      </p:pic>
      <p:sp>
        <p:nvSpPr>
          <p:cNvPr id="14" name="AutoShape 14"/>
          <p:cNvSpPr/>
          <p:nvPr/>
        </p:nvSpPr>
        <p:spPr>
          <a:xfrm>
            <a:off x="13715999" y="9594"/>
            <a:ext cx="4572000" cy="5143500"/>
          </a:xfrm>
          <a:prstGeom prst="rect">
            <a:avLst/>
          </a:prstGeom>
          <a:solidFill>
            <a:srgbClr val="FFC924"/>
          </a:solidFill>
        </p:spPr>
      </p:sp>
      <p:sp>
        <p:nvSpPr>
          <p:cNvPr id="15" name="AutoShape 15"/>
          <p:cNvSpPr/>
          <p:nvPr/>
        </p:nvSpPr>
        <p:spPr>
          <a:xfrm>
            <a:off x="9144000" y="5143500"/>
            <a:ext cx="4572000" cy="5143500"/>
          </a:xfrm>
          <a:prstGeom prst="rect">
            <a:avLst/>
          </a:prstGeom>
          <a:solidFill>
            <a:srgbClr val="29285D"/>
          </a:solidFill>
        </p:spPr>
      </p:sp>
      <p:sp>
        <p:nvSpPr>
          <p:cNvPr id="16" name="TextBox 16"/>
          <p:cNvSpPr txBox="1"/>
          <p:nvPr/>
        </p:nvSpPr>
        <p:spPr>
          <a:xfrm>
            <a:off x="14462148" y="1469282"/>
            <a:ext cx="3079703" cy="97257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>
              <a:spcBef>
                <a:spcPct val="0"/>
              </a:spcBef>
            </a:pPr>
            <a:r>
              <a:rPr lang="ru-RU" sz="3160" u="sng" spc="-133" dirty="0" err="1" smtClean="0">
                <a:solidFill>
                  <a:schemeClr val="bg1"/>
                </a:solidFill>
                <a:latin typeface="HK Grotesk Bold Bold"/>
              </a:rPr>
              <a:t>Коллоборация</a:t>
            </a:r>
            <a:r>
              <a:rPr lang="en-US" sz="3160" u="sng" spc="-133" dirty="0" smtClean="0">
                <a:solidFill>
                  <a:schemeClr val="bg1"/>
                </a:solidFill>
                <a:latin typeface="HK Grotesk Bold Bold"/>
              </a:rPr>
              <a:t> </a:t>
            </a:r>
            <a:r>
              <a:rPr lang="ru-RU" sz="3160" u="sng" spc="-133" dirty="0" smtClean="0">
                <a:solidFill>
                  <a:schemeClr val="bg1"/>
                </a:solidFill>
                <a:latin typeface="HK Grotesk Bold Bold"/>
              </a:rPr>
              <a:t> </a:t>
            </a:r>
            <a:r>
              <a:rPr lang="en-US" sz="3160" u="sng" spc="-133" dirty="0" smtClean="0">
                <a:solidFill>
                  <a:schemeClr val="bg1"/>
                </a:solidFill>
                <a:latin typeface="HK Grotesk Bold Bold"/>
              </a:rPr>
              <a:t>(Collaboration)</a:t>
            </a:r>
            <a:endParaRPr lang="en-US" sz="3160" u="sng" spc="-133" dirty="0">
              <a:solidFill>
                <a:schemeClr val="bg1"/>
              </a:solidFill>
              <a:latin typeface="HK Grotesk Bold Bold"/>
            </a:endParaRPr>
          </a:p>
        </p:txBody>
      </p:sp>
      <p:grpSp>
        <p:nvGrpSpPr>
          <p:cNvPr id="17" name="Group 17"/>
          <p:cNvGrpSpPr/>
          <p:nvPr/>
        </p:nvGrpSpPr>
        <p:grpSpPr>
          <a:xfrm>
            <a:off x="10021528" y="6417456"/>
            <a:ext cx="3084872" cy="1346522"/>
            <a:chOff x="-14313" y="19049"/>
            <a:chExt cx="3738745" cy="1795363"/>
          </a:xfrm>
        </p:grpSpPr>
        <p:sp>
          <p:nvSpPr>
            <p:cNvPr id="18" name="TextBox 18"/>
            <p:cNvSpPr txBox="1"/>
            <p:nvPr/>
          </p:nvSpPr>
          <p:spPr>
            <a:xfrm>
              <a:off x="0" y="19049"/>
              <a:ext cx="3724432" cy="179536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l">
                <a:lnSpc>
                  <a:spcPts val="3504"/>
                </a:lnSpc>
                <a:spcBef>
                  <a:spcPct val="0"/>
                </a:spcBef>
              </a:pPr>
              <a:r>
                <a:rPr lang="ru-RU" sz="3157" u="sng" spc="-78" dirty="0" smtClean="0">
                  <a:solidFill>
                    <a:srgbClr val="FFFFFF"/>
                  </a:solidFill>
                  <a:latin typeface="HK Grotesk Bold Bold"/>
                </a:rPr>
                <a:t>Коммуникация</a:t>
              </a:r>
            </a:p>
            <a:p>
              <a:pPr marL="0" lvl="0" indent="0" algn="l">
                <a:lnSpc>
                  <a:spcPts val="3504"/>
                </a:lnSpc>
                <a:spcBef>
                  <a:spcPct val="0"/>
                </a:spcBef>
              </a:pPr>
              <a:r>
                <a:rPr lang="ru-RU" sz="3157" u="sng" spc="-78" dirty="0" smtClean="0">
                  <a:solidFill>
                    <a:srgbClr val="FFFFFF"/>
                  </a:solidFill>
                  <a:latin typeface="HK Grotesk Bold Bold"/>
                </a:rPr>
                <a:t>(</a:t>
              </a:r>
              <a:r>
                <a:rPr lang="en-US" sz="3157" u="sng" spc="-78" dirty="0" smtClean="0">
                  <a:solidFill>
                    <a:srgbClr val="FFFFFF"/>
                  </a:solidFill>
                  <a:latin typeface="HK Grotesk Bold Bold"/>
                </a:rPr>
                <a:t>Communication)</a:t>
              </a:r>
              <a:endParaRPr lang="en-US" sz="3157" u="sng" spc="-78" dirty="0">
                <a:solidFill>
                  <a:srgbClr val="FFFFFF"/>
                </a:solidFill>
                <a:latin typeface="HK Grotesk Bold Bold"/>
              </a:endParaRPr>
            </a:p>
          </p:txBody>
        </p:sp>
        <p:sp>
          <p:nvSpPr>
            <p:cNvPr id="19" name="TextBox 19"/>
            <p:cNvSpPr txBox="1"/>
            <p:nvPr/>
          </p:nvSpPr>
          <p:spPr>
            <a:xfrm>
              <a:off x="-14313" y="1080100"/>
              <a:ext cx="3724432" cy="28512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l">
                <a:lnSpc>
                  <a:spcPts val="1785"/>
                </a:lnSpc>
                <a:spcBef>
                  <a:spcPts val="1338"/>
                </a:spcBef>
              </a:pPr>
              <a:endParaRPr lang="en-US" sz="1231" dirty="0">
                <a:solidFill>
                  <a:srgbClr val="FFFFFF"/>
                </a:solidFill>
                <a:latin typeface="Open Sans"/>
              </a:endParaRPr>
            </a:p>
          </p:txBody>
        </p:sp>
      </p:grpSp>
      <p:sp>
        <p:nvSpPr>
          <p:cNvPr id="21" name="AutoShape 2" descr="F:\%D0%91%D0%B8%D0%B1%D0%BB%D0%B8%D0%BE%D1%82%D0%B5%D0%BA%D0%B0%D1%80%D0%B8\scale_1200.webp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2" name="Прямоугольник 21"/>
          <p:cNvSpPr/>
          <p:nvPr/>
        </p:nvSpPr>
        <p:spPr>
          <a:xfrm>
            <a:off x="4953000" y="876299"/>
            <a:ext cx="3657600" cy="15511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160" u="sng" spc="-78" dirty="0" smtClean="0">
                <a:solidFill>
                  <a:srgbClr val="FFFFFF"/>
                </a:solidFill>
                <a:latin typeface="HK Grotesk Bold Bold"/>
              </a:rPr>
              <a:t>Критическое мышление</a:t>
            </a:r>
            <a:r>
              <a:rPr lang="en-US" sz="3160" u="sng" spc="-78" dirty="0" smtClean="0">
                <a:solidFill>
                  <a:srgbClr val="FFFFFF"/>
                </a:solidFill>
                <a:latin typeface="HK Grotesk Bold Bold"/>
              </a:rPr>
              <a:t> </a:t>
            </a:r>
          </a:p>
          <a:p>
            <a:r>
              <a:rPr lang="en-US" sz="3160" u="sng" spc="-78" dirty="0" smtClean="0">
                <a:solidFill>
                  <a:srgbClr val="FFFFFF"/>
                </a:solidFill>
                <a:latin typeface="HK Grotesk Bold Bold"/>
              </a:rPr>
              <a:t>(Critical Thinking)</a:t>
            </a:r>
            <a:r>
              <a:rPr lang="ru-RU" sz="3160" dirty="0" smtClean="0"/>
              <a:t> </a:t>
            </a:r>
          </a:p>
        </p:txBody>
      </p:sp>
      <p:sp>
        <p:nvSpPr>
          <p:cNvPr id="23" name="Прямоугольник 22"/>
          <p:cNvSpPr/>
          <p:nvPr/>
        </p:nvSpPr>
        <p:spPr>
          <a:xfrm>
            <a:off x="2286000" y="4958834"/>
            <a:ext cx="739660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Creativity</a:t>
            </a:r>
            <a:endParaRPr lang="ru-RU" dirty="0"/>
          </a:p>
        </p:txBody>
      </p:sp>
      <p:pic>
        <p:nvPicPr>
          <p:cNvPr id="3074" name="Picture 2" descr="F:\Библиотекари\UNklapgUebI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0" y="9594"/>
            <a:ext cx="4572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F:\Библиотекари\image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09069" y="5153094"/>
            <a:ext cx="4578929" cy="51339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398</TotalTime>
  <Words>536</Words>
  <Application>Microsoft Office PowerPoint</Application>
  <PresentationFormat>Произвольный</PresentationFormat>
  <Paragraphs>89</Paragraphs>
  <Slides>10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7" baseType="lpstr">
      <vt:lpstr>Open Sans</vt:lpstr>
      <vt:lpstr>HK Grotesk Bold</vt:lpstr>
      <vt:lpstr>HK Grotesk Bold Bold</vt:lpstr>
      <vt:lpstr>Arial</vt:lpstr>
      <vt:lpstr>Wingdings</vt:lpstr>
      <vt:lpstr>Calibri</vt:lpstr>
      <vt:lpstr>Office Theme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cp:lastModifiedBy>Инна</cp:lastModifiedBy>
  <cp:revision>24</cp:revision>
  <dcterms:created xsi:type="dcterms:W3CDTF">2006-08-16T00:00:00Z</dcterms:created>
  <dcterms:modified xsi:type="dcterms:W3CDTF">2021-05-27T08:31:50Z</dcterms:modified>
  <dc:identifier>DAEPgH9YdMo</dc:identifier>
</cp:coreProperties>
</file>