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2" r:id="rId3"/>
    <p:sldId id="273" r:id="rId4"/>
    <p:sldId id="330" r:id="rId5"/>
    <p:sldId id="344" r:id="rId6"/>
    <p:sldId id="327" r:id="rId7"/>
    <p:sldId id="329" r:id="rId8"/>
    <p:sldId id="316" r:id="rId9"/>
    <p:sldId id="334" r:id="rId10"/>
    <p:sldId id="302" r:id="rId11"/>
    <p:sldId id="303" r:id="rId12"/>
    <p:sldId id="318" r:id="rId13"/>
    <p:sldId id="343" r:id="rId14"/>
    <p:sldId id="341" r:id="rId15"/>
    <p:sldId id="342" r:id="rId16"/>
    <p:sldId id="320" r:id="rId17"/>
    <p:sldId id="319" r:id="rId18"/>
    <p:sldId id="347" r:id="rId19"/>
    <p:sldId id="324" r:id="rId20"/>
    <p:sldId id="337" r:id="rId21"/>
    <p:sldId id="336" r:id="rId22"/>
    <p:sldId id="335" r:id="rId23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170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5332" autoAdjust="0"/>
  </p:normalViewPr>
  <p:slideViewPr>
    <p:cSldViewPr>
      <p:cViewPr varScale="1">
        <p:scale>
          <a:sx n="54" d="100"/>
          <a:sy n="54" d="100"/>
        </p:scale>
        <p:origin x="710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A4E1E-1301-41DE-8A36-200DFEB48ADF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84889-EFDE-446E-8DEC-5C9E490D9D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84889-EFDE-446E-8DEC-5C9E490D9DF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7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Informacionnie_i_instruk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Chasto_zadavaemie_vopros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ro-49.ru/strukturnye-podrazdelenija/centr-nepreryvnogo-povyshenija-professionalnogo-masterstva-pedagogicheskih-rabotnikov/nastavnichestvo-pr-v-o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onkukrs@iro-49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konkurs.apkpro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ro-49.ru/wp-content/uploads/2022/08/%D0%9F%D1%80%D0%B8%D0%BA%D0%B0%D0%B7-%E2%84%96569-%D0%BE%D1%82-18.07.22-%D0%B8%D0%B7%D0%BC%D0%B5%D0%BD%D0%B5%D0%BD%D0%B8%D1%8F-%D0%A4%D0%93%D0%9E%D0%A1-%D0%9D%D0%9E%D0%9E.pdf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pk-pk-magadan@yandex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m@iro-49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Monitoring_gotovnosti_i_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isk.yandex.ru/d/jHu8u_ozSNk1bQ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-136271" y="-78854"/>
            <a:ext cx="18424271" cy="10386850"/>
          </a:xfrm>
          <a:custGeom>
            <a:avLst/>
            <a:gdLst/>
            <a:ahLst/>
            <a:cxnLst/>
            <a:rect l="l" t="t" r="r" b="b"/>
            <a:pathLst>
              <a:path w="18287999" h="10286999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03531" y="-89381"/>
            <a:ext cx="4784469" cy="3828657"/>
          </a:xfrm>
          <a:custGeom>
            <a:avLst/>
            <a:gdLst/>
            <a:ahLst/>
            <a:cxnLst/>
            <a:rect l="l" t="t" r="r" b="b"/>
            <a:pathLst>
              <a:path w="4784469" h="3828657">
                <a:moveTo>
                  <a:pt x="4784469" y="0"/>
                </a:moveTo>
                <a:lnTo>
                  <a:pt x="4784469" y="3828657"/>
                </a:lnTo>
                <a:lnTo>
                  <a:pt x="0" y="3828657"/>
                </a:lnTo>
                <a:lnTo>
                  <a:pt x="0" y="0"/>
                </a:lnTo>
                <a:lnTo>
                  <a:pt x="478446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59299" y="2129838"/>
            <a:ext cx="180974" cy="8157161"/>
          </a:xfrm>
          <a:custGeom>
            <a:avLst/>
            <a:gdLst/>
            <a:ahLst/>
            <a:cxnLst/>
            <a:rect l="l" t="t" r="r" b="b"/>
            <a:pathLst>
              <a:path w="180974" h="8157161">
                <a:moveTo>
                  <a:pt x="180974" y="0"/>
                </a:moveTo>
                <a:lnTo>
                  <a:pt x="180974" y="8157161"/>
                </a:lnTo>
                <a:lnTo>
                  <a:pt x="0" y="8157161"/>
                </a:lnTo>
                <a:lnTo>
                  <a:pt x="0" y="0"/>
                </a:lnTo>
                <a:lnTo>
                  <a:pt x="18097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901753" y="271415"/>
            <a:ext cx="3667124" cy="3105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4065347" cy="1672597"/>
          </a:xfrm>
          <a:custGeom>
            <a:avLst/>
            <a:gdLst/>
            <a:ahLst/>
            <a:cxnLst/>
            <a:rect l="l" t="t" r="r" b="b"/>
            <a:pathLst>
              <a:path w="4065347" h="1672597">
                <a:moveTo>
                  <a:pt x="0" y="0"/>
                </a:moveTo>
                <a:lnTo>
                  <a:pt x="4065347" y="0"/>
                </a:lnTo>
                <a:lnTo>
                  <a:pt x="4065347" y="1672597"/>
                </a:lnTo>
                <a:lnTo>
                  <a:pt x="0" y="1672597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824997"/>
            <a:ext cx="4065347" cy="535374"/>
          </a:xfrm>
          <a:custGeom>
            <a:avLst/>
            <a:gdLst/>
            <a:ahLst/>
            <a:cxnLst/>
            <a:rect l="l" t="t" r="r" b="b"/>
            <a:pathLst>
              <a:path w="4065347" h="535374">
                <a:moveTo>
                  <a:pt x="0" y="0"/>
                </a:moveTo>
                <a:lnTo>
                  <a:pt x="4065347" y="0"/>
                </a:lnTo>
                <a:lnTo>
                  <a:pt x="4065347" y="535374"/>
                </a:lnTo>
                <a:lnTo>
                  <a:pt x="0" y="535374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72597"/>
            <a:ext cx="10782136" cy="152399"/>
          </a:xfrm>
          <a:custGeom>
            <a:avLst/>
            <a:gdLst/>
            <a:ahLst/>
            <a:cxnLst/>
            <a:rect l="l" t="t" r="r" b="b"/>
            <a:pathLst>
              <a:path w="10782136" h="152399">
                <a:moveTo>
                  <a:pt x="10782136" y="0"/>
                </a:moveTo>
                <a:lnTo>
                  <a:pt x="10782136" y="152399"/>
                </a:lnTo>
                <a:lnTo>
                  <a:pt x="0" y="152399"/>
                </a:lnTo>
                <a:lnTo>
                  <a:pt x="0" y="0"/>
                </a:lnTo>
                <a:lnTo>
                  <a:pt x="10782136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9735" y="271415"/>
            <a:ext cx="3257549" cy="1400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-152400" y="3183190"/>
            <a:ext cx="14198066" cy="4636127"/>
          </a:xfrm>
          <a:prstGeom prst="rect">
            <a:avLst/>
          </a:prstGeom>
        </p:spPr>
        <p:txBody>
          <a:bodyPr wrap="square" lIns="0" tIns="41814" rIns="0" bIns="0" rtlCol="0">
            <a:noAutofit/>
          </a:bodyPr>
          <a:lstStyle/>
          <a:p>
            <a:pPr marL="12700" algn="ctr">
              <a:lnSpc>
                <a:spcPts val="6584"/>
              </a:lnSpc>
            </a:pPr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и методическое сопровождение работ по реализации обновленных ФГОС и формированию функциональной грамотности обучающихся</a:t>
            </a:r>
            <a:endParaRPr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5"/>
          <p:cNvSpPr txBox="1"/>
          <p:nvPr/>
        </p:nvSpPr>
        <p:spPr>
          <a:xfrm>
            <a:off x="9564169" y="8839018"/>
            <a:ext cx="8047163" cy="981783"/>
          </a:xfrm>
          <a:prstGeom prst="rect">
            <a:avLst/>
          </a:prstGeom>
        </p:spPr>
        <p:txBody>
          <a:bodyPr wrap="square" lIns="0" tIns="41814" rIns="0" bIns="0" rtlCol="0">
            <a:noAutofit/>
          </a:bodyPr>
          <a:lstStyle/>
          <a:p>
            <a:pPr marL="12700" algn="ctr">
              <a:lnSpc>
                <a:spcPts val="6584"/>
              </a:lnSpc>
            </a:pPr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сентября 2022</a:t>
            </a:r>
            <a:endParaRPr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52" y="1921943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Box 4"/>
          <p:cNvSpPr txBox="1"/>
          <p:nvPr/>
        </p:nvSpPr>
        <p:spPr>
          <a:xfrm>
            <a:off x="3352800" y="2247900"/>
            <a:ext cx="13313972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и инструктивные материалы по вопросам организации и проведения мониторинга</a:t>
            </a:r>
            <a:endParaRPr lang="ru-RU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ctr"/>
            <a:r>
              <a:rPr lang="en-US" sz="4200" b="1" dirty="0">
                <a:solidFill>
                  <a:srgbClr val="E752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https://edsoo.ru/Informacionnie_i_instruk.htm</a:t>
            </a:r>
            <a:r>
              <a:rPr lang="ru-RU" sz="4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8750" t="42804" r="13333" b="12177"/>
          <a:stretch/>
        </p:blipFill>
        <p:spPr>
          <a:xfrm>
            <a:off x="1013459" y="4457700"/>
            <a:ext cx="17194929" cy="560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5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52" y="1921943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Box 4"/>
          <p:cNvSpPr txBox="1"/>
          <p:nvPr/>
        </p:nvSpPr>
        <p:spPr>
          <a:xfrm>
            <a:off x="1193711" y="2763644"/>
            <a:ext cx="1659914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 по проведению мониторинга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готовности и реализации обновленных ФГОС НОО и ООО</a:t>
            </a:r>
          </a:p>
          <a:p>
            <a:pPr algn="ctr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https://edsoo.ru/Chasto_zadavaemie_vopros.htm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1594002" y="6277564"/>
            <a:ext cx="16217900" cy="203132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предоставления информации:</a:t>
            </a:r>
          </a:p>
          <a:p>
            <a:pPr algn="ctr">
              <a:lnSpc>
                <a:spcPct val="150000"/>
              </a:lnSpc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10.10.2022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19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52" y="1921943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Box 4"/>
          <p:cNvSpPr txBox="1"/>
          <p:nvPr/>
        </p:nvSpPr>
        <p:spPr>
          <a:xfrm>
            <a:off x="1295400" y="2344329"/>
            <a:ext cx="1682052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целевой модели наставничества: проблемы и перспективы</a:t>
            </a:r>
            <a:endParaRPr lang="en-US" sz="4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2514600" y="4838700"/>
            <a:ext cx="16217900" cy="3977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внедрения (применения) и типовые документы</a:t>
            </a: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для ОО</a:t>
            </a: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документы</a:t>
            </a: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консультационной поддержки</a:t>
            </a:r>
          </a:p>
          <a:p>
            <a:pPr algn="ctr">
              <a:lnSpc>
                <a:spcPct val="150000"/>
              </a:lnSpc>
            </a:pPr>
            <a:endParaRPr lang="en-US" sz="4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43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4696" y="1921942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Box 4"/>
          <p:cNvSpPr txBox="1"/>
          <p:nvPr/>
        </p:nvSpPr>
        <p:spPr>
          <a:xfrm>
            <a:off x="5562600" y="1021934"/>
            <a:ext cx="13044771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</a:p>
          <a:p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системы наставничества</a:t>
            </a:r>
            <a:endParaRPr lang="en-US" sz="4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9887" y="2906389"/>
            <a:ext cx="14154783" cy="7380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сайте ОО: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Положение о системе наставничества педагогических работников в образовательной организации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Дорожная карта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Приказ «Об утверждении Положения о системе наставничества педагогических работников в образовательной организации»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Приказ(ы) о закреплении наставнических пар/групп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показателей для оценки результативности внедрения целевой модели наставничества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01796" y="39142"/>
            <a:ext cx="45870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Наставничество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9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52" y="1921943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1" y="1804986"/>
            <a:ext cx="14020829" cy="842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9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33680" y="2696961"/>
            <a:ext cx="11281650" cy="7590040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7DA4158-3E0E-0D0E-698A-E5904418C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858680"/>
              </p:ext>
            </p:extLst>
          </p:nvPr>
        </p:nvGraphicFramePr>
        <p:xfrm>
          <a:off x="1526979" y="3413007"/>
          <a:ext cx="5629277" cy="3360420"/>
        </p:xfrm>
        <a:graphic>
          <a:graphicData uri="http://schemas.openxmlformats.org/drawingml/2006/table">
            <a:tbl>
              <a:tblPr/>
              <a:tblGrid>
                <a:gridCol w="2899928">
                  <a:extLst>
                    <a:ext uri="{9D8B030D-6E8A-4147-A177-3AD203B41FA5}">
                      <a16:colId xmlns:a16="http://schemas.microsoft.com/office/drawing/2014/main" val="756347889"/>
                    </a:ext>
                  </a:extLst>
                </a:gridCol>
                <a:gridCol w="1260856">
                  <a:extLst>
                    <a:ext uri="{9D8B030D-6E8A-4147-A177-3AD203B41FA5}">
                      <a16:colId xmlns:a16="http://schemas.microsoft.com/office/drawing/2014/main" val="3698361087"/>
                    </a:ext>
                  </a:extLst>
                </a:gridCol>
                <a:gridCol w="1468493">
                  <a:extLst>
                    <a:ext uri="{9D8B030D-6E8A-4147-A177-3AD203B41FA5}">
                      <a16:colId xmlns:a16="http://schemas.microsoft.com/office/drawing/2014/main" val="4161928583"/>
                    </a:ext>
                  </a:extLst>
                </a:gridCol>
              </a:tblGrid>
              <a:tr h="552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878734"/>
                  </a:ext>
                </a:extLst>
              </a:tr>
              <a:tr h="55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57394"/>
                  </a:ext>
                </a:extLst>
              </a:tr>
              <a:tr h="55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Ольский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074376"/>
                  </a:ext>
                </a:extLst>
              </a:tr>
              <a:tr h="55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Омсукчанский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820419"/>
                  </a:ext>
                </a:extLst>
              </a:tr>
              <a:tr h="55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Сусуманский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86575"/>
                  </a:ext>
                </a:extLst>
              </a:tr>
              <a:tr h="552917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Хасынский</a:t>
                      </a:r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690765"/>
                  </a:ext>
                </a:extLst>
              </a:tr>
            </a:tbl>
          </a:graphicData>
        </a:graphic>
      </p:graphicFrame>
      <p:sp>
        <p:nvSpPr>
          <p:cNvPr id="3" name="TextBox 4">
            <a:extLst>
              <a:ext uri="{FF2B5EF4-FFF2-40B4-BE49-F238E27FC236}">
                <a16:creationId xmlns:a16="http://schemas.microsoft.com/office/drawing/2014/main" id="{142D6E39-6AB6-1EE9-9A71-EA40D3FDAE10}"/>
              </a:ext>
            </a:extLst>
          </p:cNvPr>
          <p:cNvSpPr txBox="1"/>
          <p:nvPr/>
        </p:nvSpPr>
        <p:spPr>
          <a:xfrm>
            <a:off x="4781157" y="377504"/>
            <a:ext cx="12838708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 реализация целевой модели наставничества педагогических работников в образовательных организациях (ОО, СПО, ДОД)</a:t>
            </a:r>
          </a:p>
          <a:p>
            <a:pPr algn="ctr"/>
            <a:r>
              <a:rPr lang="ru-RU" sz="4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2022 – 100%</a:t>
            </a:r>
            <a:endParaRPr lang="en-US" sz="4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490" y="3430937"/>
            <a:ext cx="10089662" cy="582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33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52" y="1921943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010327"/>
              </p:ext>
            </p:extLst>
          </p:nvPr>
        </p:nvGraphicFramePr>
        <p:xfrm>
          <a:off x="1657980" y="3668402"/>
          <a:ext cx="6554879" cy="5695050"/>
        </p:xfrm>
        <a:graphic>
          <a:graphicData uri="http://schemas.openxmlformats.org/drawingml/2006/table">
            <a:tbl>
              <a:tblPr/>
              <a:tblGrid>
                <a:gridCol w="3457848">
                  <a:extLst>
                    <a:ext uri="{9D8B030D-6E8A-4147-A177-3AD203B41FA5}">
                      <a16:colId xmlns:a16="http://schemas.microsoft.com/office/drawing/2014/main" val="1078323477"/>
                    </a:ext>
                  </a:extLst>
                </a:gridCol>
                <a:gridCol w="1653754">
                  <a:extLst>
                    <a:ext uri="{9D8B030D-6E8A-4147-A177-3AD203B41FA5}">
                      <a16:colId xmlns:a16="http://schemas.microsoft.com/office/drawing/2014/main" val="181671277"/>
                    </a:ext>
                  </a:extLst>
                </a:gridCol>
                <a:gridCol w="1443277">
                  <a:extLst>
                    <a:ext uri="{9D8B030D-6E8A-4147-A177-3AD203B41FA5}">
                      <a16:colId xmlns:a16="http://schemas.microsoft.com/office/drawing/2014/main" val="3754036506"/>
                    </a:ext>
                  </a:extLst>
                </a:gridCol>
              </a:tblGrid>
              <a:tr h="560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666120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3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9915938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Ольский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795492"/>
                  </a:ext>
                </a:extLst>
              </a:tr>
              <a:tr h="654420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Омсукчанский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469054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Северо-Эвенский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361838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Среднеканский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85758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Сусуманский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429821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Тенькинский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080429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Хасынский 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208713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 algn="l" fontAlgn="b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Ягоднинский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882829"/>
                  </a:ext>
                </a:extLst>
              </a:tr>
            </a:tbl>
          </a:graphicData>
        </a:graphic>
      </p:graphicFrame>
      <p:sp>
        <p:nvSpPr>
          <p:cNvPr id="21" name="TextBox 4"/>
          <p:cNvSpPr txBox="1"/>
          <p:nvPr/>
        </p:nvSpPr>
        <p:spPr>
          <a:xfrm>
            <a:off x="4766643" y="374100"/>
            <a:ext cx="12838708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 реализация целевой модели наставничества педагогических работников в образовательных организациях (ОО, СПО, ДОД)</a:t>
            </a:r>
          </a:p>
          <a:p>
            <a:pPr algn="ctr"/>
            <a:r>
              <a:rPr lang="ru-RU" sz="4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2022 – 100%</a:t>
            </a:r>
            <a:endParaRPr lang="en-US" sz="4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225" y="3677927"/>
            <a:ext cx="9459102" cy="56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0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52" y="1921943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Box 4"/>
          <p:cNvSpPr txBox="1"/>
          <p:nvPr/>
        </p:nvSpPr>
        <p:spPr>
          <a:xfrm>
            <a:off x="4807173" y="350898"/>
            <a:ext cx="12838708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 реализация целевой модели наставничества педагогических работников в образовательных организациях (ОО, СПО, ДОД)</a:t>
            </a:r>
          </a:p>
          <a:p>
            <a:pPr algn="ctr"/>
            <a:r>
              <a:rPr lang="ru-RU" sz="4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2022 – 100%</a:t>
            </a:r>
            <a:endParaRPr lang="en-US" sz="4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12356"/>
              </p:ext>
            </p:extLst>
          </p:nvPr>
        </p:nvGraphicFramePr>
        <p:xfrm>
          <a:off x="2971799" y="3395082"/>
          <a:ext cx="11091289" cy="5863220"/>
        </p:xfrm>
        <a:graphic>
          <a:graphicData uri="http://schemas.openxmlformats.org/drawingml/2006/table">
            <a:tbl>
              <a:tblPr/>
              <a:tblGrid>
                <a:gridCol w="5850908">
                  <a:extLst>
                    <a:ext uri="{9D8B030D-6E8A-4147-A177-3AD203B41FA5}">
                      <a16:colId xmlns:a16="http://schemas.microsoft.com/office/drawing/2014/main" val="2598040556"/>
                    </a:ext>
                  </a:extLst>
                </a:gridCol>
                <a:gridCol w="2798262">
                  <a:extLst>
                    <a:ext uri="{9D8B030D-6E8A-4147-A177-3AD203B41FA5}">
                      <a16:colId xmlns:a16="http://schemas.microsoft.com/office/drawing/2014/main" val="950928618"/>
                    </a:ext>
                  </a:extLst>
                </a:gridCol>
                <a:gridCol w="2442119">
                  <a:extLst>
                    <a:ext uri="{9D8B030D-6E8A-4147-A177-3AD203B41FA5}">
                      <a16:colId xmlns:a16="http://schemas.microsoft.com/office/drawing/2014/main" val="1298184809"/>
                    </a:ext>
                  </a:extLst>
                </a:gridCol>
              </a:tblGrid>
              <a:tr h="5863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488573"/>
                  </a:ext>
                </a:extLst>
              </a:tr>
              <a:tr h="5863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Магадан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528501"/>
                  </a:ext>
                </a:extLst>
              </a:tr>
              <a:tr h="5863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Ольский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236228"/>
                  </a:ext>
                </a:extLst>
              </a:tr>
              <a:tr h="5863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Омсукчанский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60597"/>
                  </a:ext>
                </a:extLst>
              </a:tr>
              <a:tr h="5863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Северо-Эвенский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710087"/>
                  </a:ext>
                </a:extLst>
              </a:tr>
              <a:tr h="5863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Среднеканский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072408"/>
                  </a:ext>
                </a:extLst>
              </a:tr>
              <a:tr h="5863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Сусуманский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697581"/>
                  </a:ext>
                </a:extLst>
              </a:tr>
              <a:tr h="5863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Тенькинский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93360"/>
                  </a:ext>
                </a:extLst>
              </a:tr>
              <a:tr h="5863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Хасынский</a:t>
                      </a:r>
                      <a:r>
                        <a:rPr lang="ru-RU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193816"/>
                  </a:ext>
                </a:extLst>
              </a:tr>
              <a:tr h="5863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Ягоднинский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" marR="11430" marT="114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397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805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52" y="1921943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Box 4"/>
          <p:cNvSpPr txBox="1"/>
          <p:nvPr/>
        </p:nvSpPr>
        <p:spPr>
          <a:xfrm>
            <a:off x="4117325" y="1138804"/>
            <a:ext cx="12838708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«Лучшие практики наставничества»</a:t>
            </a:r>
            <a:endParaRPr lang="en-US" sz="4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5834D-3F54-220D-58A5-1274E377DD1E}"/>
              </a:ext>
            </a:extLst>
          </p:cNvPr>
          <p:cNvSpPr txBox="1"/>
          <p:nvPr/>
        </p:nvSpPr>
        <p:spPr>
          <a:xfrm>
            <a:off x="3008587" y="2431466"/>
            <a:ext cx="13908032" cy="4004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12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проводится 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следующим номинациям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Персонализированная программа наставничества «руководитель образовательной организации-педагог»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Персонализированная программа наставничества «педагог-педагог»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Персонализированная программа наставничества «педагог-ученик/обучающийся/воспитанник»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0130F3-737C-2269-D5F9-E4A75917C24A}"/>
              </a:ext>
            </a:extLst>
          </p:cNvPr>
          <p:cNvSpPr txBox="1"/>
          <p:nvPr/>
        </p:nvSpPr>
        <p:spPr>
          <a:xfrm>
            <a:off x="2662896" y="7135884"/>
            <a:ext cx="14253723" cy="2511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algn="just">
              <a:lnSpc>
                <a:spcPct val="107000"/>
              </a:lnSpc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рием материалов с 01.09.2022 г. по 01.11.2022 г.</a:t>
            </a:r>
          </a:p>
          <a:p>
            <a:pPr marL="540385" algn="r">
              <a:lnSpc>
                <a:spcPct val="107000"/>
              </a:lnSpc>
            </a:pP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адресу электронной почты </a:t>
            </a:r>
            <a:r>
              <a:rPr lang="en-US" sz="3600" b="1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konkukrs</a:t>
            </a:r>
            <a:r>
              <a:rPr lang="ru-RU" sz="3600" b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en-US" sz="3600" b="1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iro</a:t>
            </a:r>
            <a:r>
              <a:rPr lang="ru-RU" sz="3600" b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-49.</a:t>
            </a:r>
            <a:r>
              <a:rPr lang="en-US" sz="3600" b="1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ru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Награждение и презентация опыта победителей и призеров в рамках Форума «Наставник – 2022»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37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2202" y="3588593"/>
            <a:ext cx="14776930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метапредметная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олимпиада «Команда большой страны» для школьных педагогических команд;</a:t>
            </a:r>
          </a:p>
          <a:p>
            <a:pPr marL="457200" indent="-457200">
              <a:buFontTx/>
              <a:buChar char="-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«Хранители русского языка» для учителей русского языка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Box 4"/>
          <p:cNvSpPr txBox="1"/>
          <p:nvPr/>
        </p:nvSpPr>
        <p:spPr>
          <a:xfrm>
            <a:off x="5715000" y="162905"/>
            <a:ext cx="12877036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fontAlgn="base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олимпиады для учителей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17500" t="10000" r="17500" b="19629"/>
          <a:stretch/>
        </p:blipFill>
        <p:spPr>
          <a:xfrm>
            <a:off x="9973474" y="5938875"/>
            <a:ext cx="7376567" cy="44921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0150" y="1830386"/>
            <a:ext cx="15201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Министерство просвещение совместно с Академией Министерства просвещения проводит всероссийские профессиональные олимпиады  для педагогических работников: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29536" y="6738395"/>
            <a:ext cx="61718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сайте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https://konkurs.apkpro.ru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4600" y="1833561"/>
            <a:ext cx="15201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Министерство просвещение совместно с Академией Министерства просвещения проводит всероссийские профессиональные олимпиады  для педагогических работников:</a:t>
            </a:r>
          </a:p>
        </p:txBody>
      </p:sp>
    </p:spTree>
    <p:extLst>
      <p:ext uri="{BB962C8B-B14F-4D97-AF65-F5344CB8AC3E}">
        <p14:creationId xmlns:p14="http://schemas.microsoft.com/office/powerpoint/2010/main" val="91181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5400" y="2306229"/>
            <a:ext cx="16843047" cy="9931921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 Министерства просвещения Российской Федерации № 568 от    18 июля 2022 г.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федеральный государственный образовательный стандарт основного общего образования, утвержденный приказом Министерства просвещения Российской Федерации от 31 мая 2021 г. № 287»</a:t>
            </a:r>
          </a:p>
          <a:p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Приказ Министерства просвещения Российской Федерации № 569 от    18 июля 2022 г.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федеральный государственный образовательный стандарт начального общего образования, утвержденный приказом Министерства просвещения Российской Федерации от 31 мая 2021 г. .№ 286»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6989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-135452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52" y="1921943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752600" y="1650524"/>
            <a:ext cx="15919930" cy="529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10 октября - 23 октября 2022 г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Дистанционный этап</a:t>
            </a:r>
          </a:p>
          <a:p>
            <a:pPr algn="just">
              <a:lnSpc>
                <a:spcPct val="115000"/>
              </a:lnSpc>
            </a:pPr>
            <a:r>
              <a:rPr lang="ru-RU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этап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ноября 2022 г. – 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«Команда большой страны»;</a:t>
            </a:r>
            <a:endParaRPr lang="ru-RU" sz="4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ноября 2022 г. – 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«Хранители русского языка».</a:t>
            </a:r>
            <a:endParaRPr lang="ru-RU" sz="4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(финальный) этап:</a:t>
            </a:r>
            <a:endParaRPr lang="ru-RU" sz="4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декабря - 9 декабря 2022 г. - 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«Команда большой страны»;</a:t>
            </a:r>
            <a:endParaRPr lang="ru-RU" sz="4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декабря- 16 декабря 2022 г. - 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«Хранители русского языка».</a:t>
            </a:r>
            <a:endParaRPr lang="ru-RU" sz="4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4583" t="22963" r="24167" b="28148"/>
          <a:stretch/>
        </p:blipFill>
        <p:spPr>
          <a:xfrm>
            <a:off x="10210799" y="6866930"/>
            <a:ext cx="2526459" cy="32695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3333" t="31482" r="23750" b="19629"/>
          <a:stretch/>
        </p:blipFill>
        <p:spPr>
          <a:xfrm>
            <a:off x="5798757" y="6743700"/>
            <a:ext cx="3019793" cy="36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95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9816" y="2344330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38874" y="1419073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МОГАУ ДПО «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ИРОиПКПК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реализует</a:t>
            </a:r>
          </a:p>
          <a:p>
            <a:r>
              <a:rPr lang="ru-RU"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ДПП ПК</a:t>
            </a:r>
            <a:r>
              <a:rPr lang="ru-RU" sz="4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«Проектная и исследовательская деятельность в формате центра образования «Точка роста»</a:t>
            </a:r>
            <a:r>
              <a:rPr lang="ru-RU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18 часов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028699" y="4134504"/>
            <a:ext cx="1732620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дистанционного обучения по программе  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10.10.2022 г. по 14.10.2022 г.</a:t>
            </a:r>
          </a:p>
          <a:p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на обучение педагогических работников образовательных центров «Точка роста»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направить в электронном виде на электронный адрес </a:t>
            </a:r>
            <a:r>
              <a:rPr lang="ru-RU" sz="4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ipk-pk-magadan@yandex.ru</a:t>
            </a:r>
            <a:r>
              <a:rPr lang="ru-RU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03 октября 2022 года.</a:t>
            </a:r>
          </a:p>
          <a:p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nov-yakush1.minobr63.ru/wp-content/uploads/2021/02/2b379a4bb2e8790b1bbf2cf9357a27c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0" y="2247900"/>
            <a:ext cx="3728327" cy="223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85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52" y="1921943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40253" y="50002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Box 5"/>
          <p:cNvSpPr txBox="1"/>
          <p:nvPr/>
        </p:nvSpPr>
        <p:spPr>
          <a:xfrm>
            <a:off x="6001516" y="2067209"/>
            <a:ext cx="7556127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25"/>
              </a:lnSpc>
            </a:pPr>
            <a:r>
              <a:rPr lang="en-US" sz="67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Свяжитесь</a:t>
            </a:r>
            <a:r>
              <a:rPr lang="en-US" sz="6750" dirty="0">
                <a:solidFill>
                  <a:srgbClr val="000000"/>
                </a:solidFill>
                <a:latin typeface="Fira Sans Thin"/>
              </a:rPr>
              <a:t> с</a:t>
            </a:r>
            <a:r>
              <a:rPr lang="ru-RU" sz="6750" dirty="0">
                <a:solidFill>
                  <a:srgbClr val="000000"/>
                </a:solidFill>
                <a:latin typeface="Fira Sans Thin"/>
              </a:rPr>
              <a:t> нами</a:t>
            </a:r>
            <a:endParaRPr lang="en-US" sz="6750" dirty="0">
              <a:solidFill>
                <a:srgbClr val="000000"/>
              </a:solidFill>
              <a:latin typeface="Fira Sans Thin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6071644" y="8938731"/>
            <a:ext cx="604963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2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Отсканируйте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QR,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на сайт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46" y="3768467"/>
            <a:ext cx="4779742" cy="4779742"/>
          </a:xfrm>
          <a:prstGeom prst="rect">
            <a:avLst/>
          </a:prstGeom>
        </p:spPr>
      </p:pic>
      <p:sp>
        <p:nvSpPr>
          <p:cNvPr id="34" name="TextBox 5"/>
          <p:cNvSpPr txBox="1"/>
          <p:nvPr/>
        </p:nvSpPr>
        <p:spPr>
          <a:xfrm>
            <a:off x="6019801" y="-244097"/>
            <a:ext cx="1119552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800"/>
              </a:lnSpc>
            </a:pPr>
            <a:r>
              <a:rPr lang="ru-RU" sz="7200" b="1" dirty="0">
                <a:solidFill>
                  <a:srgbClr val="FF0000"/>
                </a:solidFill>
                <a:latin typeface="Noto Serif Display Light"/>
              </a:rPr>
              <a:t>Остались вопросы?</a:t>
            </a:r>
            <a:endParaRPr lang="en-US" sz="7200" b="1" dirty="0">
              <a:solidFill>
                <a:srgbClr val="FF0000"/>
              </a:solidFill>
              <a:latin typeface="Noto Serif Display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39600" y="4361069"/>
            <a:ext cx="5937730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адресc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pm@iro-49.ru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Телефонный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-19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spc="-19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(4132) 61-77-31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42"/>
              </a:lnSpc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42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42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4026654"/>
            <a:ext cx="4787740" cy="3249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</a:t>
            </a:r>
          </a:p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:00 -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:00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542"/>
              </a:lnSpc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67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52" y="1921943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Box 4"/>
          <p:cNvSpPr txBox="1"/>
          <p:nvPr/>
        </p:nvSpPr>
        <p:spPr>
          <a:xfrm>
            <a:off x="1676400" y="2671763"/>
            <a:ext cx="1592262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«Единое содержание общего образования»</a:t>
            </a:r>
          </a:p>
          <a:p>
            <a:pPr algn="ctr"/>
            <a:r>
              <a:rPr lang="en-US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https://edsoo.ru/Monitoring_gotovnosti_i_.htm</a:t>
            </a:r>
            <a:r>
              <a:rPr lang="ru-RU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1457321" y="5148471"/>
            <a:ext cx="16830677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проводится?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апрель-август 2022 года – подготовка к введению ФГОС НОО и ООО</a:t>
            </a:r>
          </a:p>
          <a:p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сентябрь-декабрь 2022 года – реализация ФГОС НОО и ООО</a:t>
            </a:r>
          </a:p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9969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52" y="1921943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11667" t="14815" r="13333" b="5925"/>
          <a:stretch/>
        </p:blipFill>
        <p:spPr>
          <a:xfrm>
            <a:off x="2971800" y="1723018"/>
            <a:ext cx="14596544" cy="867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2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52" y="1921943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Box 4"/>
          <p:cNvSpPr txBox="1"/>
          <p:nvPr/>
        </p:nvSpPr>
        <p:spPr>
          <a:xfrm>
            <a:off x="1457323" y="2286000"/>
            <a:ext cx="16830677" cy="710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ДОГАУ ДПО «ИРОиПКПК»</a:t>
            </a:r>
          </a:p>
          <a:p>
            <a:endParaRPr lang="ru-RU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26.09.22-17.10.22 </a:t>
            </a:r>
          </a:p>
          <a:p>
            <a:endParaRPr lang="ru-RU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ДПП ПК «Реализация требований обновленных ФГОС в работе учителя», 36 часов, дистанционно</a:t>
            </a:r>
          </a:p>
          <a:p>
            <a:pPr algn="ctr"/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(программа и контент разработаны Академией минпросвещения РФ)</a:t>
            </a:r>
          </a:p>
          <a:p>
            <a:pPr algn="ctr"/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включена в Федеральный реестр</a:t>
            </a:r>
          </a:p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1490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52" y="1921943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21667" t="15185" r="22916" b="14445"/>
          <a:stretch/>
        </p:blipFill>
        <p:spPr>
          <a:xfrm>
            <a:off x="5144258" y="1258267"/>
            <a:ext cx="12053487" cy="860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6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9752" y="1921943"/>
            <a:ext cx="11915578" cy="8365058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 algn="ctr"/>
            <a:endParaRPr sz="48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1667" t="17572" r="23333" b="13719"/>
          <a:stretch/>
        </p:blipFill>
        <p:spPr>
          <a:xfrm>
            <a:off x="5137999" y="1212265"/>
            <a:ext cx="12239083" cy="87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21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7800" y="1921942"/>
            <a:ext cx="16588977" cy="8365058"/>
          </a:xfrm>
          <a:prstGeom prst="rect">
            <a:avLst/>
          </a:prstGeom>
          <a:solidFill>
            <a:srgbClr val="FFFF00"/>
          </a:solidFill>
        </p:spPr>
        <p:txBody>
          <a:bodyPr wrap="square" lIns="0" tIns="48895" rIns="0" bIns="0" rtlCol="0">
            <a:noAutofit/>
          </a:bodyPr>
          <a:lstStyle/>
          <a:p>
            <a:pPr algn="ctr"/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</a:t>
            </a:r>
          </a:p>
          <a:p>
            <a:pPr algn="ctr"/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(региональная дорожная карта)</a:t>
            </a:r>
          </a:p>
          <a:p>
            <a:pPr algn="ctr"/>
            <a:r>
              <a:rPr lang="en-US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https://disk.yandex.ru/d/jHu8u_ozSNk1bQ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4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Организационно-управленческое обеспечение введения обновленных ФГОС начального общего и основного общего образования</a:t>
            </a: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9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мониторинга соответствия используемых рабочих программ отнесенных к обновленным ФГОС примерным рабочим программам</a:t>
            </a:r>
          </a:p>
          <a:p>
            <a:pPr algn="ctr"/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2022</a:t>
            </a: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21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4781157" cy="2247900"/>
          </a:xfrm>
          <a:custGeom>
            <a:avLst/>
            <a:gdLst/>
            <a:ahLst/>
            <a:cxnLst/>
            <a:rect l="l" t="t" r="r" b="b"/>
            <a:pathLst>
              <a:path w="4781157" h="3827222">
                <a:moveTo>
                  <a:pt x="4781157" y="0"/>
                </a:moveTo>
                <a:lnTo>
                  <a:pt x="4781157" y="3827222"/>
                </a:lnTo>
                <a:lnTo>
                  <a:pt x="0" y="3827222"/>
                </a:lnTo>
                <a:lnTo>
                  <a:pt x="0" y="0"/>
                </a:lnTo>
                <a:lnTo>
                  <a:pt x="4781157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28699" y="2344329"/>
            <a:ext cx="123824" cy="7942670"/>
          </a:xfrm>
          <a:custGeom>
            <a:avLst/>
            <a:gdLst/>
            <a:ahLst/>
            <a:cxnLst/>
            <a:rect l="l" t="t" r="r" b="b"/>
            <a:pathLst>
              <a:path w="123824" h="7942670">
                <a:moveTo>
                  <a:pt x="123824" y="0"/>
                </a:moveTo>
                <a:lnTo>
                  <a:pt x="123824" y="7942670"/>
                </a:lnTo>
                <a:lnTo>
                  <a:pt x="0" y="7942670"/>
                </a:lnTo>
                <a:lnTo>
                  <a:pt x="0" y="0"/>
                </a:lnTo>
                <a:lnTo>
                  <a:pt x="123824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15330" y="0"/>
            <a:ext cx="1072668" cy="1028699"/>
          </a:xfrm>
          <a:custGeom>
            <a:avLst/>
            <a:gdLst/>
            <a:ahLst/>
            <a:cxnLst/>
            <a:rect l="l" t="t" r="r" b="b"/>
            <a:pathLst>
              <a:path w="1072668" h="1028699">
                <a:moveTo>
                  <a:pt x="0" y="0"/>
                </a:moveTo>
                <a:lnTo>
                  <a:pt x="1072668" y="0"/>
                </a:lnTo>
                <a:lnTo>
                  <a:pt x="1072668" y="1028699"/>
                </a:lnTo>
                <a:lnTo>
                  <a:pt x="0" y="1028699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15330" y="1152525"/>
            <a:ext cx="1072668" cy="585852"/>
          </a:xfrm>
          <a:custGeom>
            <a:avLst/>
            <a:gdLst/>
            <a:ahLst/>
            <a:cxnLst/>
            <a:rect l="l" t="t" r="r" b="b"/>
            <a:pathLst>
              <a:path w="1072668" h="585852">
                <a:moveTo>
                  <a:pt x="0" y="0"/>
                </a:moveTo>
                <a:lnTo>
                  <a:pt x="1072668" y="0"/>
                </a:lnTo>
                <a:lnTo>
                  <a:pt x="1072668" y="585852"/>
                </a:lnTo>
                <a:lnTo>
                  <a:pt x="0" y="585852"/>
                </a:lnTo>
                <a:lnTo>
                  <a:pt x="0" y="0"/>
                </a:lnTo>
                <a:close/>
              </a:path>
            </a:pathLst>
          </a:custGeom>
          <a:solidFill>
            <a:srgbClr val="3437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7631" y="1028700"/>
            <a:ext cx="10580367" cy="123824"/>
          </a:xfrm>
          <a:custGeom>
            <a:avLst/>
            <a:gdLst/>
            <a:ahLst/>
            <a:cxnLst/>
            <a:rect l="l" t="t" r="r" b="b"/>
            <a:pathLst>
              <a:path w="10580367" h="123824">
                <a:moveTo>
                  <a:pt x="10580367" y="0"/>
                </a:moveTo>
                <a:lnTo>
                  <a:pt x="10580367" y="123824"/>
                </a:lnTo>
                <a:lnTo>
                  <a:pt x="0" y="123824"/>
                </a:lnTo>
                <a:lnTo>
                  <a:pt x="0" y="0"/>
                </a:lnTo>
                <a:lnTo>
                  <a:pt x="10580367" y="0"/>
                </a:lnTo>
                <a:close/>
              </a:path>
            </a:pathLst>
          </a:custGeom>
          <a:solidFill>
            <a:srgbClr val="E7524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212859" y="5016980"/>
            <a:ext cx="883602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1600" y="4081522"/>
            <a:ext cx="16766847" cy="9723551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второго этапа мониторинга предусмотрено заполнение двух опросных форм: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мониторинга реализации обновленных ФГОС начального общего и основного общего образования в общеобразовательных организациях субъекта РФ </a:t>
            </a:r>
          </a:p>
          <a:p>
            <a:pPr marL="514350" lvl="0" indent="-514350">
              <a:buAutoNum type="arabicPeriod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Форма мониторинга деятельности субъекта РФ по формированию функциональной грамотности школьников </a:t>
            </a: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  <a:p>
            <a:endParaRPr lang="ru-RU" dirty="0"/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93640" y="5016980"/>
            <a:ext cx="2877183" cy="977899"/>
          </a:xfrm>
          <a:prstGeom prst="rect">
            <a:avLst/>
          </a:prstGeom>
        </p:spPr>
        <p:txBody>
          <a:bodyPr wrap="square" lIns="0" tIns="48895" rIns="0" bIns="0" rtlCol="0">
            <a:noAutofit/>
          </a:bodyPr>
          <a:lstStyle/>
          <a:p>
            <a:pPr marL="12700">
              <a:lnSpc>
                <a:spcPts val="7700"/>
              </a:lnSpc>
            </a:pPr>
            <a:endParaRPr sz="7500" dirty="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626353" y="423863"/>
            <a:ext cx="3257549" cy="1400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029200" y="1585972"/>
            <a:ext cx="136023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письмом ФГБНУ «Институт  стратегии  развития  образования российской  академии  образования»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2-й этап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реализации обновленных ФГОС НОО, ООО в общеобразовательных организациях  субъектов РФ в 2022 году пройдет в сентябре-октябре 2022 г.</a:t>
            </a:r>
          </a:p>
        </p:txBody>
      </p:sp>
    </p:spTree>
    <p:extLst>
      <p:ext uri="{BB962C8B-B14F-4D97-AF65-F5344CB8AC3E}">
        <p14:creationId xmlns:p14="http://schemas.microsoft.com/office/powerpoint/2010/main" val="2634714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7524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</TotalTime>
  <Words>860</Words>
  <Application>Microsoft Office PowerPoint</Application>
  <PresentationFormat>Произвольный</PresentationFormat>
  <Paragraphs>187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Fira Sans Thin</vt:lpstr>
      <vt:lpstr>Noto Serif Display Light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132</cp:revision>
  <dcterms:modified xsi:type="dcterms:W3CDTF">2022-09-26T05:47:22Z</dcterms:modified>
</cp:coreProperties>
</file>