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1ABB5-A74A-407A-93BA-75C0979C8D51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818BC-584E-4E40-B19F-8C2D5C68FE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101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3513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3704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6265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3769-4C9C-4DFC-9AEE-DFB1E7803AF7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485F-33F5-4D6B-93C5-5D4A8ACDC7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569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3769-4C9C-4DFC-9AEE-DFB1E7803AF7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485F-33F5-4D6B-93C5-5D4A8ACDC7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519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3769-4C9C-4DFC-9AEE-DFB1E7803AF7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485F-33F5-4D6B-93C5-5D4A8ACDC7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411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3769-4C9C-4DFC-9AEE-DFB1E7803AF7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485F-33F5-4D6B-93C5-5D4A8ACDC7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65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3769-4C9C-4DFC-9AEE-DFB1E7803AF7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485F-33F5-4D6B-93C5-5D4A8ACDC7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421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3769-4C9C-4DFC-9AEE-DFB1E7803AF7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485F-33F5-4D6B-93C5-5D4A8ACDC7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356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3769-4C9C-4DFC-9AEE-DFB1E7803AF7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485F-33F5-4D6B-93C5-5D4A8ACDC7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873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3769-4C9C-4DFC-9AEE-DFB1E7803AF7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485F-33F5-4D6B-93C5-5D4A8ACDC7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52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3769-4C9C-4DFC-9AEE-DFB1E7803AF7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485F-33F5-4D6B-93C5-5D4A8ACDC7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586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3769-4C9C-4DFC-9AEE-DFB1E7803AF7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485F-33F5-4D6B-93C5-5D4A8ACDC7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3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3769-4C9C-4DFC-9AEE-DFB1E7803AF7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485F-33F5-4D6B-93C5-5D4A8ACDC7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35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13769-4C9C-4DFC-9AEE-DFB1E7803AF7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0485F-33F5-4D6B-93C5-5D4A8ACDC7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064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адпись 2">
            <a:extLst>
              <a:ext uri="{FF2B5EF4-FFF2-40B4-BE49-F238E27FC236}">
                <a16:creationId xmlns:a16="http://schemas.microsoft.com/office/drawing/2014/main" id="{CE6AF7FE-5978-4B5F-90E1-044AC25EC230}"/>
              </a:ext>
            </a:extLst>
          </p:cNvPr>
          <p:cNvSpPr txBox="1"/>
          <p:nvPr/>
        </p:nvSpPr>
        <p:spPr>
          <a:xfrm>
            <a:off x="570129" y="298223"/>
            <a:ext cx="6977888" cy="1087632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>
            <a:defPPr>
              <a:defRPr lang="en-US"/>
            </a:defPPr>
            <a:lvl1pPr>
              <a:lnSpc>
                <a:spcPts val="4000"/>
              </a:lnSpc>
              <a:defRPr sz="3600" b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1600" b="0" dirty="0"/>
              <a:t>Магаданское областное государственное автономное учреждение дополнительного профессионального образования «Институт развития образования и повышения квалификации педагогических кадров»</a:t>
            </a:r>
          </a:p>
          <a:p>
            <a:pPr algn="ctr">
              <a:lnSpc>
                <a:spcPct val="100000"/>
              </a:lnSpc>
            </a:pPr>
            <a:r>
              <a:rPr lang="ru-RU" sz="1600" b="0" dirty="0"/>
              <a:t>«Кафедра общего образования»</a:t>
            </a:r>
          </a:p>
        </p:txBody>
      </p:sp>
      <p:pic>
        <p:nvPicPr>
          <p:cNvPr id="163" name="Рисунок 162" descr="Это изображение двух пар рук, собирающих вместе кусочки головоломки. ">
            <a:extLst>
              <a:ext uri="{FF2B5EF4-FFF2-40B4-BE49-F238E27FC236}">
                <a16:creationId xmlns:a16="http://schemas.microsoft.com/office/drawing/2014/main" id="{AB835B29-19DB-41C9-9C29-FB52358C44C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5224"/>
          <a:stretch/>
        </p:blipFill>
        <p:spPr>
          <a:xfrm>
            <a:off x="7548019" y="0"/>
            <a:ext cx="4643983" cy="6858000"/>
          </a:xfrm>
          <a:prstGeom prst="rect">
            <a:avLst/>
          </a:prstGeom>
        </p:spPr>
      </p:pic>
      <p:sp>
        <p:nvSpPr>
          <p:cNvPr id="53" name="Заголовок 52" hidden="1">
            <a:extLst>
              <a:ext uri="{FF2B5EF4-FFF2-40B4-BE49-F238E27FC236}">
                <a16:creationId xmlns:a16="http://schemas.microsoft.com/office/drawing/2014/main" id="{6BCAF586-A14B-4A3B-A249-655ADDBB3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dirty="0"/>
              <a:t>Слайд </a:t>
            </a:r>
            <a:r>
              <a:rPr lang="en-US" dirty="0"/>
              <a:t>8</a:t>
            </a:r>
            <a:r>
              <a:rPr lang="ru-RU" dirty="0"/>
              <a:t> с информацией о кадрах</a:t>
            </a:r>
          </a:p>
        </p:txBody>
      </p:sp>
      <p:pic>
        <p:nvPicPr>
          <p:cNvPr id="7" name="Рисунок 6" descr="Это изображение двух пар рук, собирающих вместе кусочки головоломки. ">
            <a:extLst>
              <a:ext uri="{FF2B5EF4-FFF2-40B4-BE49-F238E27FC236}">
                <a16:creationId xmlns:a16="http://schemas.microsoft.com/office/drawing/2014/main" id="{AB835B29-19DB-41C9-9C29-FB52358C44C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5224"/>
          <a:stretch/>
        </p:blipFill>
        <p:spPr>
          <a:xfrm>
            <a:off x="7548020" y="0"/>
            <a:ext cx="4643981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06994" y="2649300"/>
            <a:ext cx="8837007" cy="173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67" dirty="0">
                <a:solidFill>
                  <a:srgbClr val="002060"/>
                </a:solidFill>
              </a:rPr>
              <a:t>Круглый стол </a:t>
            </a:r>
          </a:p>
          <a:p>
            <a:pPr algn="ctr"/>
            <a:r>
              <a:rPr lang="ru-RU" sz="2667" dirty="0">
                <a:solidFill>
                  <a:srgbClr val="002060"/>
                </a:solidFill>
              </a:rPr>
              <a:t>для педагогов образовательных организаций</a:t>
            </a:r>
            <a:br>
              <a:rPr lang="ru-RU" sz="2667" dirty="0">
                <a:solidFill>
                  <a:srgbClr val="002060"/>
                </a:solidFill>
              </a:rPr>
            </a:br>
            <a:r>
              <a:rPr lang="ru-RU" sz="2667" b="1" dirty="0">
                <a:solidFill>
                  <a:srgbClr val="002060"/>
                </a:solidFill>
              </a:rPr>
              <a:t>«Навстречу сотрудничеству и методической поддержке»</a:t>
            </a:r>
            <a:br>
              <a:rPr lang="ru-RU" sz="2667" b="1" dirty="0">
                <a:solidFill>
                  <a:srgbClr val="002060"/>
                </a:solidFill>
              </a:rPr>
            </a:br>
            <a:endParaRPr lang="ru-RU" sz="2667" b="1" i="1" dirty="0">
              <a:solidFill>
                <a:srgbClr val="002060"/>
              </a:solidFill>
              <a:cs typeface="Segoe UI" panose="020B0502040204020203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44105" y="5430758"/>
            <a:ext cx="2661498" cy="7487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133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23 августа</a:t>
            </a:r>
            <a:r>
              <a:rPr lang="ru-RU" sz="2133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2022 года</a:t>
            </a:r>
          </a:p>
          <a:p>
            <a:pPr algn="ctr"/>
            <a:r>
              <a:rPr lang="ru-RU" sz="2133" b="1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г. Магадан</a:t>
            </a:r>
            <a:endParaRPr lang="ru-RU" sz="2133" b="1" dirty="0">
              <a:solidFill>
                <a:srgbClr val="002060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15" y="1261772"/>
            <a:ext cx="1082076" cy="136070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2868" y="1240761"/>
            <a:ext cx="1741483" cy="1526817"/>
          </a:xfrm>
          <a:prstGeom prst="rect">
            <a:avLst/>
          </a:prstGeom>
        </p:spPr>
      </p:pic>
      <p:pic>
        <p:nvPicPr>
          <p:cNvPr id="12" name="Picture 10274"/>
          <p:cNvPicPr/>
          <p:nvPr/>
        </p:nvPicPr>
        <p:blipFill>
          <a:blip r:embed="rId6"/>
          <a:stretch>
            <a:fillRect/>
          </a:stretch>
        </p:blipFill>
        <p:spPr>
          <a:xfrm>
            <a:off x="2934507" y="1618137"/>
            <a:ext cx="1565511" cy="103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816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адпись 2">
            <a:extLst>
              <a:ext uri="{FF2B5EF4-FFF2-40B4-BE49-F238E27FC236}">
                <a16:creationId xmlns:a16="http://schemas.microsoft.com/office/drawing/2014/main" id="{CE6AF7FE-5978-4B5F-90E1-044AC25EC230}"/>
              </a:ext>
            </a:extLst>
          </p:cNvPr>
          <p:cNvSpPr txBox="1"/>
          <p:nvPr/>
        </p:nvSpPr>
        <p:spPr>
          <a:xfrm>
            <a:off x="570129" y="298223"/>
            <a:ext cx="6977888" cy="1087632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>
            <a:defPPr>
              <a:defRPr lang="en-US"/>
            </a:defPPr>
            <a:lvl1pPr>
              <a:lnSpc>
                <a:spcPts val="4000"/>
              </a:lnSpc>
              <a:defRPr sz="3600" b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1600" b="0" dirty="0"/>
              <a:t>Магаданское областное государственное автономное учреждение дополнительного профессионального образования «Институт развития образования и повышения квалификации педагогических кадров»</a:t>
            </a:r>
          </a:p>
          <a:p>
            <a:pPr algn="ctr">
              <a:lnSpc>
                <a:spcPct val="100000"/>
              </a:lnSpc>
            </a:pPr>
            <a:r>
              <a:rPr lang="ru-RU" sz="1600" b="0" dirty="0"/>
              <a:t>«Кафедра общего образования»</a:t>
            </a:r>
          </a:p>
        </p:txBody>
      </p:sp>
      <p:pic>
        <p:nvPicPr>
          <p:cNvPr id="163" name="Рисунок 162" descr="Это изображение двух пар рук, собирающих вместе кусочки головоломки. ">
            <a:extLst>
              <a:ext uri="{FF2B5EF4-FFF2-40B4-BE49-F238E27FC236}">
                <a16:creationId xmlns:a16="http://schemas.microsoft.com/office/drawing/2014/main" id="{AB835B29-19DB-41C9-9C29-FB52358C44C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5224"/>
          <a:stretch/>
        </p:blipFill>
        <p:spPr>
          <a:xfrm>
            <a:off x="7548019" y="0"/>
            <a:ext cx="4643983" cy="6858000"/>
          </a:xfrm>
          <a:prstGeom prst="rect">
            <a:avLst/>
          </a:prstGeom>
        </p:spPr>
      </p:pic>
      <p:sp>
        <p:nvSpPr>
          <p:cNvPr id="53" name="Заголовок 52" hidden="1">
            <a:extLst>
              <a:ext uri="{FF2B5EF4-FFF2-40B4-BE49-F238E27FC236}">
                <a16:creationId xmlns:a16="http://schemas.microsoft.com/office/drawing/2014/main" id="{6BCAF586-A14B-4A3B-A249-655ADDBB3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dirty="0"/>
              <a:t>Слайд </a:t>
            </a:r>
            <a:r>
              <a:rPr lang="en-US" dirty="0"/>
              <a:t>8</a:t>
            </a:r>
            <a:r>
              <a:rPr lang="ru-RU" dirty="0"/>
              <a:t> с информацией о кадрах</a:t>
            </a:r>
          </a:p>
        </p:txBody>
      </p:sp>
      <p:pic>
        <p:nvPicPr>
          <p:cNvPr id="7" name="Рисунок 6" descr="Это изображение двух пар рук, собирающих вместе кусочки головоломки. ">
            <a:extLst>
              <a:ext uri="{FF2B5EF4-FFF2-40B4-BE49-F238E27FC236}">
                <a16:creationId xmlns:a16="http://schemas.microsoft.com/office/drawing/2014/main" id="{AB835B29-19DB-41C9-9C29-FB52358C44C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5224"/>
          <a:stretch/>
        </p:blipFill>
        <p:spPr>
          <a:xfrm>
            <a:off x="7548020" y="0"/>
            <a:ext cx="4643981" cy="6858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15" y="1261772"/>
            <a:ext cx="1082076" cy="136070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2868" y="1240761"/>
            <a:ext cx="1741483" cy="1526817"/>
          </a:xfrm>
          <a:prstGeom prst="rect">
            <a:avLst/>
          </a:prstGeom>
        </p:spPr>
      </p:pic>
      <p:pic>
        <p:nvPicPr>
          <p:cNvPr id="12" name="Picture 10274"/>
          <p:cNvPicPr/>
          <p:nvPr/>
        </p:nvPicPr>
        <p:blipFill>
          <a:blip r:embed="rId6"/>
          <a:stretch>
            <a:fillRect/>
          </a:stretch>
        </p:blipFill>
        <p:spPr>
          <a:xfrm>
            <a:off x="2934507" y="1618137"/>
            <a:ext cx="1565511" cy="1031164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839940"/>
              </p:ext>
            </p:extLst>
          </p:nvPr>
        </p:nvGraphicFramePr>
        <p:xfrm>
          <a:off x="838200" y="2881583"/>
          <a:ext cx="6403109" cy="25352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03109">
                  <a:extLst>
                    <a:ext uri="{9D8B030D-6E8A-4147-A177-3AD203B41FA5}">
                      <a16:colId xmlns:a16="http://schemas.microsoft.com/office/drawing/2014/main" val="1437076572"/>
                    </a:ext>
                  </a:extLst>
                </a:gridCol>
              </a:tblGrid>
              <a:tr h="25352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Марафон успешных практик наставничества</a:t>
                      </a:r>
                      <a:r>
                        <a:rPr lang="ru-RU" sz="3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.</a:t>
                      </a:r>
                      <a:endParaRPr lang="ru-RU" sz="3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5247865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127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Рисунок 162" descr="Это изображение двух пар рук, собирающих вместе кусочки головоломки. ">
            <a:extLst>
              <a:ext uri="{FF2B5EF4-FFF2-40B4-BE49-F238E27FC236}">
                <a16:creationId xmlns:a16="http://schemas.microsoft.com/office/drawing/2014/main" id="{AB835B29-19DB-41C9-9C29-FB52358C44C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5224"/>
          <a:stretch/>
        </p:blipFill>
        <p:spPr>
          <a:xfrm>
            <a:off x="7548019" y="0"/>
            <a:ext cx="4643983" cy="6858000"/>
          </a:xfrm>
          <a:prstGeom prst="rect">
            <a:avLst/>
          </a:prstGeom>
        </p:spPr>
      </p:pic>
      <p:sp>
        <p:nvSpPr>
          <p:cNvPr id="53" name="Заголовок 52" hidden="1">
            <a:extLst>
              <a:ext uri="{FF2B5EF4-FFF2-40B4-BE49-F238E27FC236}">
                <a16:creationId xmlns:a16="http://schemas.microsoft.com/office/drawing/2014/main" id="{6BCAF586-A14B-4A3B-A249-655ADDBB3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dirty="0"/>
              <a:t>Слайд </a:t>
            </a:r>
            <a:r>
              <a:rPr lang="en-US" dirty="0"/>
              <a:t>8</a:t>
            </a:r>
            <a:r>
              <a:rPr lang="ru-RU" dirty="0"/>
              <a:t> с информацией о кадрах</a:t>
            </a:r>
          </a:p>
        </p:txBody>
      </p:sp>
      <p:pic>
        <p:nvPicPr>
          <p:cNvPr id="7" name="Рисунок 6" descr="Это изображение двух пар рук, собирающих вместе кусочки головоломки. ">
            <a:extLst>
              <a:ext uri="{FF2B5EF4-FFF2-40B4-BE49-F238E27FC236}">
                <a16:creationId xmlns:a16="http://schemas.microsoft.com/office/drawing/2014/main" id="{AB835B29-19DB-41C9-9C29-FB52358C44C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5224"/>
          <a:stretch/>
        </p:blipFill>
        <p:spPr>
          <a:xfrm>
            <a:off x="7548020" y="0"/>
            <a:ext cx="4643981" cy="6858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5018"/>
            <a:ext cx="660285" cy="86259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5164" y="11010"/>
            <a:ext cx="1025696" cy="772766"/>
          </a:xfrm>
          <a:prstGeom prst="rect">
            <a:avLst/>
          </a:prstGeom>
        </p:spPr>
      </p:pic>
      <p:pic>
        <p:nvPicPr>
          <p:cNvPr id="12" name="Picture 10274"/>
          <p:cNvPicPr/>
          <p:nvPr/>
        </p:nvPicPr>
        <p:blipFill>
          <a:blip r:embed="rId6"/>
          <a:stretch>
            <a:fillRect/>
          </a:stretch>
        </p:blipFill>
        <p:spPr>
          <a:xfrm>
            <a:off x="5786635" y="5688187"/>
            <a:ext cx="1565511" cy="1031164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002797"/>
              </p:ext>
            </p:extLst>
          </p:nvPr>
        </p:nvGraphicFramePr>
        <p:xfrm>
          <a:off x="782783" y="387927"/>
          <a:ext cx="5460999" cy="9814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60999">
                  <a:extLst>
                    <a:ext uri="{9D8B030D-6E8A-4147-A177-3AD203B41FA5}">
                      <a16:colId xmlns:a16="http://schemas.microsoft.com/office/drawing/2014/main" val="1437076572"/>
                    </a:ext>
                  </a:extLst>
                </a:gridCol>
              </a:tblGrid>
              <a:tr h="7943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u="sng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Лаборатория наставничества: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u="sng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проблемы и решения школы</a:t>
                      </a:r>
                      <a:endParaRPr lang="ru-RU" sz="2800" b="1" u="sng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524786534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29309" y="1339273"/>
            <a:ext cx="7418710" cy="4848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1. Какие задачи стоят перед школьным руководством и педагогическим коллективом в целом в период адаптации молодого педагога в школе?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2. Как и по каким признакам школьное руководство может распознать, успешность вхождения молодого педагога в профессию?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3. Каковы управленческие условия успешной интеграции молодого педагога в профессию?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4. Нужна ли комплексная программа поддержки и сопровождения молодых педагогов?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5. Как повысить эффективность взаимодействия с молодым педагогом?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Как оценить результативность наставничества?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5929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113</Words>
  <Application>Microsoft Office PowerPoint</Application>
  <PresentationFormat>Широкоэкранный</PresentationFormat>
  <Paragraphs>28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Times New Roman</vt:lpstr>
      <vt:lpstr>Тема Office</vt:lpstr>
      <vt:lpstr>Слайд 8 с информацией о кадрах</vt:lpstr>
      <vt:lpstr>Слайд 8 с информацией о кадрах</vt:lpstr>
      <vt:lpstr>Слайд 8 с информацией о кадрах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8 с информацией о кадрах</dc:title>
  <dc:creator>User</dc:creator>
  <cp:lastModifiedBy>User</cp:lastModifiedBy>
  <cp:revision>4</cp:revision>
  <dcterms:created xsi:type="dcterms:W3CDTF">2022-08-18T04:12:38Z</dcterms:created>
  <dcterms:modified xsi:type="dcterms:W3CDTF">2022-08-19T04:39:03Z</dcterms:modified>
</cp:coreProperties>
</file>