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72B5AD9-8518-4BB4-BA3F-245C97975C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Магаданское областное государственное автономное учреждение дополнительного профессионального образования "Институт развития образования и повышения квалификации педагогических кадров"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38AB497-6821-4F24-AAD8-365CD3DF40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0B9BD-AD03-4F43-AD79-F201E16B78B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08D9E61-30BE-4136-B447-94C0B3D5B5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5255AA-706F-476F-B0CE-A8ED52769C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A1EA7-6DD3-4498-8A80-71BC63106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3065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Магаданское областное государственное автономное учреждение дополнительного профессионального образования "Институт развития образования и повышения квалификации педагогических кадров"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904E9-6D0E-44CE-A540-CC6869A657A8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B0BB-D3BF-459A-BC33-1A7AB1CD6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41687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C39B-DA1B-4885-88D6-097FA017081F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D110-E9AC-4446-9D85-9B73815AA839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6F02-FDED-4D5D-A060-3F203CFBECA0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F764-6FA0-477C-BE3C-C52E32FF760E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CBA7-111D-4CEA-8BC6-778801B7C460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884C-AADD-4BE7-BF0A-FAAD6ADE17E2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57A5-426C-47BE-9A4A-4B203DF1B2EC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A7EA-F217-4A60-8139-A22F94F9FA68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E190-22CC-4467-A181-6A3D14DDDC04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9E14-FB31-4E9A-8B51-4288E5EFB14B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C4D51C6-8E3B-404A-92E6-21C7E2A2C24A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97648-FE87-4ED8-97FA-70CCEDE3AD1A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396BFA-2447-4C77-A20F-FD94B5AC4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722" y="1286540"/>
            <a:ext cx="10268042" cy="214246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гуманитарного образования для формирования направленности личности 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C54284-DE91-44C8-AF2F-5852F98F9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8384" y="3807651"/>
            <a:ext cx="8637072" cy="1763810"/>
          </a:xfrm>
        </p:spPr>
        <p:txBody>
          <a:bodyPr>
            <a:normAutofit/>
          </a:bodyPr>
          <a:lstStyle/>
          <a:p>
            <a:pPr indent="450215" algn="r">
              <a:lnSpc>
                <a:spcPct val="100000"/>
              </a:lnSpc>
            </a:pPr>
            <a:r>
              <a:rPr lang="ru-RU" sz="18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Якунина Ю.Е., </a:t>
            </a:r>
            <a:r>
              <a:rPr lang="ru-RU" sz="1800" i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канд.психол.наук</a:t>
            </a:r>
            <a:r>
              <a:rPr lang="ru-RU" sz="18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1800" i="1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r">
              <a:lnSpc>
                <a:spcPct val="100000"/>
              </a:lnSpc>
            </a:pPr>
            <a:r>
              <a:rPr lang="ru-RU" sz="18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доцент, проректор по учебно-методической </a:t>
            </a:r>
            <a:endParaRPr lang="ru-RU" sz="1800" i="1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</a:pPr>
            <a:r>
              <a:rPr lang="ru-RU" sz="18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работе МОГАУДПО «</a:t>
            </a:r>
            <a:r>
              <a:rPr lang="ru-RU" sz="1800" i="1" cap="non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ИРОиПКПК</a:t>
            </a:r>
            <a:r>
              <a:rPr lang="ru-RU" sz="18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i="1" cap="none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395891-48C7-423B-9D51-5116B2248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33" y="74898"/>
            <a:ext cx="1903954" cy="16122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AE0992-AA1A-4E8D-9718-48654ACC8375}"/>
              </a:ext>
            </a:extLst>
          </p:cNvPr>
          <p:cNvSpPr txBox="1"/>
          <p:nvPr/>
        </p:nvSpPr>
        <p:spPr>
          <a:xfrm>
            <a:off x="2020187" y="131922"/>
            <a:ext cx="9558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ook Antiqua" panose="02040602050305030304" pitchFamily="18" charset="0"/>
              </a:rPr>
              <a:t>Магаданское областное государственное автономное учреждение дополнительного профессионального образования </a:t>
            </a:r>
          </a:p>
          <a:p>
            <a:pPr algn="ctr"/>
            <a:r>
              <a:rPr lang="ru-RU" dirty="0">
                <a:latin typeface="Book Antiqua" panose="02040602050305030304" pitchFamily="18" charset="0"/>
              </a:rPr>
              <a:t>«Институт развития образования и повышения квалификации педагогических кадров»</a:t>
            </a:r>
          </a:p>
        </p:txBody>
      </p:sp>
    </p:spTree>
    <p:extLst>
      <p:ext uri="{BB962C8B-B14F-4D97-AF65-F5344CB8AC3E}">
        <p14:creationId xmlns:p14="http://schemas.microsoft.com/office/powerpoint/2010/main" val="275041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2195F-F933-4E86-A377-EC421288F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 Antiqua" panose="02040602050305030304" pitchFamily="18" charset="0"/>
              </a:rPr>
              <a:t>Направленность личности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22888-DDBA-4B83-96EE-944A116FC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749" y="1988288"/>
            <a:ext cx="11663916" cy="3531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совокупность устойчивых мотивов, относительно независимых от ситуации, ориентирующих избирательную активность личности на достижение относительно сложных жизненных целей.</a:t>
            </a:r>
          </a:p>
          <a:p>
            <a:pPr marL="0" indent="0">
              <a:buNone/>
            </a:pPr>
            <a:r>
              <a:rPr lang="ru-RU" sz="2400" b="1" u="sng" dirty="0">
                <a:latin typeface="Book Antiqua" panose="02040602050305030304" pitchFamily="18" charset="0"/>
              </a:rPr>
              <a:t>Виды направленности:</a:t>
            </a:r>
          </a:p>
          <a:p>
            <a:r>
              <a:rPr lang="ru-RU" sz="24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Личная направленность или направленность на себя</a:t>
            </a:r>
            <a:r>
              <a:rPr lang="ru-RU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4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Коллективистская направленность или направленность на других</a:t>
            </a:r>
            <a:r>
              <a:rPr lang="ru-RU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деловая направленность или </a:t>
            </a:r>
            <a:r>
              <a:rPr lang="ru-RU" sz="24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направленность на дело</a:t>
            </a:r>
            <a:r>
              <a:rPr lang="ru-RU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65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39038-DDC5-444C-A2D8-DEFD81ED8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 Antiqua" panose="02040602050305030304" pitchFamily="18" charset="0"/>
              </a:rPr>
              <a:t>Структурные компоненты направленности личности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1AC8C1-3724-4AD4-AB6B-27D01DC4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4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идеалы</a:t>
            </a:r>
            <a:r>
              <a:rPr lang="ru-RU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4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мировоззрение</a:t>
            </a:r>
            <a:r>
              <a:rPr lang="ru-RU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4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убеждения</a:t>
            </a:r>
            <a:r>
              <a:rPr lang="ru-RU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4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позиция</a:t>
            </a:r>
            <a:r>
              <a:rPr lang="ru-RU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4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ценностные ориентации</a:t>
            </a:r>
            <a:endParaRPr lang="ru-RU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47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696C3-EDC0-4A95-B33B-609B714DA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63" y="751356"/>
            <a:ext cx="9603275" cy="1049235"/>
          </a:xfrm>
        </p:spPr>
        <p:txBody>
          <a:bodyPr/>
          <a:lstStyle/>
          <a:p>
            <a:r>
              <a:rPr lang="ru-RU" dirty="0">
                <a:latin typeface="Book Antiqua" panose="02040602050305030304" pitchFamily="18" charset="0"/>
              </a:rPr>
              <a:t>Гуманитарное образование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04CC67-ECFC-4F50-8D10-101918CAEA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4148" y="2070068"/>
            <a:ext cx="10873564" cy="336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овокупность знаний в области общественных наук (философии, истории, филологии, права, экономики, искусствоведения и др.) и связанных с ними практических навыков и умений.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«Именно субъект, то есть человек, его мир, его отношения, процессы, связанные с субъектом, являются объектом гуманитарного познания»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(Иванова С.В., 2021).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9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AB384D-D71C-47CD-9C56-7E8DF2EAE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 Antiqua" panose="02040602050305030304" pitchFamily="18" charset="0"/>
              </a:rPr>
              <a:t>Проблемы гуманитарных наук и гуманитарного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3F1CF8-D300-4DC7-8AD8-ED445A2D8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Book Antiqua" panose="02040602050305030304" pitchFamily="18" charset="0"/>
              </a:rPr>
              <a:t>«Маргинализация» гуманитарных наук</a:t>
            </a:r>
          </a:p>
          <a:p>
            <a:r>
              <a:rPr lang="ru-RU" sz="2400" dirty="0">
                <a:latin typeface="Book Antiqua" panose="02040602050305030304" pitchFamily="18" charset="0"/>
              </a:rPr>
              <a:t>Критерии «экономического эффекта» малоприменимы к </a:t>
            </a:r>
            <a:r>
              <a:rPr lang="ru-RU" sz="2400" dirty="0" err="1">
                <a:latin typeface="Book Antiqua" panose="02040602050305030304" pitchFamily="18" charset="0"/>
              </a:rPr>
              <a:t>гуманитаристике</a:t>
            </a:r>
            <a:endParaRPr lang="ru-RU" sz="2400" dirty="0">
              <a:latin typeface="Book Antiqua" panose="02040602050305030304" pitchFamily="18" charset="0"/>
            </a:endParaRPr>
          </a:p>
          <a:p>
            <a:r>
              <a:rPr lang="ru-RU" sz="2400" dirty="0">
                <a:latin typeface="Book Antiqua" panose="02040602050305030304" pitchFamily="18" charset="0"/>
              </a:rPr>
              <a:t>Мифология несвоевременности и избыточности гуманитарного знания </a:t>
            </a:r>
          </a:p>
        </p:txBody>
      </p:sp>
    </p:spTree>
    <p:extLst>
      <p:ext uri="{BB962C8B-B14F-4D97-AF65-F5344CB8AC3E}">
        <p14:creationId xmlns:p14="http://schemas.microsoft.com/office/powerpoint/2010/main" val="98150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3EA10-710D-45F9-A9E1-88E0BBFA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 Antiqua" panose="02040602050305030304" pitchFamily="18" charset="0"/>
              </a:rPr>
              <a:t>Проблемы человека в современной цивилизации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AC7D08-4DA1-4388-AF95-502AB9808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6838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Book Antiqua" panose="02040602050305030304" pitchFamily="18" charset="0"/>
              </a:rPr>
              <a:t>Размытая и / или неустойчивая идентичность</a:t>
            </a:r>
          </a:p>
          <a:p>
            <a:r>
              <a:rPr lang="ru-RU" sz="2400" dirty="0">
                <a:latin typeface="Book Antiqua" panose="02040602050305030304" pitchFamily="18" charset="0"/>
              </a:rPr>
              <a:t>Информационная перегрузка (включая информационное засорение)</a:t>
            </a:r>
          </a:p>
          <a:p>
            <a:r>
              <a:rPr lang="ru-RU" sz="2400" dirty="0">
                <a:latin typeface="Book Antiqua" panose="02040602050305030304" pitchFamily="18" charset="0"/>
              </a:rPr>
              <a:t>Отчуждение</a:t>
            </a:r>
          </a:p>
          <a:p>
            <a:r>
              <a:rPr lang="ru-RU" sz="2400" dirty="0">
                <a:latin typeface="Book Antiqua" panose="02040602050305030304" pitchFamily="18" charset="0"/>
              </a:rPr>
              <a:t>Утверждение ценностей потребления</a:t>
            </a:r>
          </a:p>
          <a:p>
            <a:r>
              <a:rPr lang="ru-RU" sz="2400" dirty="0">
                <a:latin typeface="Book Antiqua" panose="02040602050305030304" pitchFamily="18" charset="0"/>
              </a:rPr>
              <a:t>Утрата ценности интеллектуального </a:t>
            </a:r>
            <a:r>
              <a:rPr lang="ru-RU" sz="2400" b="1" u="sng" dirty="0">
                <a:latin typeface="Book Antiqua" panose="02040602050305030304" pitchFamily="18" charset="0"/>
              </a:rPr>
              <a:t>труда</a:t>
            </a:r>
          </a:p>
        </p:txBody>
      </p:sp>
    </p:spTree>
    <p:extLst>
      <p:ext uri="{BB962C8B-B14F-4D97-AF65-F5344CB8AC3E}">
        <p14:creationId xmlns:p14="http://schemas.microsoft.com/office/powerpoint/2010/main" val="201635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2E4059-0143-4B8C-BCC3-482C6D10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643" y="531629"/>
            <a:ext cx="9800212" cy="132212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Book Antiqua" panose="02040602050305030304" pitchFamily="18" charset="0"/>
              </a:rPr>
              <a:t>Возможности гуманитарного образования для решения данных проблем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162AFA3-206D-4A41-8135-E744003BD7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548336"/>
              </p:ext>
            </p:extLst>
          </p:nvPr>
        </p:nvGraphicFramePr>
        <p:xfrm>
          <a:off x="637953" y="1967023"/>
          <a:ext cx="10685721" cy="388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1694">
                  <a:extLst>
                    <a:ext uri="{9D8B030D-6E8A-4147-A177-3AD203B41FA5}">
                      <a16:colId xmlns:a16="http://schemas.microsoft.com/office/drawing/2014/main" val="2966131025"/>
                    </a:ext>
                  </a:extLst>
                </a:gridCol>
                <a:gridCol w="4122629">
                  <a:extLst>
                    <a:ext uri="{9D8B030D-6E8A-4147-A177-3AD203B41FA5}">
                      <a16:colId xmlns:a16="http://schemas.microsoft.com/office/drawing/2014/main" val="4217589622"/>
                    </a:ext>
                  </a:extLst>
                </a:gridCol>
                <a:gridCol w="2331398">
                  <a:extLst>
                    <a:ext uri="{9D8B030D-6E8A-4147-A177-3AD203B41FA5}">
                      <a16:colId xmlns:a16="http://schemas.microsoft.com/office/drawing/2014/main" val="2927434752"/>
                    </a:ext>
                  </a:extLst>
                </a:gridCol>
              </a:tblGrid>
              <a:tr h="64823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Book Antiqua" panose="02040602050305030304" pitchFamily="18" charset="0"/>
                        </a:rPr>
                        <a:t>Проблема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Book Antiqua" panose="02040602050305030304" pitchFamily="18" charset="0"/>
                        </a:rPr>
                        <a:t>Возможности гуманитарного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Book Antiqua" panose="02040602050305030304" pitchFamily="18" charset="0"/>
                        </a:rPr>
                        <a:t>Дисциплины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812433"/>
                  </a:ext>
                </a:extLst>
              </a:tr>
              <a:tr h="627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Book Antiqua" panose="02040602050305030304" pitchFamily="18" charset="0"/>
                        </a:rPr>
                        <a:t>Размытая и / или неустойчивая идентичность личности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017115"/>
                  </a:ext>
                </a:extLst>
              </a:tr>
              <a:tr h="945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Book Antiqua" panose="02040602050305030304" pitchFamily="18" charset="0"/>
                        </a:rPr>
                        <a:t>Информационная перегрузка (включая информационное засорение)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55213"/>
                  </a:ext>
                </a:extLst>
              </a:tr>
              <a:tr h="3755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Book Antiqua" panose="02040602050305030304" pitchFamily="18" charset="0"/>
                        </a:rPr>
                        <a:t>Отчуждение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01865"/>
                  </a:ext>
                </a:extLst>
              </a:tr>
              <a:tr h="3755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Book Antiqua" panose="02040602050305030304" pitchFamily="18" charset="0"/>
                        </a:rPr>
                        <a:t>Утверждение ценностей потребления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237350"/>
                  </a:ext>
                </a:extLst>
              </a:tr>
              <a:tr h="3755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Book Antiqua" panose="02040602050305030304" pitchFamily="18" charset="0"/>
                        </a:rPr>
                        <a:t>Утрата ценности интеллектуального </a:t>
                      </a:r>
                      <a:r>
                        <a:rPr lang="ru-RU" sz="1800" b="1" u="sng" dirty="0">
                          <a:latin typeface="Book Antiqua" panose="02040602050305030304" pitchFamily="18" charset="0"/>
                        </a:rPr>
                        <a:t>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04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24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21E2DC-5500-497A-BF7F-C597B5DAC19B}"/>
              </a:ext>
            </a:extLst>
          </p:cNvPr>
          <p:cNvSpPr txBox="1"/>
          <p:nvPr/>
        </p:nvSpPr>
        <p:spPr>
          <a:xfrm>
            <a:off x="1477926" y="2279280"/>
            <a:ext cx="10005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cap="all" dirty="0">
                <a:solidFill>
                  <a:srgbClr val="C00000"/>
                </a:solidFill>
                <a:latin typeface="Book Antiqua" panose="0204060205030503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798644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51</TotalTime>
  <Words>259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Gill Sans MT</vt:lpstr>
      <vt:lpstr>Symbol</vt:lpstr>
      <vt:lpstr>Times New Roman</vt:lpstr>
      <vt:lpstr>Галерея</vt:lpstr>
      <vt:lpstr>Значение гуманитарного образования для формирования направленности личности </vt:lpstr>
      <vt:lpstr>Направленность личности</vt:lpstr>
      <vt:lpstr>Структурные компоненты направленности личности</vt:lpstr>
      <vt:lpstr>Гуманитарное образование</vt:lpstr>
      <vt:lpstr>Проблемы гуманитарных наук и гуманитарного образования</vt:lpstr>
      <vt:lpstr>Проблемы человека в современной цивилизации</vt:lpstr>
      <vt:lpstr>Возможности гуманитарного образования для решения данных проблем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гуманитарного образования для формирования направленности личности</dc:title>
  <dc:creator>Виктория Васильева</dc:creator>
  <cp:lastModifiedBy>Виктория Васильева</cp:lastModifiedBy>
  <cp:revision>6</cp:revision>
  <dcterms:created xsi:type="dcterms:W3CDTF">2021-05-25T22:37:37Z</dcterms:created>
  <dcterms:modified xsi:type="dcterms:W3CDTF">2021-05-25T23:29:33Z</dcterms:modified>
</cp:coreProperties>
</file>