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6597C-60E1-424E-9F55-1B9B2D8BEB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9773A-DA15-49EB-87A9-98C15CBD2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0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2213" y="1074738"/>
            <a:ext cx="9536113" cy="5364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775">
              <a:defRPr/>
            </a:pPr>
            <a:fld id="{23E0CCD4-10AB-4A77-9521-BBF114B460FC}" type="slidenum">
              <a:rPr lang="ru-RU">
                <a:solidFill>
                  <a:prstClr val="black"/>
                </a:solidFill>
                <a:latin typeface="Calibri"/>
              </a:rPr>
              <a:pPr defTabSz="900775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8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2213" y="1074738"/>
            <a:ext cx="9536113" cy="5364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775">
              <a:defRPr/>
            </a:pPr>
            <a:fld id="{23E0CCD4-10AB-4A77-9521-BBF114B460FC}" type="slidenum">
              <a:rPr lang="ru-RU">
                <a:solidFill>
                  <a:prstClr val="black"/>
                </a:solidFill>
                <a:latin typeface="Calibri"/>
              </a:rPr>
              <a:pPr defTabSz="900775">
                <a:defRPr/>
              </a:pPr>
              <a:t>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06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2213" y="1074738"/>
            <a:ext cx="9536113" cy="5364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775">
              <a:defRPr/>
            </a:pPr>
            <a:fld id="{23E0CCD4-10AB-4A77-9521-BBF114B460FC}" type="slidenum">
              <a:rPr lang="ru-RU">
                <a:solidFill>
                  <a:prstClr val="black"/>
                </a:solidFill>
                <a:latin typeface="Calibri"/>
              </a:rPr>
              <a:pPr defTabSz="900775">
                <a:defRPr/>
              </a:pPr>
              <a:t>4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248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2213" y="1074738"/>
            <a:ext cx="9536113" cy="5364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775">
              <a:defRPr/>
            </a:pPr>
            <a:fld id="{23E0CCD4-10AB-4A77-9521-BBF114B460FC}" type="slidenum">
              <a:rPr lang="ru-RU">
                <a:solidFill>
                  <a:prstClr val="black"/>
                </a:solidFill>
                <a:latin typeface="Calibri"/>
              </a:rPr>
              <a:pPr defTabSz="900775">
                <a:defRPr/>
              </a:pPr>
              <a:t>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652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73578" y="4654828"/>
            <a:ext cx="5388609" cy="4409837"/>
          </a:xfrm>
          <a:prstGeom prst="rect">
            <a:avLst/>
          </a:prstGeom>
        </p:spPr>
        <p:txBody>
          <a:bodyPr lIns="90063" tIns="90063" rIns="90063" bIns="90063" anchor="ctr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35013"/>
            <a:ext cx="6532563" cy="36750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2940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73578" y="4654828"/>
            <a:ext cx="5388609" cy="4409837"/>
          </a:xfrm>
          <a:prstGeom prst="rect">
            <a:avLst/>
          </a:prstGeom>
        </p:spPr>
        <p:txBody>
          <a:bodyPr lIns="90063" tIns="90063" rIns="90063" bIns="90063" anchor="ctr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35013"/>
            <a:ext cx="6532563" cy="36750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73722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62213" y="1074738"/>
            <a:ext cx="9536113" cy="5364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775">
              <a:defRPr/>
            </a:pPr>
            <a:fld id="{23E0CCD4-10AB-4A77-9521-BBF114B460FC}" type="slidenum">
              <a:rPr lang="ru-RU">
                <a:solidFill>
                  <a:prstClr val="black"/>
                </a:solidFill>
                <a:latin typeface="Calibri"/>
              </a:rPr>
              <a:pPr defTabSz="900775">
                <a:defRPr/>
              </a:pPr>
              <a:t>8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330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7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2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0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9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0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6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04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6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A06A-C81E-4261-9522-3B154D8B9D9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2226D-0ACD-4941-8F17-7AFB16C22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5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Преемственность формирующего оценивания образовательных результатов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обучающихся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Баюкова Надежда Олеговна, заведующая кафедрой общего образования Магаданского областного Института развития образования и повышения квалификации педагогических кадров, к.п.н., доцент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2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0"/>
            <a:ext cx="11041267" cy="764704"/>
          </a:xfr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ПОНЯТИЯ ФОРМИРУЮЩЕГО ОЦЕНИВАНИЯ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7688" y="3506481"/>
            <a:ext cx="4668499" cy="3077766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-379730" fontAlgn="ctr"/>
            <a:r>
              <a:rPr lang="ru-RU" sz="1400" b="1" dirty="0">
                <a:solidFill>
                  <a:srgbClr val="002060"/>
                </a:solidFill>
              </a:rPr>
              <a:t>О. Н. Крылова, Е. Г. </a:t>
            </a:r>
            <a:r>
              <a:rPr lang="ru-RU" sz="1400" b="1" dirty="0" err="1">
                <a:solidFill>
                  <a:srgbClr val="002060"/>
                </a:solidFill>
              </a:rPr>
              <a:t>Бойцова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Формирующее оценивание — оценивание, осуществляемое в процессе обучения, когда анализируются знания, умения, ценностные установки, а также поведение обучающихся, дается обратная связь по итогам обучения.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Результаты ученика сравниваются с его предыдущими результатами. Происходит мотивирование обучающихся, постановка образовательных целей и определение путей их достижения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7688" y="1091292"/>
            <a:ext cx="8600460" cy="2246769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-379730" fontAlgn="ctr"/>
            <a:r>
              <a:rPr lang="ru-RU" sz="1400" b="1" dirty="0">
                <a:solidFill>
                  <a:srgbClr val="002060"/>
                </a:solidFill>
              </a:rPr>
              <a:t>Некоторые исследователи трактуют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Формирующее оценивание качества учебных достижений школьников как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пошаговое движение каждого конкретного ученика к лучшим учебным результатам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через активное включение в анализ (постоянную рефлексию), призванное установить трудности, выявить пробелы в освоении содержания … образования и эффективно их восполнить </a:t>
            </a:r>
          </a:p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(обратная связь в диаде «ребенок— учитель»)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1091292"/>
            <a:ext cx="2402368" cy="3539430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-379730" fontAlgn="ctr"/>
            <a:r>
              <a:rPr lang="ru-RU" sz="1600" b="1" dirty="0">
                <a:solidFill>
                  <a:srgbClr val="002060"/>
                </a:solidFill>
              </a:rPr>
              <a:t>Формирующее оценивание  предложено  как инструмент повышения качества освоения образовательной программы и противопоставлялось </a:t>
            </a:r>
            <a:r>
              <a:rPr lang="ru-RU" sz="1600" b="1" dirty="0" err="1">
                <a:solidFill>
                  <a:srgbClr val="002060"/>
                </a:solidFill>
              </a:rPr>
              <a:t>суммативному</a:t>
            </a:r>
            <a:r>
              <a:rPr lang="ru-RU" sz="1600" b="1" dirty="0">
                <a:solidFill>
                  <a:srgbClr val="002060"/>
                </a:solidFill>
              </a:rPr>
              <a:t> оцениванию, которое определялось как показатель соответствия уровня </a:t>
            </a:r>
            <a:r>
              <a:rPr lang="ru-RU" sz="1600" b="1" dirty="0" err="1">
                <a:solidFill>
                  <a:srgbClr val="002060"/>
                </a:solidFill>
              </a:rPr>
              <a:t>обученности</a:t>
            </a:r>
            <a:r>
              <a:rPr lang="ru-RU" sz="1600" b="1" dirty="0">
                <a:solidFill>
                  <a:srgbClr val="002060"/>
                </a:solidFill>
              </a:rPr>
              <a:t> стандартам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30183" y="3509436"/>
            <a:ext cx="3559900" cy="3031599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-379730" fontAlgn="ctr"/>
            <a:r>
              <a:rPr lang="ru-RU" b="1" dirty="0">
                <a:solidFill>
                  <a:srgbClr val="002060"/>
                </a:solidFill>
              </a:rPr>
              <a:t>Формирующим данный вид оценивания называется потому, что оценка ориентирована на конкретного ученика, призвана выявить пробелы в освоении учащимся элемента содержания образования с тем, чтобы восполнить их с максимальной эффективностью.</a:t>
            </a:r>
          </a:p>
          <a:p>
            <a:pPr indent="-379730" fontAlgn="ctr"/>
            <a:endParaRPr lang="ru-RU" sz="900" b="1" dirty="0">
              <a:solidFill>
                <a:srgbClr val="002060"/>
              </a:solidFill>
            </a:endParaRPr>
          </a:p>
          <a:p>
            <a:pPr indent="-379730" fontAlgn="ctr"/>
            <a:r>
              <a:rPr lang="ru-RU" sz="2000" b="1" dirty="0">
                <a:solidFill>
                  <a:srgbClr val="002060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2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038" y="0"/>
            <a:ext cx="11041267" cy="764704"/>
          </a:xfr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формирующего оценивания 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Пинская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 А.)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5640" y="1268760"/>
            <a:ext cx="675433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Центрировано на ученике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Направляется учителем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Разносторонне результативно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Формирует учебный процесс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Определено контекстом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Непрерывно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b="1" dirty="0">
                <a:solidFill>
                  <a:srgbClr val="002060"/>
                </a:solidFill>
              </a:rPr>
              <a:t>Основано на качественном преподавании </a:t>
            </a:r>
          </a:p>
        </p:txBody>
      </p:sp>
    </p:spTree>
    <p:extLst>
      <p:ext uri="{BB962C8B-B14F-4D97-AF65-F5344CB8AC3E}">
        <p14:creationId xmlns:p14="http://schemas.microsoft.com/office/powerpoint/2010/main" val="264967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0"/>
            <a:ext cx="11041267" cy="764704"/>
          </a:xfr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Формирующее оценивание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1D4926-0B99-4C14-BC53-9C850DEDE409}"/>
              </a:ext>
            </a:extLst>
          </p:cNvPr>
          <p:cNvSpPr/>
          <p:nvPr/>
        </p:nvSpPr>
        <p:spPr>
          <a:xfrm>
            <a:off x="263352" y="1049364"/>
            <a:ext cx="11593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Педагогическая технология формирующего оценивания осуществляется при опоре на следующие принципы: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разработку критериев оценивания на основе поставленных учебных целей;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отсутствие открытого сравнения результатов разных учащихся;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участие самих учащихся в оценивании;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процессный характер оценивания: оцениваются не только продукты учебной деятельности, но и сам процесс обучения;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наглядную обратную связь как основу оценивания;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использование электронных инструментов для оценивания (тестирование с использованием ИКТ).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99509" y="4196346"/>
            <a:ext cx="10297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Главные функции формирующего оценивания: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стимулирование ответственности ученика за свои результаты;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оценка продвижения ребенка относительно самого себя, своих прежних успехов и неудач;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констатация позитивных продвижений;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прогнозирование будущих достижений (или неудач) при овладении учебным материалом;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приучение к самооценке.</a:t>
            </a:r>
          </a:p>
        </p:txBody>
      </p:sp>
    </p:spTree>
    <p:extLst>
      <p:ext uri="{BB962C8B-B14F-4D97-AF65-F5344CB8AC3E}">
        <p14:creationId xmlns:p14="http://schemas.microsoft.com/office/powerpoint/2010/main" val="13546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038" y="0"/>
            <a:ext cx="11041267" cy="764704"/>
          </a:xfr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ТРАДИЦИОННОГО ОБУЧЕНИЯ К ФОРМИРУЮЩЕМУ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501014" y="1200179"/>
            <a:ext cx="4192867" cy="5181559"/>
            <a:chOff x="318957" y="1199770"/>
            <a:chExt cx="4708463" cy="4428734"/>
          </a:xfrm>
        </p:grpSpPr>
        <p:sp>
          <p:nvSpPr>
            <p:cNvPr id="6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70" y="1199770"/>
              <a:ext cx="4680000" cy="449845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marL="0" marR="0" lvl="0" indent="0" defTabSz="68569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rgbClr val="4F81BD">
                      <a:lumMod val="50000"/>
                    </a:srgbClr>
                  </a:solidFill>
                  <a:effectLst/>
                  <a:uLnTx/>
                  <a:uFillTx/>
                </a:rPr>
                <a:t>Традиционных письменных работ</a:t>
              </a:r>
            </a:p>
          </p:txBody>
        </p:sp>
        <p:sp>
          <p:nvSpPr>
            <p:cNvPr id="7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18957" y="1742752"/>
              <a:ext cx="4680000" cy="429899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Неявных критериев оценивания  </a:t>
              </a:r>
            </a:p>
          </p:txBody>
        </p:sp>
        <p:sp>
          <p:nvSpPr>
            <p:cNvPr id="8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1" y="2282144"/>
              <a:ext cx="4680000" cy="443530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Оценивания учителем</a:t>
              </a:r>
            </a:p>
          </p:txBody>
        </p:sp>
        <p:sp>
          <p:nvSpPr>
            <p:cNvPr id="9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47420" y="2851728"/>
              <a:ext cx="4680000" cy="402744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Конкуренции</a:t>
              </a:r>
            </a:p>
          </p:txBody>
        </p:sp>
        <p:sp>
          <p:nvSpPr>
            <p:cNvPr id="10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1" y="3380525"/>
              <a:ext cx="4680000" cy="477811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Оценки результата</a:t>
              </a:r>
            </a:p>
          </p:txBody>
        </p:sp>
        <p:sp>
          <p:nvSpPr>
            <p:cNvPr id="11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0" y="3973557"/>
              <a:ext cx="4680000" cy="442883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Оценивания знаний</a:t>
              </a:r>
            </a:p>
          </p:txBody>
        </p:sp>
        <p:sp>
          <p:nvSpPr>
            <p:cNvPr id="12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19" y="4561785"/>
              <a:ext cx="4680000" cy="466977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Значимости и важности оценивания</a:t>
              </a:r>
            </a:p>
          </p:txBody>
        </p:sp>
        <p:sp>
          <p:nvSpPr>
            <p:cNvPr id="13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0752" y="5175642"/>
              <a:ext cx="4680000" cy="452862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Итогового (суммарного оценивания)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31904" y="1199770"/>
            <a:ext cx="6780385" cy="5181559"/>
            <a:chOff x="318957" y="1199770"/>
            <a:chExt cx="4708463" cy="4428734"/>
          </a:xfrm>
        </p:grpSpPr>
        <p:sp>
          <p:nvSpPr>
            <p:cNvPr id="17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70" y="1199770"/>
              <a:ext cx="4680000" cy="449845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marL="0" marR="0" lvl="0" indent="0" defTabSz="68569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rgbClr val="4F81BD">
                      <a:lumMod val="50000"/>
                    </a:srgbClr>
                  </a:solidFill>
                  <a:effectLst/>
                  <a:uLnTx/>
                  <a:uFillTx/>
                </a:rPr>
                <a:t>Проектам, творческим, исследовательским работам…</a:t>
              </a:r>
            </a:p>
          </p:txBody>
        </p:sp>
        <p:sp>
          <p:nvSpPr>
            <p:cNvPr id="18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18957" y="1742752"/>
              <a:ext cx="4680000" cy="429899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К четким и прозрачным критериям  </a:t>
              </a:r>
            </a:p>
          </p:txBody>
        </p:sp>
        <p:sp>
          <p:nvSpPr>
            <p:cNvPr id="19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1" y="2282144"/>
              <a:ext cx="4680000" cy="443530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Оценивание при участии обучающихся</a:t>
              </a:r>
            </a:p>
          </p:txBody>
        </p:sp>
        <p:sp>
          <p:nvSpPr>
            <p:cNvPr id="20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47420" y="2851728"/>
              <a:ext cx="4680000" cy="402744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Сотрудничеству</a:t>
              </a:r>
            </a:p>
          </p:txBody>
        </p:sp>
        <p:sp>
          <p:nvSpPr>
            <p:cNvPr id="21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1" y="3380525"/>
              <a:ext cx="4680000" cy="477811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Оценки процесса</a:t>
              </a:r>
            </a:p>
          </p:txBody>
        </p:sp>
        <p:sp>
          <p:nvSpPr>
            <p:cNvPr id="22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20" y="3973557"/>
              <a:ext cx="4680000" cy="442883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Оцениванию понимания, анализа, синтеза, навыков, умений</a:t>
              </a:r>
            </a:p>
          </p:txBody>
        </p:sp>
        <p:sp>
          <p:nvSpPr>
            <p:cNvPr id="23" name="Нашивка 16">
              <a:extLst>
                <a:ext uri="{FF2B5EF4-FFF2-40B4-BE49-F238E27FC236}">
                  <a16:creationId xmlns:a16="http://schemas.microsoft.com/office/drawing/2014/main" id="{A2EFA361-FC8F-4FFD-B310-3FF3369694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4019" y="4561785"/>
              <a:ext cx="4680000" cy="466977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Значимости учения</a:t>
              </a:r>
            </a:p>
          </p:txBody>
        </p:sp>
        <p:sp>
          <p:nvSpPr>
            <p:cNvPr id="24" name="Нашивка 16">
              <a:extLst>
                <a:ext uri="{FF2B5EF4-FFF2-40B4-BE49-F238E27FC236}">
                  <a16:creationId xmlns:a16="http://schemas.microsoft.com/office/drawing/2014/main" id="{43BD7C7B-39BA-493E-BEC5-A4C0D05235C6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320752" y="5175642"/>
              <a:ext cx="4680000" cy="452862"/>
            </a:xfrm>
            <a:prstGeom prst="chevron">
              <a:avLst>
                <a:gd name="adj" fmla="val 2639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defTabSz="685690"/>
              <a:r>
                <a:rPr lang="ru-RU" b="1" kern="0" dirty="0">
                  <a:solidFill>
                    <a:srgbClr val="4F81BD">
                      <a:lumMod val="50000"/>
                    </a:srgbClr>
                  </a:solidFill>
                </a:rPr>
                <a:t>Развивающему оцениванию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085216" y="435600"/>
            <a:ext cx="760313" cy="736103"/>
            <a:chOff x="861308" y="258040"/>
            <a:chExt cx="760313" cy="736103"/>
          </a:xfrm>
        </p:grpSpPr>
        <p:sp>
          <p:nvSpPr>
            <p:cNvPr id="26" name="Овал 25"/>
            <p:cNvSpPr/>
            <p:nvPr/>
          </p:nvSpPr>
          <p:spPr>
            <a:xfrm>
              <a:off x="861308" y="258040"/>
              <a:ext cx="760313" cy="736103"/>
            </a:xfrm>
            <a:prstGeom prst="ellipse">
              <a:avLst/>
            </a:prstGeom>
            <a:gradFill rotWithShape="1">
              <a:gsLst>
                <a:gs pos="0">
                  <a:srgbClr val="5B9BD5">
                    <a:tint val="50000"/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tint val="50000"/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tint val="50000"/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127000" prstMaterial="metal">
              <a:bevelT w="88900" h="88900"/>
            </a:sp3d>
          </p:spPr>
        </p:sp>
        <p:sp>
          <p:nvSpPr>
            <p:cNvPr id="27" name="Прямоугольник 26"/>
            <p:cNvSpPr/>
            <p:nvPr/>
          </p:nvSpPr>
          <p:spPr>
            <a:xfrm>
              <a:off x="969066" y="327408"/>
              <a:ext cx="516488" cy="52322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от</a:t>
              </a:r>
              <a:endPara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0704512" y="427258"/>
            <a:ext cx="760313" cy="736103"/>
            <a:chOff x="861308" y="258040"/>
            <a:chExt cx="760313" cy="736103"/>
          </a:xfrm>
        </p:grpSpPr>
        <p:sp>
          <p:nvSpPr>
            <p:cNvPr id="30" name="Овал 29"/>
            <p:cNvSpPr/>
            <p:nvPr/>
          </p:nvSpPr>
          <p:spPr>
            <a:xfrm>
              <a:off x="861308" y="258040"/>
              <a:ext cx="760313" cy="736103"/>
            </a:xfrm>
            <a:prstGeom prst="ellipse">
              <a:avLst/>
            </a:prstGeom>
            <a:gradFill rotWithShape="1">
              <a:gsLst>
                <a:gs pos="0">
                  <a:srgbClr val="5B9BD5">
                    <a:tint val="50000"/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tint val="50000"/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tint val="50000"/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127000" prstMaterial="metal">
              <a:bevelT w="88900" h="88900"/>
            </a:sp3d>
          </p:spPr>
        </p:sp>
        <p:sp>
          <p:nvSpPr>
            <p:cNvPr id="31" name="Прямоугольник 30"/>
            <p:cNvSpPr/>
            <p:nvPr/>
          </p:nvSpPr>
          <p:spPr>
            <a:xfrm>
              <a:off x="1035301" y="303098"/>
              <a:ext cx="388248" cy="584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к</a:t>
              </a:r>
              <a:endPara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43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 idx="4294967295"/>
          </p:nvPr>
        </p:nvSpPr>
        <p:spPr>
          <a:xfrm>
            <a:off x="2017204" y="260648"/>
            <a:ext cx="8183252" cy="72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Формирующее оценивание - учителю</a:t>
            </a:r>
            <a:b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600" b="1" dirty="0" err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4294967295"/>
          </p:nvPr>
        </p:nvSpPr>
        <p:spPr>
          <a:xfrm>
            <a:off x="1415480" y="1340768"/>
            <a:ext cx="9649072" cy="4948534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indent="0" fontAlgn="ctr">
              <a:buNone/>
            </a:pPr>
            <a:r>
              <a:rPr lang="ru-RU" b="1" dirty="0">
                <a:solidFill>
                  <a:srgbClr val="002060"/>
                </a:solidFill>
                <a:sym typeface="Calibri"/>
              </a:rPr>
              <a:t>Помогает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Четко сформулировать образовательный результат, подлежащий формированию и оценке в каждом конкретном случае, и организовать в соответствии с этим свою работу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Сделать учащегося субъектом образовательной и оценочной деятельности</a:t>
            </a:r>
          </a:p>
          <a:p>
            <a:pPr marL="0" indent="0" fontAlgn="ctr">
              <a:buNone/>
            </a:pPr>
            <a:endParaRPr lang="ru-RU" sz="2000" b="1" dirty="0">
              <a:solidFill>
                <a:srgbClr val="002060"/>
              </a:solidFill>
              <a:sym typeface="Calibri"/>
            </a:endParaRPr>
          </a:p>
          <a:p>
            <a:pPr marL="0" indent="0" fontAlgn="ctr">
              <a:buNone/>
            </a:pPr>
            <a:r>
              <a:rPr lang="ru-RU" b="1" dirty="0">
                <a:solidFill>
                  <a:srgbClr val="002060"/>
                </a:solidFill>
                <a:sym typeface="Calibri"/>
              </a:rPr>
              <a:t>Какова основная деятельность учителя на уроке?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Помочь, а не показать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Вовлечь ученика в оценочную деятельность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Делать так, чтобы ученик понимал, откуда берется отметка и из чего она складывается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Учитель должен помочь ученику преодолеть трудность, а не наказать его  отметкой</a:t>
            </a:r>
            <a:endParaRPr sz="2000" b="1" dirty="0">
              <a:solidFill>
                <a:srgbClr val="00206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720477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 idx="4294967295"/>
          </p:nvPr>
        </p:nvSpPr>
        <p:spPr>
          <a:xfrm>
            <a:off x="2017204" y="260648"/>
            <a:ext cx="8183252" cy="72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Формирующее оценивание - ученикам</a:t>
            </a:r>
            <a:br>
              <a:rPr lang="ru-RU" sz="3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600" b="1" dirty="0" err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4294967295"/>
          </p:nvPr>
        </p:nvSpPr>
        <p:spPr>
          <a:xfrm>
            <a:off x="1703512" y="1196752"/>
            <a:ext cx="8784976" cy="4376583"/>
          </a:xfrm>
          <a:prstGeom prst="rect">
            <a:avLst/>
          </a:prstGeom>
          <a:solidFill>
            <a:srgbClr val="E7F6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indent="0" fontAlgn="ctr">
              <a:buNone/>
            </a:pPr>
            <a:r>
              <a:rPr lang="ru-RU" b="1" dirty="0">
                <a:solidFill>
                  <a:srgbClr val="002060"/>
                </a:solidFill>
                <a:sym typeface="Calibri"/>
              </a:rPr>
              <a:t>Помогает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учиться на ошибках 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понять, что важно 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понять, что у них получается 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обнаруживать, что они не знают 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обнаруживать, что они не умеют делать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овладеть основами самоконтроля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соотносить свои действия с желаемым результатом</a:t>
            </a:r>
          </a:p>
          <a:p>
            <a:pPr marL="0" indent="-379730" fontAlgn="ctr"/>
            <a:r>
              <a:rPr lang="ru-RU" sz="2000" b="1" dirty="0">
                <a:solidFill>
                  <a:srgbClr val="002060"/>
                </a:solidFill>
                <a:sym typeface="Calibri"/>
              </a:rPr>
              <a:t>оформлять результаты своих достижений и публично их представлять для оценки</a:t>
            </a:r>
          </a:p>
          <a:p>
            <a:pPr marL="0" indent="-379730" fontAlgn="ctr"/>
            <a:endParaRPr lang="ru-RU" sz="1800" b="1" dirty="0">
              <a:solidFill>
                <a:srgbClr val="00206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38939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038" y="0"/>
            <a:ext cx="11041267" cy="764704"/>
          </a:xfr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целей обучения 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(пирамида </a:t>
            </a:r>
            <a:r>
              <a:rPr lang="ru-RU" sz="1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Блума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AutoShape 4" descr="data:image/png;base64,iVBORw0KGgoAAAANSUhEUgAAAR4AAACxCAMAAAAlKiJrAAABIFBMVEVPgb3///9RhME7aZ9Lf7xDerrl6O4cTH8jTn9MfLeDla7K0dwmU4Y/eLkgT4LV2+R1iqd+n8tTcJVEc6uqtscwXpKyvMs2c7bd5PDF0uaOq9G5w9EtWo5CdbM4bq8vaa3t8fUXXaZIdq4kY6rP2+vZ4u+uwt5ZiMCHps9tlMZlfp+guNj19/nP0uHl5+2rzeqqsc63yeFekMd2lL7k8PmesNDCw9aIsduQn8aTvOFCicjq9fyHpcrK4fJymsq8yt3V6fe61u6dqcqfxeZ1ptVlms6Lt9+/2/FhhrhsjLekrcwATZ8AQXmBmcWeuNwSaLZSksxjfLiZr9dpgbVagLKVpbt/j7+Om8QAOnQfcrrLydtWfb8vgsdCcLYARJsAN5RgfTPoAAAen0lEQVR4nO19C2OiSLo2uFXMuBkOw/bsCM6qlYgFLAhC8BYF8W56Ried5KTPONPn+///4ivAu5iosTtmv++JrQgvJTxd1OW9FUXHQtfj9/+/BuqtL+C8cUp60AnLOhOckB6kxu9m3ilOTI+Wiqs+F7999z7x2y+npQdALYad764S7xFU4l+npUeEAMayQ71LnJoeFVBQ/I9h59T0MCmKAhuN8ztm59T0pAEpkxVOxw5gWfKCgIUUZAH5CL6TB5i8ANkmn4FMsB0cIx9ElApkqEASAgDPgh4dhSPs8GJA+nTs9BAaF5xK3ymmXPSxiqwGmgjFnlSwi72ig3CLgrDrVAYFJDck7qbolgYGFBibuxF9pBWp/vRV/JyGHl3U0pqo0xb57yJILScjr3yywKDUrTG/o2FL+JPplZwvKbPWw6gnCH3GKfYrfeTUYBUb9U63bPzuWh1BFIWqISq6w91wN7qDi6nX8HMaelp802ryGs5GyKk4gMW8ut0Bg4pZaxSKA6HY1R3DZDpmrV1APc7n6T7XK/Z1Z5xyJWOAkMqkejRrmBXXYyTV+Mu4425oZ1Ksl8Ab04PSZVqiy83RVS47yl/lrrJNvsmXefzLKVpliEjTIkP3CaKUHDQ1MgAyRSppQB/ZIG+wWyJfQZ9jqUCAImIhJ4GYRb01PUyTa6mtC/oDPdKZFrqSynpLYhjh9vsTsAMAH9wy8CiyAaI9FJjf8myHrQaEqGrETiAQHgnE3r7tYZoFi9Cj5/QyzUik32qSVwuh2x8+nKJLB/P3Z6oBWHk/IU70cGG6RTix6J/0chONOFJ7OPoCKT9//xw/0X9z9C9EtBEcWe6MqgK1FJzVjRkfK2VQy3Nmx1ZKmJ+0EFv/7a9KD23xWivtNbWWcItHzez1Y/oKaxZWkPHdbn7sNFTT0EvwtqrKtqcoHqV6Cu+R3k9VFJiWVZkclHmV4oGdBqo3gryaIH8e9CCvgLAIHno85CleTlOBTBooiqqywbFEOqEoI9VTiQTLK17SA57Cejwgp8z2emmKnEeOeewOgk7UsbcmaY3P5zPNfD6Xy+YI0gQWTRs76w/EfslyK65qDErmPV1qVFyevtfLvjiGfAO7Fmp3fBv5KqpWWM0v+ZY+EBo9o1txeHoi6A9k+tKVjJ7hd5xhpysWJ37JlComqupBawwdS0HDitvSq4b7sVFyy07PcEvthme0OVfUgy9OfVq3uDqt6K1RPD+nGxbSaiaTzWWSETJYR6FmYyc/QBmWCm3SDRv1kqkPP7sPQ8P/5KQcXmdTfrKRdHhJl5HwaYgeAN8u+VTDLFrk5io+56hCQ1YA68vk5Dp2pLFrcV5Q3vSueMe1SzyAOunIehX3wcGlQcX54lqNSaU6TQsejYvuk6NVqhVHmw4tI8X8gepcfAt+ukkFw1JUMrm4+cXEa9fzBbsF1RI73YIkoeq4/tQddUfmJwuaQg1ALPeEEkxh2ep1+igFJoUnXyolpKJd6petpDUZY9KLV5HUqIlFYCVwVyrVhbEple7wXaGYYCCoCx7ud1wJw0CCNZMmJUqUW7RbNzjcKyUtq1YnWy1WKqhft/bMpltLLCdeu+pPMGsK5k4wJYWzIwLyjYqmUcF20CCTPcG4jkym/Ex4DIZS5OXJoFr6o1tjw+nXbBYWTrIg7AeKg2AH636KzqKiA9F2yn2ITgjEF7/5denZqJ0rE6/n2ueoIj17dNavsNu7w7uOP2dRdOzxXWxs4WT0WJv3yC4nXrvb53PHyeiRN0uGeHnQ+P5vyXcJcCJ6Cpt1nzC/ctj4/p3iRKp4fvtpZqVXl3omeDU9emr7uQX8KS7tHPBqerQU3MYf/ykG01fTI8aCOcW1nQFePecqCLE4ycW9PV5Lj5Zi4/Cf8nS9lp4dY9c4ezIBc/F+wJ2AHnHHrCDGnkwH7gg/vB/8xryenh3TXWrbnky/N3eE79Cr6WFiBj2z6rPt7PPOTMonoCe9e/6b2uzbT8zObi0x3J7lHIMT0POMPmLNnrzODqBWVewUWCjXZ/pzar4PrFhnZgJzJbrdTM9MNgvFflQqABrz50K3v9TOR4QufnKuvZ+Vu9x5Qnq2VBmrgGvOrUt2AOApmYc2D2Xeg7xq87waXrnM87LqybZMwKsqZcse9MgmIAIqJFfu8WSPmghOp2wLyyoImj7bJjt5qKrA5kkZ0KyMSMmQFOaFZYc6JaCqLC9DW/VIWURYoUj5Ku8F5SaIKBVeCohKPBU99nM2JmjFskOxvphG4hQ7nbqAbFFXGq1hsQkB6CG/44ioXmp87BaM7kd/Qqt0zZSKpl7VcaBGcmo+T9+7xa7IdTuNe6ZqsAB2hcZYdGqi7ulupSsV3aLuIWk6ROmg7OK8bMssIg+1MJ0mws5kOuTpso59cQzudHfaZ4JLkREp8WT0CGFRyUwmk4zjR45lh9zllx53Y3huzZUZT2w8uA/De51UhV6l3nFYNNDFjp8w/kLFuoWskmsFHgWGOYX9YrfmC45qTtvYqOviPbI4W4bdj2ZZcj+mBc/oF4cWN3xyteKd0Z/2SNnD0fCellXYrUD/YYinADJ/FdyPPp62Df/Bz/iKzhLZSrcTXIqqt7nT0RManDLZy8t8NrOOkC62EMcOBQbM2BLUtjDRCw1ckB7MUVcodUuwX6qOnUKp+rFqoYI+djt1VeqXTAnftEChoLJOoWCYVPte6HQLVrVTV1o31nAMuwyXkKSaK/V1QTUL2BYqbFtQ+yVbkB66Qdn1EkwUin2hxbocFCERblud7th8aCdNoQNvWn1NgiIRt1s3LXgqekJVRjKbk2jxMpcnf5cE+Uvymc8G/AAljp2gZwm14KleKVfvpGbeTOmwqUw5qUBHXi3lzLET6NADhTkkrUegdS98SQmpQMke6ARC9T0F0xB0O6lQzc7ecalQw8+GCvZQMCiAlE1uGcK571QoDCP9PbmW4BgIfiM8vqL8fi09OCgqmcdC7lrMta7FS4kTmFsGX6NWPhM9RqEc89sue8VK7zzbiK4OhHaKzSYNxmjuwUoPv9Md7Dj7+2vpCXXMmTzXzP+KfqLLtEZ/oB/1Ft38iY7omeucf/zhqOt7Y7ySHilqmPMtKX+LdKZMY/pX+pIulx8xnclGwxb6HfPzSnoiHXMym2VoUbgVm8Il+hXlyzrCupDLhAcXOuf3yM/r6EGzHjATtcj5/GUu+COf5JUNHy4ykJtLv0N+XkePNm8Ik5ltzMdByyiL98fP6+iBm53ObBOs7lnRir07fl5Fzy492DpWtWLvjZ9X0bNTD7aOVa3YO+PnNfTs1oOtY00rRvh5P/qwV2kLn9GDrWMtyuLHH/72fvAaXfPeCrl1rdh///0dQT+anmf1YBvV5zj+zwTH0bPl0rMba1qxd4ej6Ilx6dkN+eXyzhdH0eOlDsDv79nZ5/9nQXgWx9CD0wdBecfeLMfQw4KDANMvF3muOIKeA3r1Wd8en87lv388bxw57jmgV4+w6si7xLkPoY8cNR/Uq0eI69vPfYJ67JxLOVzxH+PIe+7sHDtj14/wf9h25D1/do6kBx8TwMpuuBrO2FnExkThMeE7NTPxQSoKtKEWMqENLwBcCalZHA8NhnBRLAhLohalRyKBLQwCAFZ+lgp/iJpF7KyY146j56j/CbDuajhjB3alVh9LVK9Q60slu9xPdyX1RhLJVtkUZXyHJxZmrSKFrVpVGrclDacCdW2diGBp1Ct0+qLFYhFgaVwfdbEkakkYGAAkScVSJyG1oCiOqpLaL2iSNBl1nyAmhfU7vYIqSZ2+VKta5OQEruIbCdYlGacwljB4BT3S1rMFkskXWyMAYtihWF9FvWK9ghJIxXpf90v19rQ3ZeyiM504nuBzw7GjVQYVv1upYuMG3ehOh6Wg++R4XHXaSKBqsVA13DKyDRPTT/7IZYpkUDaotGvIRu3aMG0MxzouOqo6rLUtegwnLm6gP5HcN6oVB6NuiYi4XJvBjKq3K76kAzQ3xR5Fj7dJRTKby2aCiktYmiGGr1ilKut/QkFgZ0Mz2kW9VxxUdHfqjpFNV4uWk6YVYxjEgw5LTpXzRSOF/tLNKZZZ98HpI7JXQ+Qe7w3L0zFnGsMnP+lrqFeDYf4EbJhFxyO0NXDZx+P22DTan1nLLzNmx8GK0Zv6LatLRMjPuBNkKjpOOzJKoT/E5NH0oE0lKsjk05koP0R2jlxuy6NlRam6bJUBTym9ogLlCZVI87Jnq57i8VCRr+WxogAejN17leUVli8HkcdAgek0ECA5je9zaZiYyGE8chowCuVRnsxT3iQ5VAEpR0aKDNPX5ARoT2Qi6cmBBOAVqCR4uSzz8jWYqCbmQeBeleDtkT2hFPITys0suPQYerTNhjmZe6S1/Cg/yl0/5q9ur0b5x+z1KJfZrD4LV8Mf/7VCGgX7HUhtuLMtt6Amz93rluHoobOcXV6eBhKYXcStRwIAYrh0qVsLl1/45gUtdHW8EgM/O0S9ou3ZcnjM5FsX6AP9K12+oLOM3qIfaXxBJ7Nb7hWTqADmf9YdMHd7UD5/FO78snPXQeUfRc+WdQtkLmmGvibDoVuGftTLLaTTjwz9YYuehcXrJLlHvgWOoGfLupXMXeuPIqdf0hccfcE0L3RLaP1EX+e2G+e5UvW98HM4PcJ2r54djfIZns83s+VxM5O85S+vr8rX+cwWPWAx8frlt138RPmwgjxXM8cuinwP8mKRvdQsV1YkR4Z5sz1gFq0dpMsKCwn2Amp+lHzCFGRBVDicvWDkYwYCUXbHNOBweratWyAT9FhBdoggP0S0lYvpuahVi9eu+gN6DndXcGptZuJUeqVqR0oIE6c2QJWeJMmCoCCEawFBiQI3kJhEgZElsdPODHulgegg/DEMgBeksUulCokCUgvSWIKCiCyJENiT0GjIPA2ZUR2VzJGLa6Yq3XFVh4vn53B64sohg5yYMN64m1cW5ezgh4yDhopxx7mfgixYeqPsSMgefkS/N6qcIGPnyRybAkpCMu5LmR2zg/2O0y65jN4rOJVBacCgEUvdIHfsFFpIFhwPuTVH1L+gP/RCha1WqhVtWOkJIzddaUs6NhoqIxl1EZ2InoP1YBt3v9SKxT9fkNy8TRdKhCVJr5IbpsdI8yuuZFSL/gQ1nto1IuFVYF8vdhmdJ2Nopzv1Pzk9ujqtlwYGUjl4g9olR2ohrzgcI7PUqDVS+h+6VGF7ulNDfkV0MBkStqfDJ9lVaZUhUiei52A92Mbdr2jF4usPtJN3hgxlMq6RE7JMkc2ECqEKKZtsku9UwobmdZAhy/xIhXtUIi0nKCItJ2wwqAXpoKBsR9LBJpQB+ZMhqFaiMshdEOkgtxb5AmQbyPG9+6H0HKEHW8eqVmzH87VI/jXLRLRwFYpGgwtP1DBz2CzSYi5NLSMoKGo+vFu6GyXkxbBxObx8JrPUofTEBKwfhjWt2C/nHtx1ID07HtEDsK4V++W3/zpr/M9huuaj9GDrWE/ozHDnDfogep6fHe2FHQG4Z4y96dnWgx2Oda3Ye8De9KhsTDKIQ5GKCcA9a+xNTys+G8SBeG/eGvvSE58K4mAU3tnyIPvSE58L4mCk3pk7wp70vHK6tcQ7czXck54d85LDsdPV8OIf5wZub3q29WDHAuxwNbz47m8fzgpXP+yfO+wIt4NdWAbgrrNzbgn8DkjMd4zbwS6saMXOmZ1D6DnBdGuJGF+xM2TnEHpOeu3bvmLnyM4B9MROt45ujbYmXnHsRFlm52+hk0mgu4JgnhdkZuYEs0yzc0to5J8yP2/mFxP4soDZgbDwyFtmPRn48fRs6cGiiMhj+dnwFYtjh/UF1GP0MWPrVTpBj4ZCyX3we1MzWL+jGFjbbnShaAq67DgdX6b/9PXPA8TVy45TqiKxgTCjq0wfdSMJFxfrBc6kLUcJuA7OE5wx06sMx0bPcHXN4Leaj73p2XI7SGbzuXw+FxNDGoctm84yAHcXOxTrfGF6pSp2JKYrStJnWsNDgfZQYVotVTnnM6BujJti+2mIKzdFt9D4kzE/t3murnN/Ge6n1ODj4GO95EiG+dS2pn9xQ6tYxSjH/N7ABkvoGbexge+ZfmXoIcm44W4Yd2tJi73p2XQ7AJlLlByhMCPEZS7MCkG2crnwy2UufAVxyVFs8mWMO8KKViy+3WH9P5keQqOGzLRVvVpqM6XhJ79n9Ak9PZ2xDfbGuCuajJFw0Nj97IofzbKR4OodH9UGemlQGiAkI9kwGYZIfCb0ENmU8wepXO4TNJnAzDNuOEhX9USw6IfOjI+mZ/PBJPToVzrKMkIZoeumXryUUFO4vBTQbVoXPyDmlkO3hbx0K2WFD4yQzW7WnxWt2K5WGQJ2UElFTm4sWOS8iP5SgWMFBKnhOLXMZR0sHQSiHBpku14KTk61P0cSgVGVDR3kIIawXYuyeMCFjZXdTuO8Lz1xbgc6JzEtbdTSxDKdZa71Fqal67LwE51Fmi5oZe4Ctegmw+gtQcf5LWefZQDuv/+5q88C8u6JzOw/bLdhaX5yjAR87rwV7EvPlttBQI/+AV2UH1vlVpnOMT8xGNNN+vrigs4zGmoRVkRU1pv0hX5xUR7ltlqfFV+xf+zm52WXvGcOPZd4aa9Od096mG23g8ylcJsRrnQGN3GzTIvMdbmD9DKDrkkl+qCjJoOwkC9cM3nmCum32/QAe1n+bn7eFnvSExNUm8wGDXEuTA2Rz89SRATtdD4/a5fXm+btElIrAbhnys+e9MQNCffs0meIqctrAbjnyc9+9MTrwVZNr2Dd0Lv2ZO800a6lpTtLfvaj52R6sHWsT7zOkZ+96Hm128EurGvFzpCfveg5oR5sHRtasfPjZx96TqkHW8dmkA7h58ywBz0n1YOtI7WhFfvHD/86L+yxTsXp15RbYEsr9tbZvTfxy4v+PadwO9gFsLf5+i3x7EVuhd+cEu9iKZTn6GF+PyQZxMF4D8k13kUVfzs8R89huSAOhvIOnH2eoUdIHZYM4lDAd/B0PUPPVxsxLxrnWHvyWWE3PV9vxDzHO1inajc9X3HEPMdmeHuAn386Fzw/LHxlBMU+iMk98uMP/zwTfPfzc/R8zRHzHNsj5x//Rb31VHSO56ekX3XEPAe70bevhim/MZ6nZ8ty/FWwsZLOv/dkB+5aBvuEeJ6erYD1bYRxf6+8iLUoi7W6E6UQAeHqvzNDaLg/8K2whKcwLhIuI9/B/Pj8xJkDRuSdsVhZOHTumKUXAXOvjZUQ+X3pedkIl8nm8rlsZjtScomX6ZmHt2+yA2ys2liT06k0xGMey5rGK2HArI1H9WLaxjIEEy2plIMV1tNsWtMUJcg/QsnRiYqmQm0MFawmsAonWiIN01EZwAsPywqlkB/pjXh5UoZpWSECe9PzcjpmkM1gjDO5XJQWIsoSkZttRTuzcTacjVJgLDsU20ijatGtMV29XVG6w2nd6NHSCFKQHDCnbsll8IBr8Ea5W/SbhomqKDrOOtGJjQkyi/oXJ1gmRYfIkY22MYjKMCuOqk+44T19b3Gm6PCWM24Unvw0/efK9T5Lz8vpmEH2mi7Tt1fNbDJ59XibG2Wvs1ejbHOUHWVvR6RSZdLZbfvoFhb25PVWmdVVVC2ZNR0zw47qDKd33J3RLk0AJAfqlWGt/ZFWBUfhvO7UbdKaES4UU5kAthEscm/WGh5qF1t9o17xLWtQcWUahzLtCmvWXBX1uKHh1rBhYj9tODUk1vyi87Bi83yOnm3L8TY9uWvmf4UmLSKMyy10SxO2CqjZosvciLlo6mXU0i9fdpGa25M30kEBTxx746qKWZwQa3WcvisnRJwwWNATr6FVYhWxVn2aJLsWP1a8QKqcsKxgMXZyYr+pqMgaJ6zyULR0Wexo1CSBoRbKUKCqTmzGGg3kOk8KGVVtC6vk2CSpTUr70bNHOuaAnl+FlvR/6J/ICJvR6Sat6+gakSpFcy2d/pnmhDj78Sai8PatHn3emEbJmWDoPwdtOWplVxrb2WowYRMOZXl+AEqkIYKs+SklRp5y1KyZDzOPgBsxNW+rwXxhdvLprTQpz9Gzx5CQPFzoV6ZJXzBh7cFCi2N+1jmOxtwjc1FoaXprthbMC+UE9uSfv3tZMBR+4fDyeHQHIa1xiN+7Wvwz9OwTQUGa5tv8bfaxmXt8TD7e5kePo0fS/DSvr4K2J/tI2p4Y15UYhI68e454vsVQdYZn6NnLcpzMZjOLrEaz3Ea5RR+2Z89FzSdee/EDviE/u+nZ03L8krrr5ZRiESKt2D78pMhYfp4vbu6UO2+dqNX8deF6d7P8c9RsxalZW7Pw9H3h6nbT8+qA9cMwM1m8zA/skse+V6j1sMi2x9VSfVQfWZJsQUvBrVRXGk2sjid1uiLGKQhsSRqTb5A00NL1xAqk05KCJbletlu9Wq/2/F3upOf1AeuHYa4Ve4kfUK8wZgkl0KBilp3WMEgexzKuygyR+dHVuD43xMUe1gGCDacE+8V6qZFA9xyLuh1fbSiVwqBSLfaKrmAysjF8OpKeb6AHW8dcK/YCP6AqIDIc1pgB599zbkVINab1ivtA3zPdoqMwZDCdZtqinkJ/NCYG2y8OguR0QK4bbsXF+pfGdFDqk3FhweTcB9d4oRLspOcEAeuHYeHI+wI/0KPHUNaoeksBY09WWP8zn+RlBfJmiWe9MutpI7kcZKhTyqRJ421V1mTA+vdp5KbVlPvZViGfZhXZ8+Ru5YVKsIueb6EHW8cyyuIlfpQwj4itzhp/ZRYUAb15hjpqkcKOWqzGykPI8zPpxWH+pd55Fz3fRA+2jqVW7N/PawtB9E6tfV3ds+MkAFalXzzjGW3ht9GDrWNFK/bv89E1x9Iz+dYNcwB2mW3/53NBvKUidYpkEAcnjzjX8PZNetBJckEcjje5+ZexSU/hRNkgDk0ecaZrWWzQI/1xmmQQBwPGX95bY4OeN+jVI8DzfLzW6XmLXj3ChsXrXLBOzx7Wra8F9ixbn3V6vvl0awlwln37Gj37LTb6lRDTOL/t2oBbifnst6s8calr/vHPt1wj5782JxWnS0NzDLZS17xtGMr2lHTvxUbXcLIad15BOlv0HOVMCBaJDl5N03rqmrcOYdqi5yglajKXz+Sz+8SPvozV1DVLdsKVbqjI1jAzMoTT2OjYwlQxO0LNMogElj4wXyoHhAH+Sw+YqEBqvigOWF+CZwc9xzgTBgkjdGG2Sn2QWSMfRCDntxND7IMVV8MlO8DCCRGzXQuLZSxS2BrXZU0TLS1D7q3b8kRRxhAnpFpPGvfGmJyQsCwZp6DFTqSmLHZYS0wQCUssa4GHC5xYgbk+1W0BsaMlsCc1PWlclcZzgR30HBcXmcldXeuYL5cLelm6ajWZHLpF+mhrIYb9EMPOYKq6NVfjPBslsP/R6VaGmH5yRj5TgX3Dq1eGYyZwtlCRjeqoyALqhmmPG0wa/e7UK25LD40ZbWQbdzQzZinWHzdUrCuc2i6pPlPrYeS1K1XLuEM3tFNbVKBNeo6zbmXyGAktAZWbF0KB05u6QJc5/fo4euZBOivtDqga5SF2FEMD6EYn9FSNNuc+OBn/Xmf7SOuW2mP63hhaCpowdUwohDeGWWpMiqiPzOJQtAhHI/oe/WX8hdoVnGR9jLqczhuaOU37k6krIqVddCwjEDAreAc9R063MrnrK/qiJVn0z4KgMR26RTcROpKeWeqatVYZphWojVnlHqRhOq0qmsxTiqwAsgGAcq+qgakiDTTV1uS+ygc+KIG3lwaUNk6jP7WxkuRlcipQwKScEFjWv78GWjqp3MPJWAFpu6yQM700T8qflIEwrz4b9Bw53crkOT1dvk43RabVusLXhctC67Z17MMVuBrqG30WWPgJbqx2szBGrCyrEyZ+n2WGqj+wGKxLkOYV4OSiwJXyZuUvf3mDniOnW8nsIldE0DQHaSGCjyNTQwUWr32dWeKxchcg3ntlz2qwTo947Ig5GZvx6chBUGjx+vtZrBu4Ts/LzoQ7sZrRf5nY/ziEWrGz4GeNnj2cCb8JIq3YIfzA2dI3IEr7FGwvlssJRn1s+AqSQi3X2NkHa/S8iXUrDpFWbH9+oMkYQBJGol2pCx/rTs1kaj6jtQKCoPRF7AtF26lURdEWilVHsEb73ugaPefCzlwrtjc/rP/JqZd6U58eVbHRd0tpq3jDBWsspoL0frqN9ZHJdUXBxo1P7sNQMI5omk+Wjvn1mGnF/v79fuKs/9DwkF9zekVfNCbutCFyNwYZQHYkyDa+OGQEmBZRFzsTQ3/wR654DD1vqgdbx1wrtm/9sSkV2uQF1IQqyx6UVZkiX9S7Fgw+oWdTHiV7MlRtImvvbYpZoedt9WDrWGjFDu6/wErPCRbjm/kwkXou2VoMVuj56kG1h2ChFSP8vORk8jWxoEdnX3Iy/ZaAiwDcv3/3wxtikYFF9PhzgrfQir3pEjkXwWX8X6DHgqxZD1L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Формулирование целей обучения. Таксономия Блума. - Сайт Марии Загорско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Формулирование целей обучения. Таксономия Блума. - Сайт Марии Загорс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875958"/>
            <a:ext cx="11027841" cy="579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50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982" y="266106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Благодарю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97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535</Words>
  <Application>Microsoft Office PowerPoint</Application>
  <PresentationFormat>Широкоэкранный</PresentationFormat>
  <Paragraphs>83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Wingdings</vt:lpstr>
      <vt:lpstr>Тема Office</vt:lpstr>
      <vt:lpstr>Преемственность формирующего оценивания образовательных результатов обучающихся  </vt:lpstr>
      <vt:lpstr>ОСНОВНЫЕ ПОНЯТИЯ ФОРМИРУЮЩЕГО ОЦЕНИВАНИЯ</vt:lpstr>
      <vt:lpstr>Принципы формирующего оценивания (Пинская М. А.)</vt:lpstr>
      <vt:lpstr>Формирующее оценивание</vt:lpstr>
      <vt:lpstr>ОТ ТРАДИЦИОННОГО ОБУЧЕНИЯ К ФОРМИРУЮЩЕМУ </vt:lpstr>
      <vt:lpstr> Формирующее оценивание - учителю </vt:lpstr>
      <vt:lpstr> Формирующее оценивание - ученикам </vt:lpstr>
      <vt:lpstr>Классификация целей обучения (пирамида Блума)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формирующего оценивания образовательных результатов обучающихся  </dc:title>
  <dc:creator>User</dc:creator>
  <cp:lastModifiedBy>User</cp:lastModifiedBy>
  <cp:revision>2</cp:revision>
  <dcterms:created xsi:type="dcterms:W3CDTF">2022-12-19T03:14:19Z</dcterms:created>
  <dcterms:modified xsi:type="dcterms:W3CDTF">2022-12-19T03:25:12Z</dcterms:modified>
</cp:coreProperties>
</file>