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5" r:id="rId2"/>
    <p:sldId id="3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0ED2-79E7-4B83-A831-16C5F22F6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763838"/>
            <a:ext cx="5105400" cy="1322387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35BD-2D03-407D-AF79-BB1C2EB1E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3744238" cy="1655762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430D-1DCB-4B16-958A-D1A89B86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0964" y="6257924"/>
            <a:ext cx="817335" cy="365125"/>
          </a:xfrm>
        </p:spPr>
        <p:txBody>
          <a:bodyPr/>
          <a:lstStyle>
            <a:lvl1pPr>
              <a:defRPr sz="1400"/>
            </a:lvl1pPr>
          </a:lstStyle>
          <a:p>
            <a:fld id="{98FF2C7C-C65E-45D3-9C76-02EB3CE5C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663423-D076-47EC-B62C-062F53C3CB52}"/>
              </a:ext>
            </a:extLst>
          </p:cNvPr>
          <p:cNvSpPr/>
          <p:nvPr userDrawn="1"/>
        </p:nvSpPr>
        <p:spPr>
          <a:xfrm>
            <a:off x="6170839" y="1019175"/>
            <a:ext cx="4781550" cy="47815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E6CDD8-8180-4C7B-8958-A0CB2D2D86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17"/>
          <a:stretch>
            <a:fillRect/>
          </a:stretch>
        </p:blipFill>
        <p:spPr>
          <a:xfrm>
            <a:off x="6750315" y="1748340"/>
            <a:ext cx="3632955" cy="5109660"/>
          </a:xfrm>
          <a:custGeom>
            <a:avLst/>
            <a:gdLst>
              <a:gd name="connsiteX0" fmla="*/ 0 w 3632955"/>
              <a:gd name="connsiteY0" fmla="*/ 0 h 5109660"/>
              <a:gd name="connsiteX1" fmla="*/ 3632955 w 3632955"/>
              <a:gd name="connsiteY1" fmla="*/ 0 h 5109660"/>
              <a:gd name="connsiteX2" fmla="*/ 3632955 w 3632955"/>
              <a:gd name="connsiteY2" fmla="*/ 5109660 h 5109660"/>
              <a:gd name="connsiteX3" fmla="*/ 0 w 3632955"/>
              <a:gd name="connsiteY3" fmla="*/ 5109660 h 510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2955" h="5109660">
                <a:moveTo>
                  <a:pt x="0" y="0"/>
                </a:moveTo>
                <a:lnTo>
                  <a:pt x="3632955" y="0"/>
                </a:lnTo>
                <a:lnTo>
                  <a:pt x="3632955" y="5109660"/>
                </a:lnTo>
                <a:lnTo>
                  <a:pt x="0" y="5109660"/>
                </a:lnTo>
                <a:close/>
              </a:path>
            </a:pathLst>
          </a:custGeom>
        </p:spPr>
      </p:pic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1ECC0FF-AEE4-4CE1-B6C0-62F22D042D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7593" y="2241625"/>
            <a:ext cx="2528887" cy="4616375"/>
          </a:xfrm>
          <a:custGeom>
            <a:avLst/>
            <a:gdLst>
              <a:gd name="connsiteX0" fmla="*/ 215739 w 2528887"/>
              <a:gd name="connsiteY0" fmla="*/ 0 h 4616375"/>
              <a:gd name="connsiteX1" fmla="*/ 2313148 w 2528887"/>
              <a:gd name="connsiteY1" fmla="*/ 0 h 4616375"/>
              <a:gd name="connsiteX2" fmla="*/ 2528887 w 2528887"/>
              <a:gd name="connsiteY2" fmla="*/ 215739 h 4616375"/>
              <a:gd name="connsiteX3" fmla="*/ 2528887 w 2528887"/>
              <a:gd name="connsiteY3" fmla="*/ 4592480 h 4616375"/>
              <a:gd name="connsiteX4" fmla="*/ 2526478 w 2528887"/>
              <a:gd name="connsiteY4" fmla="*/ 4616375 h 4616375"/>
              <a:gd name="connsiteX5" fmla="*/ 2409 w 2528887"/>
              <a:gd name="connsiteY5" fmla="*/ 4616375 h 4616375"/>
              <a:gd name="connsiteX6" fmla="*/ 0 w 2528887"/>
              <a:gd name="connsiteY6" fmla="*/ 4592480 h 4616375"/>
              <a:gd name="connsiteX7" fmla="*/ 0 w 2528887"/>
              <a:gd name="connsiteY7" fmla="*/ 215739 h 4616375"/>
              <a:gd name="connsiteX8" fmla="*/ 215739 w 2528887"/>
              <a:gd name="connsiteY8" fmla="*/ 0 h 461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4616375">
                <a:moveTo>
                  <a:pt x="215739" y="0"/>
                </a:moveTo>
                <a:lnTo>
                  <a:pt x="2313148" y="0"/>
                </a:lnTo>
                <a:cubicBezTo>
                  <a:pt x="2432297" y="0"/>
                  <a:pt x="2528887" y="96590"/>
                  <a:pt x="2528887" y="215739"/>
                </a:cubicBezTo>
                <a:lnTo>
                  <a:pt x="2528887" y="4592480"/>
                </a:lnTo>
                <a:lnTo>
                  <a:pt x="2526478" y="4616375"/>
                </a:lnTo>
                <a:lnTo>
                  <a:pt x="2409" y="4616375"/>
                </a:lnTo>
                <a:lnTo>
                  <a:pt x="0" y="4592480"/>
                </a:lnTo>
                <a:lnTo>
                  <a:pt x="0" y="215739"/>
                </a:lnTo>
                <a:cubicBezTo>
                  <a:pt x="0" y="96590"/>
                  <a:pt x="96590" y="0"/>
                  <a:pt x="215739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3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F6EE0F-696F-4476-ACC4-6E105630AE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9CD3ED-ECCA-4F54-9F82-652098B38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7613" y="1053420"/>
            <a:ext cx="7809452" cy="498543"/>
          </a:xfrm>
        </p:spPr>
        <p:txBody>
          <a:bodyPr anchor="t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4E6F1F-2481-46A4-A617-541E28120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6124" y="1852569"/>
            <a:ext cx="4759752" cy="672517"/>
          </a:xfrm>
        </p:spPr>
        <p:txBody>
          <a:bodyPr/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523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8B0-342C-469D-A91A-A41C2D75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51B23-D1DB-4354-BC37-38FDA7F396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4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745F22-A159-48E5-B326-9C69C091DF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7E7E2-80D8-4640-9B52-01866182B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763838"/>
            <a:ext cx="5105400" cy="1322387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B151EC9-3D07-41D4-8A26-4645F83F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3255723" cy="1655762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9378AF-60C5-4658-A096-DB9BA238FB37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D9F4E6-F0DA-46E6-9690-2C56A507F0E0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45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42970-CEAC-4A9E-A8EB-AABECE04D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E294762-BC4D-446C-A540-AF96EBE6C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5105400" cy="1613647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1898BD5-5433-42AC-B174-64FB6067E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763838"/>
            <a:ext cx="5105400" cy="1322387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282484E2-6C18-4FD8-8A8A-C3A6EA9FE036}"/>
              </a:ext>
            </a:extLst>
          </p:cNvPr>
          <p:cNvSpPr/>
          <p:nvPr userDrawn="1"/>
        </p:nvSpPr>
        <p:spPr>
          <a:xfrm>
            <a:off x="4223544" y="852884"/>
            <a:ext cx="5144293" cy="5144293"/>
          </a:xfrm>
          <a:prstGeom prst="donut">
            <a:avLst>
              <a:gd name="adj" fmla="val 6299"/>
            </a:avLst>
          </a:prstGeom>
          <a:solidFill>
            <a:schemeClr val="accent2"/>
          </a:solidFill>
          <a:ln w="3175">
            <a:noFill/>
          </a:ln>
          <a:effectLst>
            <a:outerShdw blurRad="965200" dist="50800" dir="5400000" sx="99000" sy="99000" algn="ctr" rotWithShape="0">
              <a:schemeClr val="accent2">
                <a:alpha val="6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775DAE3E-F91C-415C-ADEB-118FC258E2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19252" y="1590675"/>
            <a:ext cx="3952876" cy="5267325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7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942970-CEAC-4A9E-A8EB-AABECE04D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823D58F8-5159-4788-B742-E0E273050A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4032" y="-128739"/>
            <a:ext cx="5726225" cy="5629635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E294762-BC4D-446C-A540-AF96EBE6C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5105400" cy="1613647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1898BD5-5433-42AC-B174-64FB6067E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763838"/>
            <a:ext cx="5105400" cy="1322387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7BF1AB9-AF2B-4B0C-8CEC-22ED49D5D8D6}"/>
              </a:ext>
            </a:extLst>
          </p:cNvPr>
          <p:cNvSpPr/>
          <p:nvPr userDrawn="1"/>
        </p:nvSpPr>
        <p:spPr>
          <a:xfrm>
            <a:off x="1" y="0"/>
            <a:ext cx="634801" cy="634802"/>
          </a:xfrm>
          <a:custGeom>
            <a:avLst/>
            <a:gdLst>
              <a:gd name="connsiteX0" fmla="*/ 444297 w 634801"/>
              <a:gd name="connsiteY0" fmla="*/ 0 h 634802"/>
              <a:gd name="connsiteX1" fmla="*/ 607872 w 634801"/>
              <a:gd name="connsiteY1" fmla="*/ 0 h 634802"/>
              <a:gd name="connsiteX2" fmla="*/ 625000 w 634801"/>
              <a:gd name="connsiteY2" fmla="*/ 55179 h 634802"/>
              <a:gd name="connsiteX3" fmla="*/ 634801 w 634801"/>
              <a:gd name="connsiteY3" fmla="*/ 152400 h 634802"/>
              <a:gd name="connsiteX4" fmla="*/ 152399 w 634801"/>
              <a:gd name="connsiteY4" fmla="*/ 634802 h 634802"/>
              <a:gd name="connsiteX5" fmla="*/ 55178 w 634801"/>
              <a:gd name="connsiteY5" fmla="*/ 625001 h 634802"/>
              <a:gd name="connsiteX6" fmla="*/ 0 w 634801"/>
              <a:gd name="connsiteY6" fmla="*/ 607873 h 634802"/>
              <a:gd name="connsiteX7" fmla="*/ 0 w 634801"/>
              <a:gd name="connsiteY7" fmla="*/ 444300 h 634802"/>
              <a:gd name="connsiteX8" fmla="*/ 23662 w 634801"/>
              <a:gd name="connsiteY8" fmla="*/ 457143 h 634802"/>
              <a:gd name="connsiteX9" fmla="*/ 152398 w 634801"/>
              <a:gd name="connsiteY9" fmla="*/ 483134 h 634802"/>
              <a:gd name="connsiteX10" fmla="*/ 483132 w 634801"/>
              <a:gd name="connsiteY10" fmla="*/ 152400 h 634802"/>
              <a:gd name="connsiteX11" fmla="*/ 457141 w 634801"/>
              <a:gd name="connsiteY11" fmla="*/ 23664 h 63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4801" h="634802">
                <a:moveTo>
                  <a:pt x="444297" y="0"/>
                </a:moveTo>
                <a:lnTo>
                  <a:pt x="607872" y="0"/>
                </a:lnTo>
                <a:lnTo>
                  <a:pt x="625000" y="55179"/>
                </a:lnTo>
                <a:cubicBezTo>
                  <a:pt x="631426" y="86582"/>
                  <a:pt x="634801" y="119097"/>
                  <a:pt x="634801" y="152400"/>
                </a:cubicBezTo>
                <a:cubicBezTo>
                  <a:pt x="634801" y="418823"/>
                  <a:pt x="418822" y="634802"/>
                  <a:pt x="152399" y="634802"/>
                </a:cubicBezTo>
                <a:cubicBezTo>
                  <a:pt x="119096" y="634802"/>
                  <a:pt x="86581" y="631427"/>
                  <a:pt x="55178" y="625001"/>
                </a:cubicBezTo>
                <a:lnTo>
                  <a:pt x="0" y="607873"/>
                </a:lnTo>
                <a:lnTo>
                  <a:pt x="0" y="444300"/>
                </a:lnTo>
                <a:lnTo>
                  <a:pt x="23662" y="457143"/>
                </a:lnTo>
                <a:cubicBezTo>
                  <a:pt x="63230" y="473879"/>
                  <a:pt x="106733" y="483134"/>
                  <a:pt x="152398" y="483134"/>
                </a:cubicBezTo>
                <a:cubicBezTo>
                  <a:pt x="335057" y="483134"/>
                  <a:pt x="483132" y="335059"/>
                  <a:pt x="483132" y="152400"/>
                </a:cubicBezTo>
                <a:cubicBezTo>
                  <a:pt x="483132" y="106735"/>
                  <a:pt x="473877" y="63232"/>
                  <a:pt x="457141" y="23664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775DAE3E-F91C-415C-ADEB-118FC258E2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4526" y="-1021309"/>
            <a:ext cx="3952876" cy="3886199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31CC4D0-9ECD-462A-9BC7-264D9AC5425F}"/>
              </a:ext>
            </a:extLst>
          </p:cNvPr>
          <p:cNvSpPr/>
          <p:nvPr userDrawn="1"/>
        </p:nvSpPr>
        <p:spPr>
          <a:xfrm>
            <a:off x="11983442" y="4419600"/>
            <a:ext cx="208559" cy="417118"/>
          </a:xfrm>
          <a:custGeom>
            <a:avLst/>
            <a:gdLst>
              <a:gd name="connsiteX0" fmla="*/ 208559 w 208559"/>
              <a:gd name="connsiteY0" fmla="*/ 0 h 417118"/>
              <a:gd name="connsiteX1" fmla="*/ 208559 w 208559"/>
              <a:gd name="connsiteY1" fmla="*/ 84629 h 417118"/>
              <a:gd name="connsiteX2" fmla="*/ 84629 w 208559"/>
              <a:gd name="connsiteY2" fmla="*/ 208559 h 417118"/>
              <a:gd name="connsiteX3" fmla="*/ 208559 w 208559"/>
              <a:gd name="connsiteY3" fmla="*/ 332489 h 417118"/>
              <a:gd name="connsiteX4" fmla="*/ 208559 w 208559"/>
              <a:gd name="connsiteY4" fmla="*/ 417118 h 417118"/>
              <a:gd name="connsiteX5" fmla="*/ 0 w 208559"/>
              <a:gd name="connsiteY5" fmla="*/ 208559 h 417118"/>
              <a:gd name="connsiteX6" fmla="*/ 208559 w 208559"/>
              <a:gd name="connsiteY6" fmla="*/ 0 h 41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59" h="417118">
                <a:moveTo>
                  <a:pt x="208559" y="0"/>
                </a:moveTo>
                <a:lnTo>
                  <a:pt x="208559" y="84629"/>
                </a:lnTo>
                <a:cubicBezTo>
                  <a:pt x="140114" y="84629"/>
                  <a:pt x="84629" y="140114"/>
                  <a:pt x="84629" y="208559"/>
                </a:cubicBezTo>
                <a:cubicBezTo>
                  <a:pt x="84629" y="277004"/>
                  <a:pt x="140114" y="332489"/>
                  <a:pt x="208559" y="332489"/>
                </a:cubicBezTo>
                <a:lnTo>
                  <a:pt x="208559" y="417118"/>
                </a:lnTo>
                <a:cubicBezTo>
                  <a:pt x="93375" y="417118"/>
                  <a:pt x="0" y="323743"/>
                  <a:pt x="0" y="208559"/>
                </a:cubicBezTo>
                <a:cubicBezTo>
                  <a:pt x="0" y="93375"/>
                  <a:pt x="93375" y="0"/>
                  <a:pt x="208559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836ED1-D3B7-4E91-9213-12D1CD575FFD}"/>
              </a:ext>
            </a:extLst>
          </p:cNvPr>
          <p:cNvSpPr/>
          <p:nvPr userDrawn="1"/>
        </p:nvSpPr>
        <p:spPr>
          <a:xfrm>
            <a:off x="7134225" y="6393465"/>
            <a:ext cx="826694" cy="826694"/>
          </a:xfrm>
          <a:custGeom>
            <a:avLst/>
            <a:gdLst>
              <a:gd name="connsiteX0" fmla="*/ 413337 w 826694"/>
              <a:gd name="connsiteY0" fmla="*/ 826693 h 826694"/>
              <a:gd name="connsiteX1" fmla="*/ 413357 w 826694"/>
              <a:gd name="connsiteY1" fmla="*/ 826693 h 826694"/>
              <a:gd name="connsiteX2" fmla="*/ 413347 w 826694"/>
              <a:gd name="connsiteY2" fmla="*/ 826694 h 826694"/>
              <a:gd name="connsiteX3" fmla="*/ 413347 w 826694"/>
              <a:gd name="connsiteY3" fmla="*/ 0 h 826694"/>
              <a:gd name="connsiteX4" fmla="*/ 826694 w 826694"/>
              <a:gd name="connsiteY4" fmla="*/ 413347 h 826694"/>
              <a:gd name="connsiteX5" fmla="*/ 820715 w 826694"/>
              <a:gd name="connsiteY5" fmla="*/ 472660 h 826694"/>
              <a:gd name="connsiteX6" fmla="*/ 646992 w 826694"/>
              <a:gd name="connsiteY6" fmla="*/ 472660 h 826694"/>
              <a:gd name="connsiteX7" fmla="*/ 658966 w 826694"/>
              <a:gd name="connsiteY7" fmla="*/ 413347 h 826694"/>
              <a:gd name="connsiteX8" fmla="*/ 413347 w 826694"/>
              <a:gd name="connsiteY8" fmla="*/ 167728 h 826694"/>
              <a:gd name="connsiteX9" fmla="*/ 167728 w 826694"/>
              <a:gd name="connsiteY9" fmla="*/ 413347 h 826694"/>
              <a:gd name="connsiteX10" fmla="*/ 179703 w 826694"/>
              <a:gd name="connsiteY10" fmla="*/ 472660 h 826694"/>
              <a:gd name="connsiteX11" fmla="*/ 5980 w 826694"/>
              <a:gd name="connsiteY11" fmla="*/ 472660 h 826694"/>
              <a:gd name="connsiteX12" fmla="*/ 0 w 826694"/>
              <a:gd name="connsiteY12" fmla="*/ 413347 h 826694"/>
              <a:gd name="connsiteX13" fmla="*/ 413347 w 826694"/>
              <a:gd name="connsiteY13" fmla="*/ 0 h 82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6694" h="826694">
                <a:moveTo>
                  <a:pt x="413337" y="826693"/>
                </a:moveTo>
                <a:lnTo>
                  <a:pt x="413357" y="826693"/>
                </a:lnTo>
                <a:lnTo>
                  <a:pt x="413347" y="826694"/>
                </a:lnTo>
                <a:close/>
                <a:moveTo>
                  <a:pt x="413347" y="0"/>
                </a:moveTo>
                <a:cubicBezTo>
                  <a:pt x="641632" y="0"/>
                  <a:pt x="826694" y="185062"/>
                  <a:pt x="826694" y="413347"/>
                </a:cubicBezTo>
                <a:lnTo>
                  <a:pt x="820715" y="472660"/>
                </a:lnTo>
                <a:lnTo>
                  <a:pt x="646992" y="472660"/>
                </a:lnTo>
                <a:lnTo>
                  <a:pt x="658966" y="413347"/>
                </a:lnTo>
                <a:cubicBezTo>
                  <a:pt x="658966" y="277695"/>
                  <a:pt x="548999" y="167728"/>
                  <a:pt x="413347" y="167728"/>
                </a:cubicBezTo>
                <a:cubicBezTo>
                  <a:pt x="277695" y="167728"/>
                  <a:pt x="167728" y="277695"/>
                  <a:pt x="167728" y="413347"/>
                </a:cubicBezTo>
                <a:lnTo>
                  <a:pt x="179703" y="472660"/>
                </a:lnTo>
                <a:lnTo>
                  <a:pt x="5980" y="472660"/>
                </a:lnTo>
                <a:lnTo>
                  <a:pt x="0" y="413347"/>
                </a:lnTo>
                <a:cubicBezTo>
                  <a:pt x="0" y="185062"/>
                  <a:pt x="185062" y="0"/>
                  <a:pt x="413347" y="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BB37BEEB-1001-4B12-BBF3-48E497781E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8288" y="4230120"/>
            <a:ext cx="2863112" cy="2814817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85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D2E5-59CB-4B25-A8F6-2C2D50F27F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872581" y="747040"/>
            <a:ext cx="6446838" cy="43672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5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9430A-D684-4137-B747-59DB0A0E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850900"/>
            <a:ext cx="10515600" cy="5873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6BFFD-71AC-4391-9FF1-5408716D9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0125" y="4419600"/>
            <a:ext cx="4295775" cy="173355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A peep at some distant orb has power to raise and purify our thoughts like. A peep at some distant orb has power to raise and purify our thoughts like.</a:t>
            </a:r>
          </a:p>
          <a:p>
            <a:pPr lvl="0"/>
            <a:r>
              <a:rPr lang="en-US" dirty="0"/>
              <a:t>A peep at some distant orb has power to raise and purify our thoughts like.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3F772-05E3-4581-9C4E-3A3FE745B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0964" y="6257924"/>
            <a:ext cx="817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0000"/>
                </a:solidFill>
                <a:latin typeface="+mj-lt"/>
              </a:defRPr>
            </a:lvl1pPr>
          </a:lstStyle>
          <a:p>
            <a:fld id="{98FF2C7C-C65E-45D3-9C76-02EB3CE5CE7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63C2F-37B2-4F0B-ACBB-A53F6EFCABEE}"/>
              </a:ext>
            </a:extLst>
          </p:cNvPr>
          <p:cNvCxnSpPr/>
          <p:nvPr userDrawn="1"/>
        </p:nvCxnSpPr>
        <p:spPr>
          <a:xfrm flipV="1">
            <a:off x="11376025" y="6356350"/>
            <a:ext cx="0" cy="1682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40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4">
          <p15:clr>
            <a:srgbClr val="F26B43"/>
          </p15:clr>
        </p15:guide>
        <p15:guide id="2" pos="624">
          <p15:clr>
            <a:srgbClr val="F26B43"/>
          </p15:clr>
        </p15:guide>
        <p15:guide id="3" orient="horz" pos="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CDB0CE-4401-4B92-A34E-9F65B8235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FF2C7C-C65E-45D3-9C76-02EB3CE5CE7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01AD27-242B-432C-A1A7-062339B515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Формирующее</a:t>
            </a:r>
            <a:b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</a:t>
            </a:r>
            <a:endParaRPr lang="en-US" sz="2800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C380B0-3D5C-4C15-92AD-531705061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419600"/>
            <a:ext cx="3255723" cy="349045"/>
          </a:xfrm>
        </p:spPr>
        <p:txBody>
          <a:bodyPr/>
          <a:lstStyle/>
          <a:p>
            <a:r>
              <a:rPr lang="ru-RU" sz="1800" b="1" dirty="0">
                <a:solidFill>
                  <a:schemeClr val="accent2">
                    <a:lumMod val="50000"/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математики</a:t>
            </a:r>
            <a:endParaRPr lang="en-US" sz="1800" b="1" dirty="0">
              <a:solidFill>
                <a:schemeClr val="accent2">
                  <a:lumMod val="50000"/>
                  <a:alpha val="7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ED8174D-BBA9-49AD-95AA-722C1549B67D}"/>
              </a:ext>
            </a:extLst>
          </p:cNvPr>
          <p:cNvSpPr txBox="1">
            <a:spLocks/>
          </p:cNvSpPr>
          <p:nvPr/>
        </p:nvSpPr>
        <p:spPr>
          <a:xfrm>
            <a:off x="6096000" y="1409700"/>
            <a:ext cx="5702299" cy="462373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регулярно обеспечивает обратную связь, предоставляя учащимся комментарии, замечания и т.п. по поводу их деятельности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учащиеся принимают активное участие в организации процесса собственного обучения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меняет техники и технологии обучения в зависимости от изменения результатов обучения учащихся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осознает, что оценивание посредством отметки резко снижает мотивацию и самооценку учащихся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осознает необходимость научить учащихся принципам самооценки и способам улучшения собственных результатов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E124485-F296-0934-0323-AFB0E7CE02AB}"/>
              </a:ext>
            </a:extLst>
          </p:cNvPr>
          <p:cNvGrpSpPr/>
          <p:nvPr/>
        </p:nvGrpSpPr>
        <p:grpSpPr>
          <a:xfrm>
            <a:off x="5423694" y="1422760"/>
            <a:ext cx="608806" cy="221455"/>
            <a:chOff x="5457826" y="1409700"/>
            <a:chExt cx="608806" cy="22145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E361B25-AE1D-4050-B514-CE6BE01E612F}"/>
                </a:ext>
              </a:extLst>
            </p:cNvPr>
            <p:cNvSpPr/>
            <p:nvPr/>
          </p:nvSpPr>
          <p:spPr>
            <a:xfrm>
              <a:off x="5457826" y="1409700"/>
              <a:ext cx="221455" cy="221455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8533D4F-B0A7-4256-88E8-C803D75CF42B}"/>
                </a:ext>
              </a:extLst>
            </p:cNvPr>
            <p:cNvSpPr/>
            <p:nvPr/>
          </p:nvSpPr>
          <p:spPr>
            <a:xfrm>
              <a:off x="5602685" y="1464558"/>
              <a:ext cx="153192" cy="15319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7A5AF8-26A2-42A5-BCAB-9D27C294A38C}"/>
                </a:ext>
              </a:extLst>
            </p:cNvPr>
            <p:cNvCxnSpPr>
              <a:stCxn id="9" idx="6"/>
            </p:cNvCxnSpPr>
            <p:nvPr/>
          </p:nvCxnSpPr>
          <p:spPr>
            <a:xfrm>
              <a:off x="5755877" y="1541154"/>
              <a:ext cx="310755" cy="3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A8FE391-E21B-036B-A739-36E9AAEC27D4}"/>
              </a:ext>
            </a:extLst>
          </p:cNvPr>
          <p:cNvGrpSpPr/>
          <p:nvPr/>
        </p:nvGrpSpPr>
        <p:grpSpPr>
          <a:xfrm>
            <a:off x="5423694" y="3129553"/>
            <a:ext cx="574674" cy="221455"/>
            <a:chOff x="5457826" y="2874565"/>
            <a:chExt cx="574674" cy="22145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A57C6C6-3B5E-449D-96B3-948A17C0F61E}"/>
                </a:ext>
              </a:extLst>
            </p:cNvPr>
            <p:cNvSpPr/>
            <p:nvPr/>
          </p:nvSpPr>
          <p:spPr>
            <a:xfrm>
              <a:off x="5457826" y="2874565"/>
              <a:ext cx="221455" cy="221455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993175-879B-49D4-B380-98A49E38E25C}"/>
                </a:ext>
              </a:extLst>
            </p:cNvPr>
            <p:cNvSpPr/>
            <p:nvPr/>
          </p:nvSpPr>
          <p:spPr>
            <a:xfrm>
              <a:off x="5568553" y="2908696"/>
              <a:ext cx="153192" cy="15319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26E335E-7F23-4308-BF59-6FD853C962EB}"/>
                </a:ext>
              </a:extLst>
            </p:cNvPr>
            <p:cNvCxnSpPr/>
            <p:nvPr/>
          </p:nvCxnSpPr>
          <p:spPr>
            <a:xfrm>
              <a:off x="5721745" y="2985292"/>
              <a:ext cx="310755" cy="3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3D36796-0F82-F947-7D3C-DB305EA47ED9}"/>
              </a:ext>
            </a:extLst>
          </p:cNvPr>
          <p:cNvGrpSpPr/>
          <p:nvPr/>
        </p:nvGrpSpPr>
        <p:grpSpPr>
          <a:xfrm>
            <a:off x="5457826" y="5162217"/>
            <a:ext cx="574674" cy="221455"/>
            <a:chOff x="5457826" y="4573825"/>
            <a:chExt cx="574674" cy="22145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C21590-6059-4028-BC40-0B52181D1A33}"/>
                </a:ext>
              </a:extLst>
            </p:cNvPr>
            <p:cNvSpPr/>
            <p:nvPr/>
          </p:nvSpPr>
          <p:spPr>
            <a:xfrm>
              <a:off x="5457826" y="4573825"/>
              <a:ext cx="221455" cy="221455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497E243-86F1-4B5F-BD09-745FCDE7CC5A}"/>
                </a:ext>
              </a:extLst>
            </p:cNvPr>
            <p:cNvSpPr/>
            <p:nvPr/>
          </p:nvSpPr>
          <p:spPr>
            <a:xfrm>
              <a:off x="5568553" y="4607956"/>
              <a:ext cx="153192" cy="15319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C52041-3346-4B0C-95CF-9B8B0D8E1090}"/>
                </a:ext>
              </a:extLst>
            </p:cNvPr>
            <p:cNvCxnSpPr/>
            <p:nvPr/>
          </p:nvCxnSpPr>
          <p:spPr>
            <a:xfrm>
              <a:off x="5721745" y="4689631"/>
              <a:ext cx="310755" cy="3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164A1DA-AD88-1FEB-620E-E23D2058BDBD}"/>
              </a:ext>
            </a:extLst>
          </p:cNvPr>
          <p:cNvGrpSpPr/>
          <p:nvPr/>
        </p:nvGrpSpPr>
        <p:grpSpPr>
          <a:xfrm>
            <a:off x="5423694" y="2419145"/>
            <a:ext cx="608806" cy="221455"/>
            <a:chOff x="5457826" y="1409700"/>
            <a:chExt cx="608806" cy="221455"/>
          </a:xfrm>
        </p:grpSpPr>
        <p:sp>
          <p:nvSpPr>
            <p:cNvPr id="16" name="Oval 6">
              <a:extLst>
                <a:ext uri="{FF2B5EF4-FFF2-40B4-BE49-F238E27FC236}">
                  <a16:creationId xmlns:a16="http://schemas.microsoft.com/office/drawing/2014/main" id="{77B361ED-1F33-BA77-6B74-A6D082B646E3}"/>
                </a:ext>
              </a:extLst>
            </p:cNvPr>
            <p:cNvSpPr/>
            <p:nvPr/>
          </p:nvSpPr>
          <p:spPr>
            <a:xfrm>
              <a:off x="5457826" y="1409700"/>
              <a:ext cx="221455" cy="221455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A9D89C4F-4CF0-22F9-03C5-39CCB55A8750}"/>
                </a:ext>
              </a:extLst>
            </p:cNvPr>
            <p:cNvSpPr/>
            <p:nvPr/>
          </p:nvSpPr>
          <p:spPr>
            <a:xfrm>
              <a:off x="5602685" y="1464558"/>
              <a:ext cx="153192" cy="15319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cxnSp>
          <p:nvCxnSpPr>
            <p:cNvPr id="19" name="Straight Connector 13">
              <a:extLst>
                <a:ext uri="{FF2B5EF4-FFF2-40B4-BE49-F238E27FC236}">
                  <a16:creationId xmlns:a16="http://schemas.microsoft.com/office/drawing/2014/main" id="{B4342EB1-FD23-F936-E479-7BF1BC4A1A85}"/>
                </a:ext>
              </a:extLst>
            </p:cNvPr>
            <p:cNvCxnSpPr>
              <a:stCxn id="18" idx="6"/>
            </p:cNvCxnSpPr>
            <p:nvPr/>
          </p:nvCxnSpPr>
          <p:spPr>
            <a:xfrm>
              <a:off x="5755877" y="1541154"/>
              <a:ext cx="310755" cy="3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87B2CCB-F115-0DAF-ABB1-A0E6D97D8990}"/>
              </a:ext>
            </a:extLst>
          </p:cNvPr>
          <p:cNvGrpSpPr/>
          <p:nvPr/>
        </p:nvGrpSpPr>
        <p:grpSpPr>
          <a:xfrm>
            <a:off x="5434408" y="4159973"/>
            <a:ext cx="574674" cy="221455"/>
            <a:chOff x="5457826" y="4573825"/>
            <a:chExt cx="574674" cy="221455"/>
          </a:xfrm>
        </p:grpSpPr>
        <p:sp>
          <p:nvSpPr>
            <p:cNvPr id="23" name="Oval 10">
              <a:extLst>
                <a:ext uri="{FF2B5EF4-FFF2-40B4-BE49-F238E27FC236}">
                  <a16:creationId xmlns:a16="http://schemas.microsoft.com/office/drawing/2014/main" id="{A2DAEAD4-07BB-5721-ED78-6076433191C3}"/>
                </a:ext>
              </a:extLst>
            </p:cNvPr>
            <p:cNvSpPr/>
            <p:nvPr/>
          </p:nvSpPr>
          <p:spPr>
            <a:xfrm>
              <a:off x="5457826" y="4573825"/>
              <a:ext cx="221455" cy="221455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Oval 11">
              <a:extLst>
                <a:ext uri="{FF2B5EF4-FFF2-40B4-BE49-F238E27FC236}">
                  <a16:creationId xmlns:a16="http://schemas.microsoft.com/office/drawing/2014/main" id="{A2E47FD9-E141-FE9C-04B7-9F0C12929489}"/>
                </a:ext>
              </a:extLst>
            </p:cNvPr>
            <p:cNvSpPr/>
            <p:nvPr/>
          </p:nvSpPr>
          <p:spPr>
            <a:xfrm>
              <a:off x="5568553" y="4607956"/>
              <a:ext cx="153192" cy="15319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40E05A7F-FE48-94C6-189F-F7528B0A8283}"/>
                </a:ext>
              </a:extLst>
            </p:cNvPr>
            <p:cNvCxnSpPr/>
            <p:nvPr/>
          </p:nvCxnSpPr>
          <p:spPr>
            <a:xfrm>
              <a:off x="5721745" y="4689631"/>
              <a:ext cx="310755" cy="35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716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ocrative-620x350">
            <a:extLst>
              <a:ext uri="{FF2B5EF4-FFF2-40B4-BE49-F238E27FC236}">
                <a16:creationId xmlns:a16="http://schemas.microsoft.com/office/drawing/2014/main" id="{220BC8AC-EF3A-5FBA-F76B-E7D45DBCD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4731"/>
          <a:stretch/>
        </p:blipFill>
        <p:spPr bwMode="auto">
          <a:xfrm>
            <a:off x="8653858" y="2513592"/>
            <a:ext cx="2468451" cy="15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izalize-meta">
            <a:extLst>
              <a:ext uri="{FF2B5EF4-FFF2-40B4-BE49-F238E27FC236}">
                <a16:creationId xmlns:a16="http://schemas.microsoft.com/office/drawing/2014/main" id="{532909DE-0C80-88AE-00F7-EA9722E810C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r="23298"/>
          <a:stretch>
            <a:fillRect/>
          </a:stretch>
        </p:blipFill>
        <p:spPr bwMode="auto">
          <a:xfrm>
            <a:off x="5886685" y="1002188"/>
            <a:ext cx="2468450" cy="242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F6F779-F3B0-DF76-7A1A-C6AC6620B3B3}"/>
              </a:ext>
            </a:extLst>
          </p:cNvPr>
          <p:cNvSpPr txBox="1"/>
          <p:nvPr/>
        </p:nvSpPr>
        <p:spPr>
          <a:xfrm>
            <a:off x="5998102" y="2381450"/>
            <a:ext cx="25427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инструмент организации тестирования, викторины в классе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82379-9F61-44F3-BF60-785FFEDDDA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48D430-CA05-4C82-95DD-7713260C6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187" y="2988338"/>
            <a:ext cx="3783657" cy="3269585"/>
          </a:xfrm>
        </p:spPr>
        <p:txBody>
          <a:bodyPr>
            <a:normAutofit fontScale="25000" lnSpcReduction="20000"/>
          </a:bodyPr>
          <a:lstStyle/>
          <a:p>
            <a:pPr marL="144000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dirty="0"/>
              <a:t>•</a:t>
            </a:r>
            <a:endParaRPr lang="ru-RU" sz="1400" dirty="0"/>
          </a:p>
          <a:p>
            <a:pPr marL="144000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ИОТ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Недельные отчеты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Дневники планирования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Карты понятий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Листы </a:t>
            </a:r>
            <a:r>
              <a:rPr lang="ru-RU" sz="6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самооценивания</a:t>
            </a:r>
            <a:endParaRPr lang="ru-RU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тестов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Опросники «Проверь себя»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Сигналы, сигнальные карточки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Взаимопроверка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Самопроверка</a:t>
            </a:r>
          </a:p>
          <a:p>
            <a:pPr marL="176213" indent="-1762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«Проверка ошибочности понимания»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E55E46-F441-4287-8710-99232B785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775" y="1619249"/>
            <a:ext cx="5105400" cy="1322387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 формирующего</a:t>
            </a:r>
            <a:br>
              <a:rPr lang="ru-RU" dirty="0"/>
            </a:br>
            <a:r>
              <a:rPr lang="ru-RU" sz="3100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оценивания</a:t>
            </a:r>
            <a:endParaRPr lang="en-US" sz="3100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padlet">
            <a:extLst>
              <a:ext uri="{FF2B5EF4-FFF2-40B4-BE49-F238E27FC236}">
                <a16:creationId xmlns:a16="http://schemas.microsoft.com/office/drawing/2014/main" id="{A635F1AA-5760-2D79-DE21-F1AECFF5EE92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" b="843"/>
          <a:stretch>
            <a:fillRect/>
          </a:stretch>
        </p:blipFill>
        <p:spPr bwMode="auto">
          <a:xfrm>
            <a:off x="10311770" y="72234"/>
            <a:ext cx="1486529" cy="14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1E282F-1060-3F2F-E107-4B7815DB69F9}"/>
              </a:ext>
            </a:extLst>
          </p:cNvPr>
          <p:cNvSpPr txBox="1"/>
          <p:nvPr/>
        </p:nvSpPr>
        <p:spPr>
          <a:xfrm>
            <a:off x="10132716" y="1393578"/>
            <a:ext cx="22290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0" i="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онлайн-доска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46F7DC-A665-5A81-6D7D-BCE5C93FB400}"/>
              </a:ext>
            </a:extLst>
          </p:cNvPr>
          <p:cNvSpPr txBox="1"/>
          <p:nvPr/>
        </p:nvSpPr>
        <p:spPr>
          <a:xfrm>
            <a:off x="8453932" y="3653362"/>
            <a:ext cx="3994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0" i="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1600" b="0" i="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 система голосования </a:t>
            </a:r>
          </a:p>
          <a:p>
            <a:r>
              <a:rPr lang="ru-RU" sz="1600" b="0" i="0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позволяет преподавателям организовать в своих классах серию учебных упражнений и дидактических игр</a:t>
            </a:r>
            <a:endParaRPr lang="ru-RU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94E53D-088A-C294-2A6E-4F626AD92CE3}"/>
              </a:ext>
            </a:extLst>
          </p:cNvPr>
          <p:cNvSpPr txBox="1"/>
          <p:nvPr/>
        </p:nvSpPr>
        <p:spPr>
          <a:xfrm>
            <a:off x="3886158" y="3223065"/>
            <a:ext cx="33833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Plickers</a:t>
            </a:r>
            <a:endParaRPr lang="en-US" sz="1600" b="1" i="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0" i="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конструктор тестов для организации обратной связи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7EA9B6-193B-3119-FA25-417FB78C464B}"/>
              </a:ext>
            </a:extLst>
          </p:cNvPr>
          <p:cNvSpPr txBox="1"/>
          <p:nvPr/>
        </p:nvSpPr>
        <p:spPr>
          <a:xfrm>
            <a:off x="7456483" y="5126843"/>
            <a:ext cx="3811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еТреники</a:t>
            </a:r>
            <a:r>
              <a:rPr lang="ru-RU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0" i="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0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онлайн-конструктор учебных тренажёров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66A7386A-4D8F-7AD2-B175-1C48B4D7D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82" y="31939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764133-0BA6-6008-78F6-132CDDF78428}"/>
              </a:ext>
            </a:extLst>
          </p:cNvPr>
          <p:cNvSpPr txBox="1"/>
          <p:nvPr/>
        </p:nvSpPr>
        <p:spPr>
          <a:xfrm>
            <a:off x="4276190" y="300386"/>
            <a:ext cx="4026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Test Pad</a:t>
            </a:r>
          </a:p>
          <a:p>
            <a:r>
              <a:rPr lang="ru-RU" sz="1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0" i="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конструктор тестов, опросов, кроссвордов</a:t>
            </a:r>
          </a:p>
        </p:txBody>
      </p:sp>
      <p:pic>
        <p:nvPicPr>
          <p:cNvPr id="1042" name="Picture 18" descr="FlashCardMachine - создание интерактивных карточек (онлайн)">
            <a:extLst>
              <a:ext uri="{FF2B5EF4-FFF2-40B4-BE49-F238E27FC236}">
                <a16:creationId xmlns:a16="http://schemas.microsoft.com/office/drawing/2014/main" id="{F1400F69-78F9-9421-80DE-B1BCFE02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93" y="4165383"/>
            <a:ext cx="2809568" cy="206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21B1D67-8DB1-32F5-7997-52154317D1BE}"/>
              </a:ext>
            </a:extLst>
          </p:cNvPr>
          <p:cNvSpPr txBox="1"/>
          <p:nvPr/>
        </p:nvSpPr>
        <p:spPr>
          <a:xfrm>
            <a:off x="4276190" y="6200262"/>
            <a:ext cx="3019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16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конструктор интерактивных карточек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AA29A1-AF4E-BBFE-4E3B-5121129622B9}"/>
              </a:ext>
            </a:extLst>
          </p:cNvPr>
          <p:cNvSpPr txBox="1"/>
          <p:nvPr/>
        </p:nvSpPr>
        <p:spPr>
          <a:xfrm>
            <a:off x="8894369" y="1637876"/>
            <a:ext cx="31138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Quizizz</a:t>
            </a:r>
            <a:endParaRPr lang="en-US" sz="1600" b="1" i="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i="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0" i="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интернет-инструмент оценивания учащихся</a:t>
            </a:r>
            <a:r>
              <a:rPr lang="en-U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тесты, викторины)</a:t>
            </a:r>
          </a:p>
        </p:txBody>
      </p:sp>
    </p:spTree>
    <p:extLst>
      <p:ext uri="{BB962C8B-B14F-4D97-AF65-F5344CB8AC3E}">
        <p14:creationId xmlns:p14="http://schemas.microsoft.com/office/powerpoint/2010/main" val="374804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ve li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5EE1"/>
      </a:accent1>
      <a:accent2>
        <a:srgbClr val="FF0F3D"/>
      </a:accent2>
      <a:accent3>
        <a:srgbClr val="262626"/>
      </a:accent3>
      <a:accent4>
        <a:srgbClr val="3DC56C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Rave line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180</Words>
  <Application>Microsoft Office PowerPoint</Application>
  <PresentationFormat>Широкоэкранный</PresentationFormat>
  <Paragraphs>36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Montserrat</vt:lpstr>
      <vt:lpstr>Montserrat Bold</vt:lpstr>
      <vt:lpstr>Office Theme</vt:lpstr>
      <vt:lpstr>Формирующее оценивание</vt:lpstr>
      <vt:lpstr>Техники формирующего оценивания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Формирующее оценивание</dc:title>
  <dc:creator>202-15</dc:creator>
  <cp:lastModifiedBy>202-15</cp:lastModifiedBy>
  <cp:revision>26</cp:revision>
  <dcterms:created xsi:type="dcterms:W3CDTF">2022-12-18T21:58:32Z</dcterms:created>
  <dcterms:modified xsi:type="dcterms:W3CDTF">2022-12-19T02:00:03Z</dcterms:modified>
</cp:coreProperties>
</file>