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8" r:id="rId5"/>
    <p:sldId id="260" r:id="rId6"/>
    <p:sldId id="269" r:id="rId7"/>
    <p:sldId id="261" r:id="rId8"/>
    <p:sldId id="264" r:id="rId9"/>
    <p:sldId id="270" r:id="rId10"/>
    <p:sldId id="265" r:id="rId11"/>
  </p:sldIdLst>
  <p:sldSz cx="12192000" cy="6858000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84" autoAdjust="0"/>
    <p:restoredTop sz="93922" autoAdjust="0"/>
  </p:normalViewPr>
  <p:slideViewPr>
    <p:cSldViewPr>
      <p:cViewPr varScale="1">
        <p:scale>
          <a:sx n="79" d="100"/>
          <a:sy n="79" d="100"/>
        </p:scale>
        <p:origin x="63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910" y="60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EE562-E05A-4626-B3AF-5F0B868819D9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519D9-560B-443C-B598-BE18CE88D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29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67001-F5EE-4B01-ADD9-95392EA1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4CC777-6BA2-40D2-9A82-AD403FA4F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FA2BC8-F9FC-47B4-B94E-984652D79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158127-7E67-4DC3-A9CF-380C6A5B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CFB686-854A-4D91-AAF2-24DD33CC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67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ECE69F-178E-4786-B1D6-461B25E3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5DB0CCE-2BB7-4FE6-9F6D-0F849019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DEABB-F5A0-404E-81BE-A2C6C1A7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56E4A42-AE58-43D5-A1E5-C2A90FAE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34495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0ABFC8D9-3E46-4244-BCF8-DF828263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9000"/>
            <a:ext cx="11946000" cy="114151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Рисунок 6">
            <a:extLst>
              <a:ext uri="{FF2B5EF4-FFF2-40B4-BE49-F238E27FC236}">
                <a16:creationId xmlns:a16="http://schemas.microsoft.com/office/drawing/2014/main" id="{D5ACAE7A-E405-438C-BF4B-A37C1D7BBD2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26000" y="2079000"/>
            <a:ext cx="5220000" cy="4230000"/>
          </a:xfrm>
        </p:spPr>
      </p:sp>
    </p:spTree>
    <p:extLst>
      <p:ext uri="{BB962C8B-B14F-4D97-AF65-F5344CB8AC3E}">
        <p14:creationId xmlns:p14="http://schemas.microsoft.com/office/powerpoint/2010/main" val="154497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0ABFC8D9-3E46-4244-BCF8-DF828263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9000"/>
            <a:ext cx="11946000" cy="114151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Рисунок 6">
            <a:extLst>
              <a:ext uri="{FF2B5EF4-FFF2-40B4-BE49-F238E27FC236}">
                <a16:creationId xmlns:a16="http://schemas.microsoft.com/office/drawing/2014/main" id="{D5ACAE7A-E405-438C-BF4B-A37C1D7BBD2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6000" y="2034000"/>
            <a:ext cx="5220000" cy="4230000"/>
          </a:xfrm>
        </p:spPr>
      </p:sp>
    </p:spTree>
    <p:extLst>
      <p:ext uri="{BB962C8B-B14F-4D97-AF65-F5344CB8AC3E}">
        <p14:creationId xmlns:p14="http://schemas.microsoft.com/office/powerpoint/2010/main" val="185377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:a16="http://schemas.microsoft.com/office/drawing/2014/main" id="{0B504799-5A5B-4904-96F0-E39EDC0290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719263"/>
            <a:ext cx="12192000" cy="513873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29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BA0536-C2F3-45FD-BCE9-A7664FF11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DCB672-9A39-4592-A702-905A663DE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00B59B-B30F-4BCA-BF7C-138210157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11AE46-CD71-40A2-B051-FED4CF251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7D472E-4D2E-4B58-B26C-A5C6E9B9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590CE5-E95F-4274-817F-D56AE118E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36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79CC03-CB65-4A4C-90D3-F02B507A0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4C3BF4E-7FD7-4E97-ADD2-17103BBDA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4CE1139-B009-4241-B0C4-BF93CB876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1306DD-CDF6-4C8F-8EAA-8585BA36E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E83B16-91E8-4F91-A8A9-2286EF49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500BC4-2676-4C2C-A56B-8495420F6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06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BFDEE6-9163-4FA6-9C33-9D0B1D96F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6CFD921-B66F-4B9F-8D0C-B14325FE9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DD6FEE-737C-4DE7-A07A-B8500FB8C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8FE9F1-30AE-46C1-A8C8-4B7D5FFC7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45E6A3-691A-440E-94B6-E4165602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37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B71DFBC-935C-41DF-9AF9-A79F2BD809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FFC04AF-1DA1-4817-ACF7-5A110AD3A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DFD425-2E61-4F50-9A02-6256A3497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833F48-4BE3-401E-8EAC-ED423D3D4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E6C580-1988-45AF-BDB1-7BCACEB9D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81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ECD6CA42-8F84-4EF7-AC44-C6D7CA7B5256}"/>
              </a:ext>
            </a:extLst>
          </p:cNvPr>
          <p:cNvGrpSpPr/>
          <p:nvPr userDrawn="1"/>
        </p:nvGrpSpPr>
        <p:grpSpPr>
          <a:xfrm>
            <a:off x="0" y="49500"/>
            <a:ext cx="2844750" cy="274500"/>
            <a:chOff x="5228062" y="49500"/>
            <a:chExt cx="2844750" cy="274500"/>
          </a:xfrm>
          <a:solidFill>
            <a:schemeClr val="tx2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tx2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:a16="http://schemas.microsoft.com/office/drawing/2014/main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1451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18">
            <a:extLst>
              <a:ext uri="{FF2B5EF4-FFF2-40B4-BE49-F238E27FC236}">
                <a16:creationId xmlns:a16="http://schemas.microsoft.com/office/drawing/2014/main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4488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ый треугольник 5">
            <a:extLst>
              <a:ext uri="{FF2B5EF4-FFF2-40B4-BE49-F238E27FC236}">
                <a16:creationId xmlns:a16="http://schemas.microsoft.com/office/drawing/2014/main" id="{5172288B-DE9D-43F6-AE1D-DFA58F3C84F8}"/>
              </a:ext>
            </a:extLst>
          </p:cNvPr>
          <p:cNvSpPr/>
          <p:nvPr userDrawn="1"/>
        </p:nvSpPr>
        <p:spPr>
          <a:xfrm>
            <a:off x="0" y="4788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7882EBE0-0097-4756-884D-F8521A0145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0513" y="233363"/>
            <a:ext cx="5805487" cy="6480175"/>
          </a:xfrm>
        </p:spPr>
        <p:txBody>
          <a:bodyPr/>
          <a:lstStyle/>
          <a:p>
            <a:endParaRPr lang="ru-RU"/>
          </a:p>
        </p:txBody>
      </p: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id="{BD000A37-5141-407E-A504-C96A56279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EE674FD9-79E8-4C83-8018-2847114B94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35413" y="2528888"/>
            <a:ext cx="7426325" cy="2384425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8826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C31BDB-50F3-43CA-877E-F9C7672D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74453DF6-9509-45CB-BD4E-84F90C1C9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AF27442-62D0-4CA6-81B4-B7FDDA51A9A2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1FD6AC4-0F96-4D40-B8AD-EF85E9EDE11D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73640FF5-D492-4210-9DE4-D7B66426125F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1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062B47E0-EF90-4ECC-A73E-6E5DA1F62FCD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id="{2FC4DE4B-558A-425B-A23E-B63E9353355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D1C3AA05-E7C7-4C27-A908-2E47AFEBA600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1"/>
          </a:solidFill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D94BF255-53E4-439B-83D0-7DE93A9900DD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7" name="Блок-схема: объединение 16">
              <a:extLst>
                <a:ext uri="{FF2B5EF4-FFF2-40B4-BE49-F238E27FC236}">
                  <a16:creationId xmlns:a16="http://schemas.microsoft.com/office/drawing/2014/main" id="{E38044D4-D5F4-4E1E-8B74-E24D6E7B2929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158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устой слайд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81E132A-DAAE-4C5A-9799-9BEDDD0FBE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5ABEC81-0435-44F8-AC84-9AA06776E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E9A5681-179B-43EF-A41E-7921E27CA6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24075"/>
            <a:ext cx="10515600" cy="15303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815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extLst>
              <a:ext uri="{FF2B5EF4-FFF2-40B4-BE49-F238E27FC236}">
                <a16:creationId xmlns:a16="http://schemas.microsoft.com/office/drawing/2014/main" id="{F8FE08DD-35D4-4F6D-9D3E-895549AFA462}"/>
              </a:ext>
            </a:extLst>
          </p:cNvPr>
          <p:cNvSpPr/>
          <p:nvPr userDrawn="1"/>
        </p:nvSpPr>
        <p:spPr>
          <a:xfrm>
            <a:off x="0" y="4788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EF7D0-8129-458F-9F1A-BA56AAF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3447F0-A2FC-4139-A746-423895C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9075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extLst>
              <a:ext uri="{FF2B5EF4-FFF2-40B4-BE49-F238E27FC236}">
                <a16:creationId xmlns:a16="http://schemas.microsoft.com/office/drawing/2014/main" id="{F8FE08DD-35D4-4F6D-9D3E-895549AFA462}"/>
              </a:ext>
            </a:extLst>
          </p:cNvPr>
          <p:cNvSpPr/>
          <p:nvPr userDrawn="1"/>
        </p:nvSpPr>
        <p:spPr>
          <a:xfrm rot="16200000">
            <a:off x="10191000" y="4857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EF7D0-8129-458F-9F1A-BA56AAF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3447F0-A2FC-4139-A746-423895C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4906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EF7D0-8129-458F-9F1A-BA56AAF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3447F0-A2FC-4139-A746-423895C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96AF94-0451-4B41-960A-AE014E9C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2D3EF2-51A0-4DA7-88AA-E1FA1562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90037A-9CFB-48E5-9E34-0A14EDE6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78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9DC742-0D31-49BB-8235-E8F23687E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B7A22E-3771-4390-9794-7F14D95D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951B10-84CC-412A-B18B-E5D7BFE13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6FA339-92AB-4D93-B605-E9C0B0E7E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FCBD1A-83E7-45B8-95AE-AE44F108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11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5DC75D-06B2-46E5-A96B-A1468A218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AE6E6F-2E09-401B-B461-D6DF215D16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0FA403A-15C6-49C6-8CC5-8F9664A12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3F06EE-74D4-48BE-B81A-5C34F61BB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D53AD41-416F-495E-A3FD-85E02F264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E8F414-2898-41DB-BD73-B506B16F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95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5BF822-D25A-4089-8B09-6CDFC6C72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FA1F7A-5EC7-4EDE-B41D-E76BE82B3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1A2486-CBD9-47F2-85CB-E75E70743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D9BFCC3-815F-46C2-8BBD-B33697BD34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A6C052B-8DDE-4435-89D0-37FEADE5B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E4CBDAB-0EC1-4397-917A-7260217B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848E488-94C4-4695-A96B-BD92D0FE9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89685D5-D9B9-4084-9444-3F5DFFF8D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56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CAB533-743E-4972-9281-AA80F8DE8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E27A4BD-2D2A-438C-8009-834074645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593BC4F-92E4-4734-99DC-E5A245F34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C2D59C2-0660-44F2-8B51-CACB66F9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0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5289D3-E86F-47FE-BC52-53D34FA45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3570AF-E207-47A8-A8FC-5D9057465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AF8805-B906-4169-9117-FA140E73D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5B055-54BE-42A4-8DC8-10ED2ADEA08A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E3D611-6D00-421E-BE6B-385F5C2C5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716F83-6BED-46A4-98C2-DEC0D746A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444EC-30F4-4546-BA0E-14E28119766D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23"/>
            <a:extLst>
              <a:ext uri="{FF2B5EF4-FFF2-40B4-BE49-F238E27FC236}">
                <a16:creationId xmlns:a16="http://schemas.microsoft.com/office/drawing/2014/main" id="{43780347-ADC3-4039-95E5-9DAF405C2D48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6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64" r:id="rId11"/>
    <p:sldLayoutId id="2147483668" r:id="rId12"/>
    <p:sldLayoutId id="2147483663" r:id="rId13"/>
    <p:sldLayoutId id="2147483656" r:id="rId14"/>
    <p:sldLayoutId id="2147483657" r:id="rId15"/>
    <p:sldLayoutId id="2147483658" r:id="rId16"/>
    <p:sldLayoutId id="2147483659" r:id="rId17"/>
    <p:sldLayoutId id="2147483665" r:id="rId18"/>
    <p:sldLayoutId id="2147483667" r:id="rId19"/>
    <p:sldLayoutId id="2147483666" r:id="rId20"/>
    <p:sldLayoutId id="2147483669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png"/><Relationship Id="rId5" Type="http://schemas.openxmlformats.org/officeDocument/2006/relationships/image" Target="../media/image15.sv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png"/><Relationship Id="rId5" Type="http://schemas.openxmlformats.org/officeDocument/2006/relationships/image" Target="../media/image15.sv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7" Type="http://schemas.openxmlformats.org/officeDocument/2006/relationships/image" Target="../media/image21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5.png"/><Relationship Id="rId5" Type="http://schemas.openxmlformats.org/officeDocument/2006/relationships/image" Target="../media/image20.sv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38A43419-7E9B-40A6-A3FD-5105F83F691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E99B067-EB62-402E-805F-0F0DF821BA19}"/>
              </a:ext>
            </a:extLst>
          </p:cNvPr>
          <p:cNvSpPr/>
          <p:nvPr/>
        </p:nvSpPr>
        <p:spPr>
          <a:xfrm>
            <a:off x="6083566" y="233363"/>
            <a:ext cx="5805486" cy="64801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Заголовок 23">
            <a:extLst>
              <a:ext uri="{FF2B5EF4-FFF2-40B4-BE49-F238E27FC236}">
                <a16:creationId xmlns:a16="http://schemas.microsoft.com/office/drawing/2014/main" id="{10315E8C-F410-4B7D-9A8E-D2CECB509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8566" y="1899000"/>
            <a:ext cx="5308697" cy="1325563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</a:rPr>
              <a:t>ЦНППМ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297F0EBA-D1C1-470D-8EFC-89954E1950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18566" y="506368"/>
            <a:ext cx="5535486" cy="94231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2"/>
                </a:solidFill>
              </a:rPr>
              <a:t>МОГАУ ДПО «ИРОиПКПК»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36000" y="5724000"/>
            <a:ext cx="38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Магадан, 15 февраля 2023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47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9">
            <a:extLst>
              <a:ext uri="{FF2B5EF4-FFF2-40B4-BE49-F238E27FC236}">
                <a16:creationId xmlns:a16="http://schemas.microsoft.com/office/drawing/2014/main" id="{E893E3A9-6396-47AA-8648-E22DFF86D681}"/>
              </a:ext>
            </a:extLst>
          </p:cNvPr>
          <p:cNvSpPr txBox="1">
            <a:spLocks/>
          </p:cNvSpPr>
          <p:nvPr/>
        </p:nvSpPr>
        <p:spPr>
          <a:xfrm>
            <a:off x="160873" y="1307167"/>
            <a:ext cx="4432499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b="1" dirty="0">
                <a:solidFill>
                  <a:schemeClr val="accent1"/>
                </a:solidFill>
              </a:rPr>
              <a:t>СПАСИБО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7CEDB1A-D556-4A5A-8B96-BB668A1604B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96000" y="1314000"/>
            <a:ext cx="5220000" cy="4230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069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EF6182C-7CDA-43DD-8536-C76D40EC7FA0}"/>
              </a:ext>
            </a:extLst>
          </p:cNvPr>
          <p:cNvSpPr/>
          <p:nvPr/>
        </p:nvSpPr>
        <p:spPr>
          <a:xfrm>
            <a:off x="2135842" y="2349000"/>
            <a:ext cx="3960000" cy="171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69849EE-5963-4529-BDB4-2926876D2BDF}"/>
              </a:ext>
            </a:extLst>
          </p:cNvPr>
          <p:cNvSpPr/>
          <p:nvPr/>
        </p:nvSpPr>
        <p:spPr>
          <a:xfrm>
            <a:off x="6096000" y="2349000"/>
            <a:ext cx="3960000" cy="171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5C94730-1176-44B3-B7BC-088B524B9082}"/>
              </a:ext>
            </a:extLst>
          </p:cNvPr>
          <p:cNvSpPr/>
          <p:nvPr/>
        </p:nvSpPr>
        <p:spPr>
          <a:xfrm>
            <a:off x="2135842" y="4059000"/>
            <a:ext cx="3960000" cy="171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AD99790-0B7C-4BA6-B8C9-5728B96C1E53}"/>
              </a:ext>
            </a:extLst>
          </p:cNvPr>
          <p:cNvSpPr/>
          <p:nvPr/>
        </p:nvSpPr>
        <p:spPr>
          <a:xfrm>
            <a:off x="6096000" y="4059000"/>
            <a:ext cx="3960000" cy="171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2D4E8FC-759D-412C-BFC2-5B562660139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11405" y="2905456"/>
            <a:ext cx="702362" cy="70236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ADBA829-F885-4AA4-B2F1-3B0594A11BA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259193" y="2905455"/>
            <a:ext cx="702362" cy="70236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20B888E-6FA0-4FAC-A555-4DC39C63F69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311405" y="4615456"/>
            <a:ext cx="702362" cy="70236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26EA88E-8E4A-4517-AB60-A8B36BEEE06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6264716" y="4562818"/>
            <a:ext cx="702362" cy="702362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6BCED08-0AA9-4AB6-BD1D-7CF742185677}"/>
              </a:ext>
            </a:extLst>
          </p:cNvPr>
          <p:cNvSpPr/>
          <p:nvPr/>
        </p:nvSpPr>
        <p:spPr>
          <a:xfrm>
            <a:off x="6961555" y="2603834"/>
            <a:ext cx="30122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организацию процесса выявления профессиональных дефицитов педагогических работников и управленческих кадров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671FF66-9BF3-40F6-9D26-0D73928C35CF}"/>
              </a:ext>
            </a:extLst>
          </p:cNvPr>
          <p:cNvSpPr/>
          <p:nvPr/>
        </p:nvSpPr>
        <p:spPr>
          <a:xfrm>
            <a:off x="2278406" y="4590833"/>
            <a:ext cx="30194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координация </a:t>
            </a:r>
            <a:r>
              <a:rPr lang="ru-RU" dirty="0">
                <a:solidFill>
                  <a:schemeClr val="bg1"/>
                </a:solidFill>
              </a:rPr>
              <a:t>деятельности РС НМС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1412EAD-BAA8-447F-A154-034C6301EC96}"/>
              </a:ext>
            </a:extLst>
          </p:cNvPr>
          <p:cNvSpPr/>
          <p:nvPr/>
        </p:nvSpPr>
        <p:spPr>
          <a:xfrm>
            <a:off x="6961555" y="4252280"/>
            <a:ext cx="30944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организацию разработки и сопровождения индивидуальных образовательных маршрутов непрерывного профессионального развития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1F97A0AA-EFC3-44AE-A04B-47051DE7A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</a:rPr>
              <a:t>ЦНППМ – координатор РС НМС</a:t>
            </a:r>
            <a:endParaRPr lang="ru-RU" sz="6000" b="1" dirty="0">
              <a:solidFill>
                <a:schemeClr val="accen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78406" y="2419170"/>
            <a:ext cx="28681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взаимодействие с координатором ЕФС, </a:t>
            </a:r>
            <a:r>
              <a:rPr lang="ru-RU" sz="1600" dirty="0" smtClean="0">
                <a:solidFill>
                  <a:schemeClr val="bg1"/>
                </a:solidFill>
              </a:rPr>
              <a:t>работа </a:t>
            </a:r>
            <a:r>
              <a:rPr lang="ru-RU" sz="1600" dirty="0">
                <a:solidFill>
                  <a:schemeClr val="bg1"/>
                </a:solidFill>
              </a:rPr>
              <a:t>на едином федеральном портале дополнительного профессионального образования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47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1BC62F0-325A-49FE-B5D9-80CDBA928ED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5DFF6E7-5B5E-4BF0-A392-4385EB2ADE3A}"/>
              </a:ext>
            </a:extLst>
          </p:cNvPr>
          <p:cNvSpPr/>
          <p:nvPr/>
        </p:nvSpPr>
        <p:spPr>
          <a:xfrm>
            <a:off x="1" y="1719262"/>
            <a:ext cx="3048000" cy="2569369"/>
          </a:xfrm>
          <a:prstGeom prst="rect">
            <a:avLst/>
          </a:prstGeom>
          <a:solidFill>
            <a:schemeClr val="accent2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18AF694-A128-4034-ADE0-EA71FE624A98}"/>
              </a:ext>
            </a:extLst>
          </p:cNvPr>
          <p:cNvSpPr/>
          <p:nvPr/>
        </p:nvSpPr>
        <p:spPr>
          <a:xfrm>
            <a:off x="3048001" y="4288631"/>
            <a:ext cx="3048000" cy="2569369"/>
          </a:xfrm>
          <a:prstGeom prst="rect">
            <a:avLst/>
          </a:prstGeom>
          <a:solidFill>
            <a:schemeClr val="accent2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EA1A5DA-65F6-4FE2-BAA7-E4B49C2C74A2}"/>
              </a:ext>
            </a:extLst>
          </p:cNvPr>
          <p:cNvSpPr/>
          <p:nvPr/>
        </p:nvSpPr>
        <p:spPr>
          <a:xfrm>
            <a:off x="6096001" y="1719261"/>
            <a:ext cx="3048000" cy="2569369"/>
          </a:xfrm>
          <a:prstGeom prst="rect">
            <a:avLst/>
          </a:prstGeom>
          <a:solidFill>
            <a:schemeClr val="accent2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7C7F972-7817-4527-B037-2DEFD7E8EAEA}"/>
              </a:ext>
            </a:extLst>
          </p:cNvPr>
          <p:cNvSpPr/>
          <p:nvPr/>
        </p:nvSpPr>
        <p:spPr>
          <a:xfrm>
            <a:off x="9144000" y="4288630"/>
            <a:ext cx="3048000" cy="2569369"/>
          </a:xfrm>
          <a:prstGeom prst="rect">
            <a:avLst/>
          </a:prstGeom>
          <a:solidFill>
            <a:schemeClr val="accent2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17">
            <a:extLst>
              <a:ext uri="{FF2B5EF4-FFF2-40B4-BE49-F238E27FC236}">
                <a16:creationId xmlns:a16="http://schemas.microsoft.com/office/drawing/2014/main" id="{9FDFACBC-6419-482D-9A46-A3B99D740E7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b="1" dirty="0">
                <a:solidFill>
                  <a:schemeClr val="accent1"/>
                </a:solidFill>
              </a:rPr>
              <a:t>ЦНППМ – координатор РС НМС</a:t>
            </a:r>
            <a:endParaRPr lang="ru-RU" sz="6000" b="1" dirty="0">
              <a:solidFill>
                <a:schemeClr val="accen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34009" y="4295431"/>
            <a:ext cx="2745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организация </a:t>
            </a:r>
            <a:r>
              <a:rPr lang="ru-RU" dirty="0"/>
              <a:t>разработки и внедрения различных форм адресной поддержки и сопровождения педагогических работников в возрасте до 35 лет и в первые три года работы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000" y="2034000"/>
            <a:ext cx="274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организация </a:t>
            </a:r>
            <a:r>
              <a:rPr lang="ru-RU" dirty="0"/>
              <a:t>внедрения целевой модели наставничества педагогических работников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276000" y="1944000"/>
            <a:ext cx="270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организация </a:t>
            </a:r>
            <a:r>
              <a:rPr lang="ru-RU" dirty="0"/>
              <a:t>внедрения и тиражирования лучших инновационных педагогических и управленческих практик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318000" y="4599000"/>
            <a:ext cx="271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координация </a:t>
            </a:r>
            <a:r>
              <a:rPr lang="ru-RU" dirty="0"/>
              <a:t>методической (научно-методической) деятельности общественно-профессиональных объединений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65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722ABD0-4603-434F-B884-98E52520B73C}"/>
              </a:ext>
            </a:extLst>
          </p:cNvPr>
          <p:cNvSpPr/>
          <p:nvPr/>
        </p:nvSpPr>
        <p:spPr>
          <a:xfrm>
            <a:off x="180000" y="2304000"/>
            <a:ext cx="3240000" cy="1935000"/>
          </a:xfrm>
          <a:prstGeom prst="roundRect">
            <a:avLst/>
          </a:prstGeom>
          <a:noFill/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A91CA74-EB91-4124-89FB-7717B06E2A6C}"/>
              </a:ext>
            </a:extLst>
          </p:cNvPr>
          <p:cNvSpPr/>
          <p:nvPr/>
        </p:nvSpPr>
        <p:spPr>
          <a:xfrm>
            <a:off x="4230000" y="2297400"/>
            <a:ext cx="3240000" cy="1935000"/>
          </a:xfrm>
          <a:prstGeom prst="roundRect">
            <a:avLst/>
          </a:prstGeom>
          <a:noFill/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F22B0AB6-277E-4ADA-AC26-C842F8F2256F}"/>
              </a:ext>
            </a:extLst>
          </p:cNvPr>
          <p:cNvSpPr/>
          <p:nvPr/>
        </p:nvSpPr>
        <p:spPr>
          <a:xfrm>
            <a:off x="8280000" y="2304000"/>
            <a:ext cx="3240000" cy="1935000"/>
          </a:xfrm>
          <a:prstGeom prst="roundRect">
            <a:avLst/>
          </a:prstGeom>
          <a:noFill/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0F77F9AA-62AF-4865-9B21-8142C38CBEDF}"/>
              </a:ext>
            </a:extLst>
          </p:cNvPr>
          <p:cNvSpPr/>
          <p:nvPr/>
        </p:nvSpPr>
        <p:spPr>
          <a:xfrm>
            <a:off x="2925000" y="1802400"/>
            <a:ext cx="990000" cy="99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21CD48DF-1FDF-491D-B6AF-85722665ADDD}"/>
              </a:ext>
            </a:extLst>
          </p:cNvPr>
          <p:cNvSpPr/>
          <p:nvPr/>
        </p:nvSpPr>
        <p:spPr>
          <a:xfrm>
            <a:off x="6975000" y="1809000"/>
            <a:ext cx="990000" cy="99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6A78A753-178A-419F-B5EA-1FA6BCD1FBD8}"/>
              </a:ext>
            </a:extLst>
          </p:cNvPr>
          <p:cNvSpPr/>
          <p:nvPr/>
        </p:nvSpPr>
        <p:spPr>
          <a:xfrm>
            <a:off x="11046000" y="1809000"/>
            <a:ext cx="990000" cy="99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C0C781-5795-4344-A9D0-23C9DD28E968}"/>
              </a:ext>
            </a:extLst>
          </p:cNvPr>
          <p:cNvSpPr txBox="1"/>
          <p:nvPr/>
        </p:nvSpPr>
        <p:spPr>
          <a:xfrm>
            <a:off x="3013956" y="1888501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0</a:t>
            </a:r>
            <a:r>
              <a:rPr lang="en-US" sz="4800" b="1" dirty="0">
                <a:solidFill>
                  <a:schemeClr val="bg1"/>
                </a:solidFill>
              </a:rPr>
              <a:t>1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1ABD67-A4A6-4F05-BEFC-3D604BB00EAB}"/>
              </a:ext>
            </a:extLst>
          </p:cNvPr>
          <p:cNvSpPr txBox="1"/>
          <p:nvPr/>
        </p:nvSpPr>
        <p:spPr>
          <a:xfrm>
            <a:off x="7063956" y="1888501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0</a:t>
            </a:r>
            <a:r>
              <a:rPr lang="en-US" sz="4800" b="1" dirty="0">
                <a:solidFill>
                  <a:schemeClr val="bg1"/>
                </a:solidFill>
              </a:rPr>
              <a:t>2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5EAD86-0441-42C3-841F-7CB644A282C9}"/>
              </a:ext>
            </a:extLst>
          </p:cNvPr>
          <p:cNvSpPr txBox="1"/>
          <p:nvPr/>
        </p:nvSpPr>
        <p:spPr>
          <a:xfrm>
            <a:off x="11115082" y="1881901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0</a:t>
            </a:r>
            <a:r>
              <a:rPr lang="en-US" sz="4800" b="1" dirty="0">
                <a:solidFill>
                  <a:schemeClr val="bg1"/>
                </a:solidFill>
              </a:rPr>
              <a:t>3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3A32085-E829-4795-A906-44F4F0DCADA3}"/>
              </a:ext>
            </a:extLst>
          </p:cNvPr>
          <p:cNvSpPr/>
          <p:nvPr/>
        </p:nvSpPr>
        <p:spPr>
          <a:xfrm>
            <a:off x="178874" y="4646099"/>
            <a:ext cx="3240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разработан и реализуется комплекс мер ("дорожная карта") по созданию и функционированию РС НМС на период до 2024 года (ежегодно, начиная с 2021 года)</a:t>
            </a:r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ED6E7A6-B8D6-4244-B6A1-E489EE2D22CB}"/>
              </a:ext>
            </a:extLst>
          </p:cNvPr>
          <p:cNvSpPr/>
          <p:nvPr/>
        </p:nvSpPr>
        <p:spPr>
          <a:xfrm>
            <a:off x="4476000" y="4548604"/>
            <a:ext cx="324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разработана с учетом социально-экономических условий субъекта </a:t>
            </a:r>
            <a:r>
              <a:rPr lang="ru-RU" dirty="0" smtClean="0"/>
              <a:t>РФ </a:t>
            </a:r>
            <a:r>
              <a:rPr lang="ru-RU" dirty="0"/>
              <a:t>и реализуется вариативная система мониторинга эффективности РС НМС (ежегодно, начиная с 2023 года)</a:t>
            </a:r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E02702E-7844-42D4-9E92-2120B722CE75}"/>
              </a:ext>
            </a:extLst>
          </p:cNvPr>
          <p:cNvSpPr/>
          <p:nvPr/>
        </p:nvSpPr>
        <p:spPr>
          <a:xfrm>
            <a:off x="8528626" y="4646099"/>
            <a:ext cx="3240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доля </a:t>
            </a:r>
            <a:r>
              <a:rPr lang="ru-RU" dirty="0" smtClean="0"/>
              <a:t>ПР, </a:t>
            </a:r>
            <a:r>
              <a:rPr lang="ru-RU" dirty="0"/>
              <a:t>освоивших программы ДПО, вошедшие в </a:t>
            </a:r>
            <a:r>
              <a:rPr lang="ru-RU" dirty="0" smtClean="0"/>
              <a:t>ФР </a:t>
            </a:r>
            <a:r>
              <a:rPr lang="ru-RU" dirty="0"/>
              <a:t>и подобранные с учетом диагностики профессиональных компетенций (к 2024 году - не менее 30%)</a:t>
            </a:r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CE106CB-8EE2-4E78-8CFE-2F5CD5CAC14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38700" y="2709899"/>
            <a:ext cx="1080000" cy="108000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AC63A0C4-4072-4D32-82BF-86A0CDEF9F2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237500" y="2886001"/>
            <a:ext cx="1080000" cy="108000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3938F70-2098-4E3C-86CC-FAAC9829999B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310000" y="2883002"/>
            <a:ext cx="1080000" cy="1080000"/>
          </a:xfrm>
          <a:prstGeom prst="rect">
            <a:avLst/>
          </a:prstGeom>
        </p:spPr>
      </p:pic>
      <p:sp>
        <p:nvSpPr>
          <p:cNvPr id="19" name="Заголовок 17">
            <a:extLst>
              <a:ext uri="{FF2B5EF4-FFF2-40B4-BE49-F238E27FC236}">
                <a16:creationId xmlns:a16="http://schemas.microsoft.com/office/drawing/2014/main" id="{A5D74007-E5AE-44D1-B979-130CA5006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</a:rPr>
              <a:t>Показатели эффективности ЕФС</a:t>
            </a:r>
            <a:endParaRPr lang="ru-RU" sz="6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01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722ABD0-4603-434F-B884-98E52520B73C}"/>
              </a:ext>
            </a:extLst>
          </p:cNvPr>
          <p:cNvSpPr/>
          <p:nvPr/>
        </p:nvSpPr>
        <p:spPr>
          <a:xfrm>
            <a:off x="180000" y="2304000"/>
            <a:ext cx="3240000" cy="1935000"/>
          </a:xfrm>
          <a:prstGeom prst="roundRect">
            <a:avLst/>
          </a:prstGeom>
          <a:noFill/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A91CA74-EB91-4124-89FB-7717B06E2A6C}"/>
              </a:ext>
            </a:extLst>
          </p:cNvPr>
          <p:cNvSpPr/>
          <p:nvPr/>
        </p:nvSpPr>
        <p:spPr>
          <a:xfrm>
            <a:off x="4230000" y="2297400"/>
            <a:ext cx="3240000" cy="1935000"/>
          </a:xfrm>
          <a:prstGeom prst="roundRect">
            <a:avLst/>
          </a:prstGeom>
          <a:noFill/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F22B0AB6-277E-4ADA-AC26-C842F8F2256F}"/>
              </a:ext>
            </a:extLst>
          </p:cNvPr>
          <p:cNvSpPr/>
          <p:nvPr/>
        </p:nvSpPr>
        <p:spPr>
          <a:xfrm>
            <a:off x="8280000" y="2304000"/>
            <a:ext cx="3240000" cy="1935000"/>
          </a:xfrm>
          <a:prstGeom prst="roundRect">
            <a:avLst/>
          </a:prstGeom>
          <a:noFill/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0F77F9AA-62AF-4865-9B21-8142C38CBEDF}"/>
              </a:ext>
            </a:extLst>
          </p:cNvPr>
          <p:cNvSpPr/>
          <p:nvPr/>
        </p:nvSpPr>
        <p:spPr>
          <a:xfrm>
            <a:off x="2925000" y="1802400"/>
            <a:ext cx="990000" cy="99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21CD48DF-1FDF-491D-B6AF-85722665ADDD}"/>
              </a:ext>
            </a:extLst>
          </p:cNvPr>
          <p:cNvSpPr/>
          <p:nvPr/>
        </p:nvSpPr>
        <p:spPr>
          <a:xfrm>
            <a:off x="6975000" y="1809000"/>
            <a:ext cx="990000" cy="99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6A78A753-178A-419F-B5EA-1FA6BCD1FBD8}"/>
              </a:ext>
            </a:extLst>
          </p:cNvPr>
          <p:cNvSpPr/>
          <p:nvPr/>
        </p:nvSpPr>
        <p:spPr>
          <a:xfrm>
            <a:off x="11046000" y="1809000"/>
            <a:ext cx="990000" cy="99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C0C781-5795-4344-A9D0-23C9DD28E968}"/>
              </a:ext>
            </a:extLst>
          </p:cNvPr>
          <p:cNvSpPr txBox="1"/>
          <p:nvPr/>
        </p:nvSpPr>
        <p:spPr>
          <a:xfrm>
            <a:off x="3013956" y="1888501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04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1ABD67-A4A6-4F05-BEFC-3D604BB00EAB}"/>
              </a:ext>
            </a:extLst>
          </p:cNvPr>
          <p:cNvSpPr txBox="1"/>
          <p:nvPr/>
        </p:nvSpPr>
        <p:spPr>
          <a:xfrm>
            <a:off x="7063956" y="1888501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05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5EAD86-0441-42C3-841F-7CB644A282C9}"/>
              </a:ext>
            </a:extLst>
          </p:cNvPr>
          <p:cNvSpPr txBox="1"/>
          <p:nvPr/>
        </p:nvSpPr>
        <p:spPr>
          <a:xfrm>
            <a:off x="11115082" y="1881901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06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3A32085-E829-4795-A906-44F4F0DCADA3}"/>
              </a:ext>
            </a:extLst>
          </p:cNvPr>
          <p:cNvSpPr/>
          <p:nvPr/>
        </p:nvSpPr>
        <p:spPr>
          <a:xfrm>
            <a:off x="178874" y="4646099"/>
            <a:ext cx="3240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количество управленческих команд, принявших участие в программах повышения квалификации (к 2024 году - не менее 40% от общего количества управленческих команд субъекта </a:t>
            </a:r>
            <a:r>
              <a:rPr lang="ru-RU" dirty="0" smtClean="0"/>
              <a:t>РФ)</a:t>
            </a:r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ED6E7A6-B8D6-4244-B6A1-E489EE2D22CB}"/>
              </a:ext>
            </a:extLst>
          </p:cNvPr>
          <p:cNvSpPr/>
          <p:nvPr/>
        </p:nvSpPr>
        <p:spPr>
          <a:xfrm>
            <a:off x="4476000" y="4646099"/>
            <a:ext cx="3240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количество педагогических работников, закрепленных за 1 региональным методистом для осуществления методического сопровождения (к 2024 году - не более 250 человек)</a:t>
            </a:r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E02702E-7844-42D4-9E92-2120B722CE75}"/>
              </a:ext>
            </a:extLst>
          </p:cNvPr>
          <p:cNvSpPr/>
          <p:nvPr/>
        </p:nvSpPr>
        <p:spPr>
          <a:xfrm>
            <a:off x="8528626" y="4646099"/>
            <a:ext cx="3240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доля педагогических работников в возрасте до 35 лет, участвующих в различных формах поддержки и сопровождения в первые три года работы (к 2024 году - не менее 70%)</a:t>
            </a:r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CE106CB-8EE2-4E78-8CFE-2F5CD5CAC14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38700" y="2709899"/>
            <a:ext cx="1080000" cy="108000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AC63A0C4-4072-4D32-82BF-86A0CDEF9F2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237500" y="2886001"/>
            <a:ext cx="1080000" cy="108000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3938F70-2098-4E3C-86CC-FAAC9829999B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310000" y="2883002"/>
            <a:ext cx="1080000" cy="1080000"/>
          </a:xfrm>
          <a:prstGeom prst="rect">
            <a:avLst/>
          </a:prstGeom>
        </p:spPr>
      </p:pic>
      <p:sp>
        <p:nvSpPr>
          <p:cNvPr id="19" name="Заголовок 17">
            <a:extLst>
              <a:ext uri="{FF2B5EF4-FFF2-40B4-BE49-F238E27FC236}">
                <a16:creationId xmlns:a16="http://schemas.microsoft.com/office/drawing/2014/main" id="{A5D74007-E5AE-44D1-B979-130CA5006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</a:rPr>
              <a:t>Показатели эффективности ЕФС</a:t>
            </a:r>
            <a:endParaRPr lang="ru-RU" sz="6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58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E205C974-A997-49BB-A1DE-DAD565A60B6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9" name="Блок-схема: решение 8">
            <a:extLst>
              <a:ext uri="{FF2B5EF4-FFF2-40B4-BE49-F238E27FC236}">
                <a16:creationId xmlns:a16="http://schemas.microsoft.com/office/drawing/2014/main" id="{36D00F69-75EB-424F-B738-86CD45442AF4}"/>
              </a:ext>
            </a:extLst>
          </p:cNvPr>
          <p:cNvSpPr/>
          <p:nvPr/>
        </p:nvSpPr>
        <p:spPr>
          <a:xfrm>
            <a:off x="6321000" y="1404000"/>
            <a:ext cx="1485000" cy="1599231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решение 9">
            <a:extLst>
              <a:ext uri="{FF2B5EF4-FFF2-40B4-BE49-F238E27FC236}">
                <a16:creationId xmlns:a16="http://schemas.microsoft.com/office/drawing/2014/main" id="{38742A83-9EA0-4A7F-AF5C-96464284D566}"/>
              </a:ext>
            </a:extLst>
          </p:cNvPr>
          <p:cNvSpPr/>
          <p:nvPr/>
        </p:nvSpPr>
        <p:spPr>
          <a:xfrm>
            <a:off x="6321000" y="3273231"/>
            <a:ext cx="1485000" cy="1599231"/>
          </a:xfrm>
          <a:prstGeom prst="flowChartDecisi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лок-схема: решение 10">
            <a:extLst>
              <a:ext uri="{FF2B5EF4-FFF2-40B4-BE49-F238E27FC236}">
                <a16:creationId xmlns:a16="http://schemas.microsoft.com/office/drawing/2014/main" id="{90A28D59-8A44-4054-A70D-613FC272D557}"/>
              </a:ext>
            </a:extLst>
          </p:cNvPr>
          <p:cNvSpPr/>
          <p:nvPr/>
        </p:nvSpPr>
        <p:spPr>
          <a:xfrm>
            <a:off x="6321000" y="5142462"/>
            <a:ext cx="1485000" cy="1599231"/>
          </a:xfrm>
          <a:prstGeom prst="flowChartDecis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1D573D8-F176-448B-93AB-FB402132B523}"/>
              </a:ext>
            </a:extLst>
          </p:cNvPr>
          <p:cNvSpPr/>
          <p:nvPr/>
        </p:nvSpPr>
        <p:spPr>
          <a:xfrm>
            <a:off x="8013750" y="1469589"/>
            <a:ext cx="39322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Доля </a:t>
            </a:r>
            <a:r>
              <a:rPr lang="ru-RU" dirty="0" smtClean="0"/>
              <a:t>ПР </a:t>
            </a:r>
            <a:r>
              <a:rPr lang="ru-RU" dirty="0"/>
              <a:t>и </a:t>
            </a:r>
            <a:r>
              <a:rPr lang="ru-RU" dirty="0" smtClean="0"/>
              <a:t>УК, </a:t>
            </a:r>
            <a:r>
              <a:rPr lang="ru-RU" dirty="0"/>
              <a:t>для которых в Центрах разработаны </a:t>
            </a:r>
            <a:r>
              <a:rPr lang="ru-RU" dirty="0" smtClean="0"/>
              <a:t>ИОМ </a:t>
            </a:r>
            <a:r>
              <a:rPr lang="ru-RU" dirty="0"/>
              <a:t>на основе результатов диагностики профессиональных </a:t>
            </a:r>
            <a:r>
              <a:rPr lang="ru-RU" dirty="0" smtClean="0"/>
              <a:t>компетенций</a:t>
            </a:r>
          </a:p>
          <a:p>
            <a:pPr algn="ctr"/>
            <a:r>
              <a:rPr lang="ru-RU" dirty="0" smtClean="0"/>
              <a:t>234 чел (10,43%)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5D8DFA3-1653-4AC7-8144-55CA92E73217}"/>
              </a:ext>
            </a:extLst>
          </p:cNvPr>
          <p:cNvSpPr/>
          <p:nvPr/>
        </p:nvSpPr>
        <p:spPr>
          <a:xfrm>
            <a:off x="8013750" y="3429000"/>
            <a:ext cx="39322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Доля сотрудников Центра, прошедших обучение на базе Федерального </a:t>
            </a:r>
            <a:r>
              <a:rPr lang="ru-RU" dirty="0" smtClean="0"/>
              <a:t>координатора</a:t>
            </a:r>
          </a:p>
          <a:p>
            <a:pPr algn="ctr"/>
            <a:r>
              <a:rPr lang="ru-RU" dirty="0" smtClean="0"/>
              <a:t>100%</a:t>
            </a:r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0E74415-A06C-4609-B1BD-4F79F4D3D33D}"/>
              </a:ext>
            </a:extLst>
          </p:cNvPr>
          <p:cNvSpPr/>
          <p:nvPr/>
        </p:nvSpPr>
        <p:spPr>
          <a:xfrm>
            <a:off x="8013750" y="5388411"/>
            <a:ext cx="39322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Количество проведенных мероприятий регионального уровня в рамках функционирования </a:t>
            </a:r>
            <a:r>
              <a:rPr lang="ru-RU" dirty="0" smtClean="0"/>
              <a:t>ЕФС</a:t>
            </a:r>
          </a:p>
          <a:p>
            <a:pPr algn="ctr"/>
            <a:r>
              <a:rPr lang="ru-RU" dirty="0" smtClean="0"/>
              <a:t>25</a:t>
            </a:r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F26745-1E34-42A2-B98C-F434033FB06A}"/>
              </a:ext>
            </a:extLst>
          </p:cNvPr>
          <p:cNvSpPr txBox="1"/>
          <p:nvPr/>
        </p:nvSpPr>
        <p:spPr>
          <a:xfrm>
            <a:off x="6658581" y="1792972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7CD723-3E98-4F5B-83AE-5AE1D415D6E0}"/>
              </a:ext>
            </a:extLst>
          </p:cNvPr>
          <p:cNvSpPr txBox="1"/>
          <p:nvPr/>
        </p:nvSpPr>
        <p:spPr>
          <a:xfrm>
            <a:off x="6658580" y="3657347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0</a:t>
            </a:r>
            <a:r>
              <a:rPr lang="en-US" sz="4800" b="1" dirty="0">
                <a:solidFill>
                  <a:schemeClr val="bg1"/>
                </a:solidFill>
              </a:rPr>
              <a:t>2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828FFC-22DD-42DD-A1DD-1E9E0251233F}"/>
              </a:ext>
            </a:extLst>
          </p:cNvPr>
          <p:cNvSpPr txBox="1"/>
          <p:nvPr/>
        </p:nvSpPr>
        <p:spPr>
          <a:xfrm>
            <a:off x="6658579" y="5521722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3" name="Заголовок 17">
            <a:extLst>
              <a:ext uri="{FF2B5EF4-FFF2-40B4-BE49-F238E27FC236}">
                <a16:creationId xmlns:a16="http://schemas.microsoft.com/office/drawing/2014/main" id="{93CAE8A1-5702-4CA2-90A6-1F3DF1C5A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</a:rPr>
              <a:t>Результаты</a:t>
            </a:r>
            <a:endParaRPr lang="ru-RU" sz="6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43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E205C974-A997-49BB-A1DE-DAD565A60B6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9" name="Блок-схема: решение 8">
            <a:extLst>
              <a:ext uri="{FF2B5EF4-FFF2-40B4-BE49-F238E27FC236}">
                <a16:creationId xmlns:a16="http://schemas.microsoft.com/office/drawing/2014/main" id="{36D00F69-75EB-424F-B738-86CD45442AF4}"/>
              </a:ext>
            </a:extLst>
          </p:cNvPr>
          <p:cNvSpPr/>
          <p:nvPr/>
        </p:nvSpPr>
        <p:spPr>
          <a:xfrm>
            <a:off x="6321000" y="1404000"/>
            <a:ext cx="1485000" cy="1599231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решение 9">
            <a:extLst>
              <a:ext uri="{FF2B5EF4-FFF2-40B4-BE49-F238E27FC236}">
                <a16:creationId xmlns:a16="http://schemas.microsoft.com/office/drawing/2014/main" id="{38742A83-9EA0-4A7F-AF5C-96464284D566}"/>
              </a:ext>
            </a:extLst>
          </p:cNvPr>
          <p:cNvSpPr/>
          <p:nvPr/>
        </p:nvSpPr>
        <p:spPr>
          <a:xfrm>
            <a:off x="6321000" y="3273231"/>
            <a:ext cx="1485000" cy="1599231"/>
          </a:xfrm>
          <a:prstGeom prst="flowChartDecisi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лок-схема: решение 10">
            <a:extLst>
              <a:ext uri="{FF2B5EF4-FFF2-40B4-BE49-F238E27FC236}">
                <a16:creationId xmlns:a16="http://schemas.microsoft.com/office/drawing/2014/main" id="{90A28D59-8A44-4054-A70D-613FC272D557}"/>
              </a:ext>
            </a:extLst>
          </p:cNvPr>
          <p:cNvSpPr/>
          <p:nvPr/>
        </p:nvSpPr>
        <p:spPr>
          <a:xfrm>
            <a:off x="6321000" y="5142462"/>
            <a:ext cx="1485000" cy="1599231"/>
          </a:xfrm>
          <a:prstGeom prst="flowChartDecis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1D573D8-F176-448B-93AB-FB402132B523}"/>
              </a:ext>
            </a:extLst>
          </p:cNvPr>
          <p:cNvSpPr/>
          <p:nvPr/>
        </p:nvSpPr>
        <p:spPr>
          <a:xfrm>
            <a:off x="8013750" y="1469589"/>
            <a:ext cx="39322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Доля </a:t>
            </a:r>
            <a:r>
              <a:rPr lang="ru-RU" dirty="0" smtClean="0"/>
              <a:t>ОО, </a:t>
            </a:r>
            <a:r>
              <a:rPr lang="ru-RU" dirty="0"/>
              <a:t>принявших участие в программах повышения квалификации управленческих команд (руководителей и заместителей руководителей</a:t>
            </a:r>
            <a:r>
              <a:rPr lang="ru-RU" dirty="0" smtClean="0"/>
              <a:t>)</a:t>
            </a:r>
          </a:p>
          <a:p>
            <a:pPr algn="ctr"/>
            <a:r>
              <a:rPr lang="ru-RU" dirty="0" smtClean="0"/>
              <a:t>12 ОО (10%)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5D8DFA3-1653-4AC7-8144-55CA92E73217}"/>
              </a:ext>
            </a:extLst>
          </p:cNvPr>
          <p:cNvSpPr/>
          <p:nvPr/>
        </p:nvSpPr>
        <p:spPr>
          <a:xfrm>
            <a:off x="8013750" y="3429000"/>
            <a:ext cx="39322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Доля </a:t>
            </a:r>
            <a:r>
              <a:rPr lang="ru-RU" dirty="0" smtClean="0"/>
              <a:t>ОО, </a:t>
            </a:r>
            <a:r>
              <a:rPr lang="ru-RU" dirty="0"/>
              <a:t>реализующих целевую модель наставничества педагогических </a:t>
            </a:r>
            <a:r>
              <a:rPr lang="ru-RU" dirty="0" smtClean="0"/>
              <a:t>работников</a:t>
            </a:r>
          </a:p>
          <a:p>
            <a:pPr algn="ctr"/>
            <a:r>
              <a:rPr lang="ru-RU" dirty="0" smtClean="0"/>
              <a:t>84 ОО (10%)</a:t>
            </a:r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0E74415-A06C-4609-B1BD-4F79F4D3D33D}"/>
              </a:ext>
            </a:extLst>
          </p:cNvPr>
          <p:cNvSpPr/>
          <p:nvPr/>
        </p:nvSpPr>
        <p:spPr>
          <a:xfrm>
            <a:off x="8013750" y="5388411"/>
            <a:ext cx="39322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Доля </a:t>
            </a:r>
            <a:r>
              <a:rPr lang="ru-RU" dirty="0" smtClean="0"/>
              <a:t>ПР общеобразовательных </a:t>
            </a:r>
            <a:r>
              <a:rPr lang="ru-RU" dirty="0"/>
              <a:t>организаций, прошедших повышение </a:t>
            </a:r>
            <a:r>
              <a:rPr lang="ru-RU" dirty="0" smtClean="0"/>
              <a:t>квалификации</a:t>
            </a:r>
          </a:p>
          <a:p>
            <a:pPr algn="ctr"/>
            <a:r>
              <a:rPr lang="ru-RU" dirty="0" smtClean="0"/>
              <a:t>457 чел (34,3%)</a:t>
            </a:r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F26745-1E34-42A2-B98C-F434033FB06A}"/>
              </a:ext>
            </a:extLst>
          </p:cNvPr>
          <p:cNvSpPr txBox="1"/>
          <p:nvPr/>
        </p:nvSpPr>
        <p:spPr>
          <a:xfrm>
            <a:off x="6658581" y="1792972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04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7CD723-3E98-4F5B-83AE-5AE1D415D6E0}"/>
              </a:ext>
            </a:extLst>
          </p:cNvPr>
          <p:cNvSpPr txBox="1"/>
          <p:nvPr/>
        </p:nvSpPr>
        <p:spPr>
          <a:xfrm>
            <a:off x="6658580" y="3657347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05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828FFC-22DD-42DD-A1DD-1E9E0251233F}"/>
              </a:ext>
            </a:extLst>
          </p:cNvPr>
          <p:cNvSpPr txBox="1"/>
          <p:nvPr/>
        </p:nvSpPr>
        <p:spPr>
          <a:xfrm>
            <a:off x="6658579" y="5521722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06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3" name="Заголовок 17">
            <a:extLst>
              <a:ext uri="{FF2B5EF4-FFF2-40B4-BE49-F238E27FC236}">
                <a16:creationId xmlns:a16="http://schemas.microsoft.com/office/drawing/2014/main" id="{93CAE8A1-5702-4CA2-90A6-1F3DF1C5A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</a:rPr>
              <a:t>Результаты</a:t>
            </a:r>
            <a:endParaRPr lang="ru-RU" sz="6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43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3A32085-E829-4795-A906-44F4F0DCADA3}"/>
              </a:ext>
            </a:extLst>
          </p:cNvPr>
          <p:cNvSpPr/>
          <p:nvPr/>
        </p:nvSpPr>
        <p:spPr>
          <a:xfrm>
            <a:off x="1461000" y="4854738"/>
            <a:ext cx="27537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2022 год</a:t>
            </a:r>
          </a:p>
          <a:p>
            <a:r>
              <a:rPr lang="ru-RU" dirty="0" smtClean="0"/>
              <a:t>МБОУ «СОШ № 20» – 33</a:t>
            </a:r>
          </a:p>
          <a:p>
            <a:r>
              <a:rPr lang="ru-RU" dirty="0" smtClean="0"/>
              <a:t>МБОУ «СОШ № 7» – 30</a:t>
            </a:r>
          </a:p>
          <a:p>
            <a:r>
              <a:rPr lang="ru-RU" dirty="0" smtClean="0"/>
              <a:t>МБОУ «СОШ № 28» – 32</a:t>
            </a:r>
          </a:p>
          <a:p>
            <a:r>
              <a:rPr lang="ru-RU" dirty="0" smtClean="0"/>
              <a:t>МБОУ «СОШ п. Стек.» - 23</a:t>
            </a:r>
            <a:endParaRPr lang="ru-RU" dirty="0"/>
          </a:p>
        </p:txBody>
      </p:sp>
      <p:sp>
        <p:nvSpPr>
          <p:cNvPr id="19" name="Заголовок 17">
            <a:extLst>
              <a:ext uri="{FF2B5EF4-FFF2-40B4-BE49-F238E27FC236}">
                <a16:creationId xmlns:a16="http://schemas.microsoft.com/office/drawing/2014/main" id="{A5D74007-E5AE-44D1-B979-130CA5006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</a:rPr>
              <a:t>Перспективы на 2023</a:t>
            </a:r>
            <a:endParaRPr lang="ru-RU" sz="6000" b="1" dirty="0">
              <a:solidFill>
                <a:schemeClr val="accent1"/>
              </a:solidFill>
            </a:endParaRPr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id="{5496D36E-AA89-4A03-8F79-B777CDFB4B70}"/>
              </a:ext>
            </a:extLst>
          </p:cNvPr>
          <p:cNvSpPr/>
          <p:nvPr/>
        </p:nvSpPr>
        <p:spPr>
          <a:xfrm>
            <a:off x="1618726" y="1914206"/>
            <a:ext cx="2580674" cy="258067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59142D68-21CB-4371-BDE0-85AF700B61F6}"/>
              </a:ext>
            </a:extLst>
          </p:cNvPr>
          <p:cNvSpPr/>
          <p:nvPr/>
        </p:nvSpPr>
        <p:spPr>
          <a:xfrm>
            <a:off x="4802363" y="1895156"/>
            <a:ext cx="2580674" cy="258067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98E2F829-B33E-4B85-BCF8-101F14EA1CFC}"/>
              </a:ext>
            </a:extLst>
          </p:cNvPr>
          <p:cNvSpPr/>
          <p:nvPr/>
        </p:nvSpPr>
        <p:spPr>
          <a:xfrm>
            <a:off x="7986000" y="1878056"/>
            <a:ext cx="2580674" cy="25806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E1081748-0063-4E05-A6BF-5FCAA6BA4C09}"/>
              </a:ext>
            </a:extLst>
          </p:cNvPr>
          <p:cNvSpPr/>
          <p:nvPr/>
        </p:nvSpPr>
        <p:spPr>
          <a:xfrm>
            <a:off x="3832842" y="2664000"/>
            <a:ext cx="1286315" cy="1083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20DE24B7-DD08-44CA-A32F-E719FEC42D57}"/>
              </a:ext>
            </a:extLst>
          </p:cNvPr>
          <p:cNvSpPr/>
          <p:nvPr/>
        </p:nvSpPr>
        <p:spPr>
          <a:xfrm>
            <a:off x="7072845" y="2664000"/>
            <a:ext cx="1286315" cy="1083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B09073E6-67F1-4094-A755-1F3D4DBF2FF8}"/>
              </a:ext>
            </a:extLst>
          </p:cNvPr>
          <p:cNvSpPr/>
          <p:nvPr/>
        </p:nvSpPr>
        <p:spPr>
          <a:xfrm>
            <a:off x="4857680" y="4856244"/>
            <a:ext cx="30383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2023</a:t>
            </a:r>
          </a:p>
          <a:p>
            <a:r>
              <a:rPr lang="ru-RU" dirty="0" smtClean="0"/>
              <a:t>МАОУ «СОШ № 29» – 55</a:t>
            </a:r>
          </a:p>
          <a:p>
            <a:r>
              <a:rPr lang="ru-RU" dirty="0" smtClean="0"/>
              <a:t>МБОУ «СОШ п. ДУКАТ» – 20</a:t>
            </a:r>
          </a:p>
          <a:p>
            <a:r>
              <a:rPr lang="ru-RU" dirty="0" smtClean="0"/>
              <a:t>МБОУ «СОШ п. Армань» - 14</a:t>
            </a:r>
            <a:endParaRPr lang="ru-RU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F1FAF628-619B-4CC8-A02E-69515A0CA8FF}"/>
              </a:ext>
            </a:extLst>
          </p:cNvPr>
          <p:cNvSpPr/>
          <p:nvPr/>
        </p:nvSpPr>
        <p:spPr>
          <a:xfrm>
            <a:off x="8188838" y="4854738"/>
            <a:ext cx="25806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2023 год</a:t>
            </a:r>
          </a:p>
          <a:p>
            <a:endParaRPr lang="ru-RU" dirty="0" smtClean="0"/>
          </a:p>
          <a:p>
            <a:r>
              <a:rPr lang="ru-RU" dirty="0" smtClean="0"/>
              <a:t>плановой значение 225 ИОМ</a:t>
            </a:r>
            <a:endParaRPr lang="ru-RU" dirty="0"/>
          </a:p>
        </p:txBody>
      </p:sp>
      <p:sp>
        <p:nvSpPr>
          <p:cNvPr id="9" name="Равнобедренный треугольник 8">
            <a:extLst>
              <a:ext uri="{FF2B5EF4-FFF2-40B4-BE49-F238E27FC236}">
                <a16:creationId xmlns:a16="http://schemas.microsoft.com/office/drawing/2014/main" id="{5DF37821-3231-4541-90C5-2414FA906685}"/>
              </a:ext>
            </a:extLst>
          </p:cNvPr>
          <p:cNvSpPr/>
          <p:nvPr/>
        </p:nvSpPr>
        <p:spPr>
          <a:xfrm rot="5400000">
            <a:off x="4237676" y="2968839"/>
            <a:ext cx="665931" cy="57407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>
            <a:extLst>
              <a:ext uri="{FF2B5EF4-FFF2-40B4-BE49-F238E27FC236}">
                <a16:creationId xmlns:a16="http://schemas.microsoft.com/office/drawing/2014/main" id="{912405FF-58BB-4DB7-83A5-A63462D662A3}"/>
              </a:ext>
            </a:extLst>
          </p:cNvPr>
          <p:cNvSpPr/>
          <p:nvPr/>
        </p:nvSpPr>
        <p:spPr>
          <a:xfrm rot="5400000">
            <a:off x="7568833" y="2968840"/>
            <a:ext cx="665931" cy="57407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69F5F98F-CC53-427C-AEB8-8B108F3A56E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730401" y="2628393"/>
            <a:ext cx="1080000" cy="108000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E6E6E9DF-E665-4E62-96BF-791BFBAF86D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376023" y="2661924"/>
            <a:ext cx="1080000" cy="1080000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A21C6EC0-3631-40F2-9CC2-D27DE77B9A6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556001" y="2628393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20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EF6182C-7CDA-43DD-8536-C76D40EC7FA0}"/>
              </a:ext>
            </a:extLst>
          </p:cNvPr>
          <p:cNvSpPr/>
          <p:nvPr/>
        </p:nvSpPr>
        <p:spPr>
          <a:xfrm>
            <a:off x="2135842" y="2349000"/>
            <a:ext cx="3960000" cy="171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69849EE-5963-4529-BDB4-2926876D2BDF}"/>
              </a:ext>
            </a:extLst>
          </p:cNvPr>
          <p:cNvSpPr/>
          <p:nvPr/>
        </p:nvSpPr>
        <p:spPr>
          <a:xfrm>
            <a:off x="6096000" y="2349000"/>
            <a:ext cx="3960000" cy="171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5C94730-1176-44B3-B7BC-088B524B9082}"/>
              </a:ext>
            </a:extLst>
          </p:cNvPr>
          <p:cNvSpPr/>
          <p:nvPr/>
        </p:nvSpPr>
        <p:spPr>
          <a:xfrm>
            <a:off x="2135842" y="4059000"/>
            <a:ext cx="3960000" cy="171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AD99790-0B7C-4BA6-B8C9-5728B96C1E53}"/>
              </a:ext>
            </a:extLst>
          </p:cNvPr>
          <p:cNvSpPr/>
          <p:nvPr/>
        </p:nvSpPr>
        <p:spPr>
          <a:xfrm>
            <a:off x="6109366" y="4059000"/>
            <a:ext cx="3960000" cy="171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2D4E8FC-759D-412C-BFC2-5B562660139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11405" y="2905456"/>
            <a:ext cx="702362" cy="70236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ADBA829-F885-4AA4-B2F1-3B0594A11BA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259193" y="2905455"/>
            <a:ext cx="702362" cy="70236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20B888E-6FA0-4FAC-A555-4DC39C63F69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311405" y="4615456"/>
            <a:ext cx="702362" cy="70236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26EA88E-8E4A-4517-AB60-A8B36BEEE06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6264716" y="4562818"/>
            <a:ext cx="702362" cy="702362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6BCED08-0AA9-4AB6-BD1D-7CF742185677}"/>
              </a:ext>
            </a:extLst>
          </p:cNvPr>
          <p:cNvSpPr/>
          <p:nvPr/>
        </p:nvSpPr>
        <p:spPr>
          <a:xfrm>
            <a:off x="7027562" y="2788502"/>
            <a:ext cx="3012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индивидуальные образовательные маршруты на основе диагностик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671FF66-9BF3-40F6-9D26-0D73928C35CF}"/>
              </a:ext>
            </a:extLst>
          </p:cNvPr>
          <p:cNvSpPr/>
          <p:nvPr/>
        </p:nvSpPr>
        <p:spPr>
          <a:xfrm>
            <a:off x="2278406" y="4590833"/>
            <a:ext cx="30194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координация </a:t>
            </a:r>
            <a:r>
              <a:rPr lang="ru-RU" sz="1600" dirty="0">
                <a:solidFill>
                  <a:schemeClr val="bg1"/>
                </a:solidFill>
              </a:rPr>
              <a:t>деятельности </a:t>
            </a:r>
            <a:r>
              <a:rPr lang="ru-RU" sz="1600" dirty="0" smtClean="0">
                <a:solidFill>
                  <a:schemeClr val="bg1"/>
                </a:solidFill>
              </a:rPr>
              <a:t>регионального методического актива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1412EAD-BAA8-447F-A154-034C6301EC96}"/>
              </a:ext>
            </a:extLst>
          </p:cNvPr>
          <p:cNvSpPr/>
          <p:nvPr/>
        </p:nvSpPr>
        <p:spPr>
          <a:xfrm>
            <a:off x="7038145" y="4510183"/>
            <a:ext cx="30944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координация деятельности профессиональных педагогических сообществ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1F97A0AA-EFC3-44AE-A04B-47051DE7A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</a:rPr>
              <a:t>Основные направления</a:t>
            </a:r>
            <a:endParaRPr lang="ru-RU" sz="6000" b="1" dirty="0">
              <a:solidFill>
                <a:schemeClr val="accen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26521" y="2832726"/>
            <a:ext cx="2868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наставничество, в т. ч.  работа с молодыми педагогами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54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5976322a44a97ac26d815ee62557e8e28e4d658"/>
</p:tagLst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481</Words>
  <Application>Microsoft Office PowerPoint</Application>
  <PresentationFormat>Широкоэкранный</PresentationFormat>
  <Paragraphs>66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ЦНППМ</vt:lpstr>
      <vt:lpstr>ЦНППМ – координатор РС НМС</vt:lpstr>
      <vt:lpstr>Презентация PowerPoint</vt:lpstr>
      <vt:lpstr>Показатели эффективности ЕФС</vt:lpstr>
      <vt:lpstr>Показатели эффективности ЕФС</vt:lpstr>
      <vt:lpstr>Результаты</vt:lpstr>
      <vt:lpstr>Результаты</vt:lpstr>
      <vt:lpstr>Перспективы на 2023</vt:lpstr>
      <vt:lpstr>Основные направления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user</cp:lastModifiedBy>
  <cp:revision>33</cp:revision>
  <dcterms:created xsi:type="dcterms:W3CDTF">2020-07-14T14:01:38Z</dcterms:created>
  <dcterms:modified xsi:type="dcterms:W3CDTF">2023-02-14T23:22:29Z</dcterms:modified>
</cp:coreProperties>
</file>