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</p:sldMasterIdLst>
  <p:sldIdLst>
    <p:sldId id="256" r:id="rId4"/>
    <p:sldId id="257" r:id="rId5"/>
    <p:sldId id="264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8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AF08893-6C01-4FAD-9BEE-9CC2E9B6E1BB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2959E9C-57FF-4435-832F-C4C0AE50AC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840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524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485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619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056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954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371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16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71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835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88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539A2-F9AF-4138-ACAF-3C781571EC4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12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A78F-153D-4268-AB96-7004BF84616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158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88123-8BD8-40F0-BAA7-43AF5D81B1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887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C7D63-CC50-41D9-9E1D-290DF7C40F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335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72613-8E35-448E-B616-4D8D1EE7CE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976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6B21B-152F-4416-8444-4A130AE8809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242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9B934-99B0-4473-92F3-1086210ABD3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36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64659-BD77-4AEB-BF24-0BE3E39CFC5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1848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0A7DD-2FEF-4BF6-A68D-2EEEF251A3B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6511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948C4-4E32-4698-9AC9-6EE0E93F29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555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E2C55-554C-40A1-980E-23BE344B82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46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AF08893-6C01-4FAD-9BEE-9CC2E9B6E1BB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2959E9C-57FF-4435-832F-C4C0AE50AC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AF08893-6C01-4FAD-9BEE-9CC2E9B6E1BB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2959E9C-57FF-4435-832F-C4C0AE50AC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8.gi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AF08893-6C01-4FAD-9BEE-9CC2E9B6E1BB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2959E9C-57FF-4435-832F-C4C0AE50AC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7489-3258b9534c51edf5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935037" cy="9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B97D60F-46F0-4587-903D-40772A113109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8F8FFE-EA72-45B0-8288-FC3ECED7F9BD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11271" name="Picture 7" descr="маша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25" y="-98425"/>
            <a:ext cx="9342438" cy="705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212750989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1655762" cy="15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Оценка качества образования на муниципальном и региональном уровнях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Якунина Ю.Е., </a:t>
            </a:r>
            <a:r>
              <a:rPr lang="ru-RU" dirty="0" err="1"/>
              <a:t>к.пс.н</a:t>
            </a:r>
            <a:r>
              <a:rPr lang="ru-RU" dirty="0"/>
              <a:t>., доцент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15 февраля</a:t>
            </a:r>
          </a:p>
          <a:p>
            <a:r>
              <a:rPr lang="ru-RU" dirty="0"/>
              <a:t>2023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620688"/>
            <a:ext cx="662473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200" b="1" cap="all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Магаданское областное государственное автономное учреждение </a:t>
            </a:r>
          </a:p>
          <a:p>
            <a:pPr algn="ctr">
              <a:lnSpc>
                <a:spcPct val="115000"/>
              </a:lnSpc>
            </a:pPr>
            <a:r>
              <a:rPr lang="ru-RU" sz="1200" b="1" cap="all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дополнительного профессионального образования </a:t>
            </a:r>
          </a:p>
          <a:p>
            <a:pPr algn="ctr">
              <a:lnSpc>
                <a:spcPct val="115000"/>
              </a:lnSpc>
            </a:pPr>
            <a:r>
              <a:rPr lang="ru-RU" sz="1200" b="1" cap="all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«Институт развития образования и повышения квалификации педагогических кадров» </a:t>
            </a:r>
          </a:p>
          <a:p>
            <a:pPr algn="ctr">
              <a:lnSpc>
                <a:spcPct val="115000"/>
              </a:lnSpc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ОБЩЕГО ОБРАЗОВАНИЯ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80DDE4-D433-E8A5-4B6F-87D35A094D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953564"/>
            <a:ext cx="1992736" cy="16874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377" y="548785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/>
              <a:t>Актуальность исследования</a:t>
            </a:r>
          </a:p>
        </p:txBody>
      </p:sp>
      <p:pic>
        <p:nvPicPr>
          <p:cNvPr id="2050" name="Picture 2" descr="\\ics\shared\Баюкова Н.О\визуалка для РОС\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22454" y="5646648"/>
            <a:ext cx="1463040" cy="1064029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A90B4D-2468-9450-0131-6ED41C885481}"/>
              </a:ext>
            </a:extLst>
          </p:cNvPr>
          <p:cNvSpPr txBox="1"/>
          <p:nvPr/>
        </p:nvSpPr>
        <p:spPr>
          <a:xfrm>
            <a:off x="971600" y="2030371"/>
            <a:ext cx="69652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+mj-lt"/>
              </a:rPr>
              <a:t>Единое образовательное пространство –</a:t>
            </a:r>
            <a:r>
              <a:rPr lang="en-US" sz="2800" dirty="0">
                <a:latin typeface="+mj-lt"/>
              </a:rPr>
              <a:t>&gt;</a:t>
            </a:r>
            <a:r>
              <a:rPr lang="ru-RU" sz="2800" dirty="0">
                <a:latin typeface="+mj-lt"/>
              </a:rPr>
              <a:t> многогранность системы оценивания образования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+mj-lt"/>
              </a:rPr>
              <a:t>Качество образования – цель образовательной системы и основа мотивации управленческих кадров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+mj-lt"/>
              </a:rPr>
              <a:t>Выстроенный управленческий цикл -</a:t>
            </a:r>
            <a:r>
              <a:rPr lang="en-US" sz="2800" dirty="0">
                <a:latin typeface="+mj-lt"/>
              </a:rPr>
              <a:t>&gt;</a:t>
            </a:r>
            <a:r>
              <a:rPr lang="ru-RU" sz="2800" dirty="0">
                <a:latin typeface="+mj-lt"/>
              </a:rPr>
              <a:t> прозрачность оценки эффективности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8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800" dirty="0">
              <a:latin typeface="+mj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9AC498-527A-F621-8692-8B7B9D65E1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77075"/>
            <a:ext cx="1057469" cy="8954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2FE247-8A57-E899-D2B1-FECD6EAA6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377" y="764704"/>
            <a:ext cx="6965245" cy="1202485"/>
          </a:xfrm>
        </p:spPr>
        <p:txBody>
          <a:bodyPr>
            <a:normAutofit/>
          </a:bodyPr>
          <a:lstStyle/>
          <a:p>
            <a:r>
              <a:rPr lang="ru-RU" sz="3600" dirty="0"/>
              <a:t>Оценка механизмов управления качеством образования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187AAB-6639-2C60-0D88-21B7318D8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967189"/>
            <a:ext cx="7600701" cy="3603812"/>
          </a:xfrm>
        </p:spPr>
        <p:txBody>
          <a:bodyPr>
            <a:noAutofit/>
          </a:bodyPr>
          <a:lstStyle/>
          <a:p>
            <a:r>
              <a:rPr lang="ru-RU" sz="1800" dirty="0">
                <a:latin typeface="+mj-lt"/>
              </a:rPr>
              <a:t>1.1. Система оценки качества подготовки обучающихся </a:t>
            </a:r>
          </a:p>
          <a:p>
            <a:r>
              <a:rPr lang="ru-RU" sz="1800" dirty="0">
                <a:latin typeface="+mj-lt"/>
              </a:rPr>
              <a:t>1.2. Система работы со школами с низкими результатами обучения и/или школами, функционирующими в неблагоприятных социальных условиях</a:t>
            </a:r>
          </a:p>
          <a:p>
            <a:r>
              <a:rPr lang="ru-RU" sz="1800" dirty="0">
                <a:latin typeface="+mj-lt"/>
              </a:rPr>
              <a:t>1.3. Система выявления, поддержки и развития способностей и талантов у детей и молодежи</a:t>
            </a:r>
          </a:p>
          <a:p>
            <a:r>
              <a:rPr lang="ru-RU" sz="1800" dirty="0">
                <a:latin typeface="+mj-lt"/>
              </a:rPr>
              <a:t>1.4. Система работы по самоопределению и профессиональной ориентации обучающихся</a:t>
            </a:r>
          </a:p>
          <a:p>
            <a:r>
              <a:rPr lang="ru-RU" sz="1800" dirty="0">
                <a:latin typeface="+mj-lt"/>
              </a:rPr>
              <a:t>2.1. Система мониторинга эффективности руководителей всех образовательных организаций</a:t>
            </a:r>
          </a:p>
          <a:p>
            <a:r>
              <a:rPr lang="ru-RU" sz="1800" b="1" dirty="0">
                <a:solidFill>
                  <a:srgbClr val="FF0000"/>
                </a:solidFill>
                <a:latin typeface="+mj-lt"/>
              </a:rPr>
              <a:t>2.2. Система обеспечения профессионального развития педагогических работников</a:t>
            </a:r>
          </a:p>
          <a:p>
            <a:r>
              <a:rPr lang="ru-RU" sz="1800" dirty="0">
                <a:latin typeface="+mj-lt"/>
              </a:rPr>
              <a:t>2.3. Система организации воспитания обучающихся</a:t>
            </a:r>
          </a:p>
          <a:p>
            <a:r>
              <a:rPr lang="ru-RU" sz="1800" dirty="0">
                <a:latin typeface="+mj-lt"/>
              </a:rPr>
              <a:t>2.4. Система мониторинга качества дошкольного образования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643EA7-4197-92C0-F12B-5CA303E9B6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77075"/>
            <a:ext cx="1057469" cy="89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39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377" y="471279"/>
            <a:ext cx="6965245" cy="1202485"/>
          </a:xfrm>
        </p:spPr>
        <p:txBody>
          <a:bodyPr>
            <a:normAutofit/>
          </a:bodyPr>
          <a:lstStyle/>
          <a:p>
            <a:r>
              <a:rPr lang="ru-RU" dirty="0"/>
              <a:t>Основные итоги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0404" y="1732922"/>
            <a:ext cx="7272808" cy="3603812"/>
          </a:xfrm>
        </p:spPr>
        <p:txBody>
          <a:bodyPr>
            <a:noAutofit/>
          </a:bodyPr>
          <a:lstStyle/>
          <a:p>
            <a:r>
              <a:rPr lang="ru-RU" dirty="0">
                <a:effectLst/>
                <a:latin typeface="+mj-lt"/>
                <a:ea typeface="Times New Roman" panose="02020603050405020304" pitchFamily="18" charset="0"/>
              </a:rPr>
              <a:t>Разработан курс лекций по внутренней оценке качества образования (ВСОКО) в образовательной организации, а также практические задания по проектированию ВСОКО</a:t>
            </a:r>
          </a:p>
          <a:p>
            <a:r>
              <a:rPr lang="ru-RU" dirty="0">
                <a:latin typeface="+mj-lt"/>
                <a:ea typeface="Times New Roman" panose="02020603050405020304" pitchFamily="18" charset="0"/>
              </a:rPr>
              <a:t>Проанализированы результаты мониторинга региональных управленческих механизмов качеством образования</a:t>
            </a:r>
          </a:p>
          <a:p>
            <a:r>
              <a:rPr lang="ru-RU" dirty="0">
                <a:effectLst/>
                <a:latin typeface="+mj-lt"/>
                <a:ea typeface="Times New Roman" panose="02020603050405020304" pitchFamily="18" charset="0"/>
              </a:rPr>
              <a:t>Выявлены «проблемные зоны» в 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реализации и представлении результатов мониторинговых исследований</a:t>
            </a:r>
            <a:endParaRPr lang="ru-RU" dirty="0">
              <a:effectLst/>
              <a:latin typeface="+mj-lt"/>
              <a:ea typeface="Times New Roman" panose="02020603050405020304" pitchFamily="18" charset="0"/>
            </a:endParaRPr>
          </a:p>
          <a:p>
            <a:endParaRPr lang="ru-RU" dirty="0">
              <a:latin typeface="+mj-lt"/>
            </a:endParaRPr>
          </a:p>
        </p:txBody>
      </p:sp>
      <p:pic>
        <p:nvPicPr>
          <p:cNvPr id="5" name="Picture 2" descr="\\ics\shared\Баюкова Н.О\визуалка для РОС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8750" y="5637503"/>
            <a:ext cx="1464687" cy="1062814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24DF3F-9AB7-87C1-C4D1-66412B518C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77075"/>
            <a:ext cx="1057469" cy="8954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ЗАДАЧИ НА </a:t>
            </a:r>
            <a:r>
              <a:rPr lang="ru-RU" dirty="0"/>
              <a:t>2023</a:t>
            </a:r>
            <a:r>
              <a:rPr lang="ru-RU" sz="3200" dirty="0"/>
              <a:t>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8915" y="2020067"/>
            <a:ext cx="6861353" cy="3960440"/>
          </a:xfrm>
        </p:spPr>
        <p:txBody>
          <a:bodyPr>
            <a:normAutofit/>
          </a:bodyPr>
          <a:lstStyle/>
          <a:p>
            <a:r>
              <a:rPr lang="ru-RU" dirty="0">
                <a:latin typeface="+mj-lt"/>
              </a:rPr>
              <a:t>Актуализация концептуальных документов системы </a:t>
            </a:r>
          </a:p>
          <a:p>
            <a:r>
              <a:rPr lang="ru-RU" dirty="0">
                <a:latin typeface="+mj-lt"/>
              </a:rPr>
              <a:t>Выстраивание четкого управленческого цикла во взаимодействии с Министерством образования Магаданской области</a:t>
            </a:r>
          </a:p>
          <a:p>
            <a:r>
              <a:rPr lang="ru-RU" dirty="0">
                <a:latin typeface="+mj-lt"/>
              </a:rPr>
              <a:t>Разработка рекомендаций по использованию данных оценочных процедур для построения стратегии развития образовательной организации, по оформлению результатов мониторингов </a:t>
            </a:r>
          </a:p>
        </p:txBody>
      </p:sp>
      <p:pic>
        <p:nvPicPr>
          <p:cNvPr id="4" name="Picture 2" descr="\\ics\shared\Баюкова Н.О\визуалка для РОС\background.jpg">
            <a:extLst>
              <a:ext uri="{FF2B5EF4-FFF2-40B4-BE49-F238E27FC236}">
                <a16:creationId xmlns:a16="http://schemas.microsoft.com/office/drawing/2014/main" id="{82ACFFBF-DD8A-4C71-8B0D-F048B7E04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8750" y="5618111"/>
            <a:ext cx="1464687" cy="1062814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EDD1B1-1646-6B62-3F70-A6F9221FDE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77075"/>
            <a:ext cx="1057469" cy="89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65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/>
              <a:t>БЛАГОДАРЮ</a:t>
            </a:r>
          </a:p>
          <a:p>
            <a:pPr algn="ctr">
              <a:buNone/>
            </a:pPr>
            <a:r>
              <a:rPr lang="ru-RU" sz="4400" dirty="0"/>
              <a:t> ЗА ВНИМАНИЕ!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1026" name="Picture 2" descr="\\ics\shared\Баюкова Н.О\визуалка для РОС\photo-1495465798138-718f86d1a4b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645024"/>
            <a:ext cx="6882172" cy="2619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еография 2">
  <a:themeElements>
    <a:clrScheme name="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маша">
  <a:themeElements>
    <a:clrScheme name="маш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маш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маш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пример начала</Template>
  <TotalTime>87</TotalTime>
  <Words>247</Words>
  <Application>Microsoft Office PowerPoint</Application>
  <PresentationFormat>Экран (4:3)</PresentationFormat>
  <Paragraphs>34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Arial</vt:lpstr>
      <vt:lpstr>Brush Script MT</vt:lpstr>
      <vt:lpstr>Calibri</vt:lpstr>
      <vt:lpstr>Constantia</vt:lpstr>
      <vt:lpstr>Franklin Gothic Book</vt:lpstr>
      <vt:lpstr>Rage Italic</vt:lpstr>
      <vt:lpstr>Times New Roman</vt:lpstr>
      <vt:lpstr>Кнопка</vt:lpstr>
      <vt:lpstr>География 2</vt:lpstr>
      <vt:lpstr>маша</vt:lpstr>
      <vt:lpstr>Оценка качества образования на муниципальном и региональном уровнях</vt:lpstr>
      <vt:lpstr>Актуальность исследования</vt:lpstr>
      <vt:lpstr>Оценка механизмов управления качеством образования</vt:lpstr>
      <vt:lpstr>Основные итоги</vt:lpstr>
      <vt:lpstr>ЗАДАЧИ НА 2023 ГОД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Администратор</dc:creator>
  <cp:lastModifiedBy>Виктория Васильева</cp:lastModifiedBy>
  <cp:revision>6</cp:revision>
  <dcterms:created xsi:type="dcterms:W3CDTF">2020-02-20T00:55:50Z</dcterms:created>
  <dcterms:modified xsi:type="dcterms:W3CDTF">2023-02-14T23:40:56Z</dcterms:modified>
</cp:coreProperties>
</file>