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81" r:id="rId5"/>
    <p:sldId id="280" r:id="rId6"/>
    <p:sldId id="279" r:id="rId7"/>
    <p:sldId id="263" r:id="rId8"/>
    <p:sldId id="284" r:id="rId9"/>
    <p:sldId id="283" r:id="rId10"/>
    <p:sldId id="282" r:id="rId11"/>
    <p:sldId id="264" r:id="rId12"/>
    <p:sldId id="285" r:id="rId13"/>
    <p:sldId id="290" r:id="rId14"/>
    <p:sldId id="291" r:id="rId15"/>
    <p:sldId id="289" r:id="rId16"/>
    <p:sldId id="288" r:id="rId17"/>
    <p:sldId id="287" r:id="rId18"/>
    <p:sldId id="286" r:id="rId19"/>
    <p:sldId id="265" r:id="rId20"/>
    <p:sldId id="266" r:id="rId21"/>
    <p:sldId id="267" r:id="rId22"/>
    <p:sldId id="307" r:id="rId23"/>
    <p:sldId id="306" r:id="rId24"/>
    <p:sldId id="305" r:id="rId25"/>
    <p:sldId id="304" r:id="rId26"/>
    <p:sldId id="303" r:id="rId27"/>
    <p:sldId id="308" r:id="rId28"/>
    <p:sldId id="312" r:id="rId29"/>
    <p:sldId id="311" r:id="rId30"/>
    <p:sldId id="310" r:id="rId31"/>
    <p:sldId id="309" r:id="rId32"/>
    <p:sldId id="292" r:id="rId33"/>
    <p:sldId id="293" r:id="rId34"/>
    <p:sldId id="319" r:id="rId35"/>
    <p:sldId id="318" r:id="rId36"/>
    <p:sldId id="317" r:id="rId37"/>
    <p:sldId id="316" r:id="rId38"/>
    <p:sldId id="315" r:id="rId39"/>
    <p:sldId id="314" r:id="rId40"/>
    <p:sldId id="313" r:id="rId41"/>
    <p:sldId id="294" r:id="rId42"/>
    <p:sldId id="322" r:id="rId43"/>
    <p:sldId id="325" r:id="rId44"/>
    <p:sldId id="324" r:id="rId45"/>
    <p:sldId id="323" r:id="rId46"/>
    <p:sldId id="295" r:id="rId47"/>
    <p:sldId id="321" r:id="rId48"/>
    <p:sldId id="320" r:id="rId49"/>
    <p:sldId id="296" r:id="rId50"/>
    <p:sldId id="297" r:id="rId51"/>
    <p:sldId id="326" r:id="rId52"/>
    <p:sldId id="298" r:id="rId53"/>
    <p:sldId id="331" r:id="rId54"/>
    <p:sldId id="330" r:id="rId55"/>
    <p:sldId id="329" r:id="rId56"/>
    <p:sldId id="328" r:id="rId57"/>
    <p:sldId id="327" r:id="rId58"/>
    <p:sldId id="299" r:id="rId59"/>
    <p:sldId id="332" r:id="rId60"/>
    <p:sldId id="300" r:id="rId61"/>
    <p:sldId id="301" r:id="rId62"/>
    <p:sldId id="333" r:id="rId63"/>
    <p:sldId id="302" r:id="rId64"/>
    <p:sldId id="268" r:id="rId65"/>
    <p:sldId id="269" r:id="rId66"/>
    <p:sldId id="336" r:id="rId67"/>
    <p:sldId id="335" r:id="rId68"/>
    <p:sldId id="334" r:id="rId69"/>
    <p:sldId id="270" r:id="rId70"/>
    <p:sldId id="271" r:id="rId71"/>
    <p:sldId id="272" r:id="rId72"/>
    <p:sldId id="344" r:id="rId73"/>
    <p:sldId id="343" r:id="rId74"/>
    <p:sldId id="342" r:id="rId75"/>
    <p:sldId id="341" r:id="rId76"/>
    <p:sldId id="340" r:id="rId77"/>
    <p:sldId id="339" r:id="rId78"/>
    <p:sldId id="338" r:id="rId79"/>
    <p:sldId id="337" r:id="rId80"/>
    <p:sldId id="273" r:id="rId81"/>
    <p:sldId id="274" r:id="rId82"/>
    <p:sldId id="275" r:id="rId83"/>
    <p:sldId id="349" r:id="rId84"/>
    <p:sldId id="348" r:id="rId85"/>
    <p:sldId id="347" r:id="rId86"/>
    <p:sldId id="346" r:id="rId87"/>
    <p:sldId id="345" r:id="rId88"/>
    <p:sldId id="258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8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6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2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1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5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3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hyperlink" Target="https://t.me/mathem_49" TargetMode="External"/><Relationship Id="rId2" Type="http://schemas.openxmlformats.org/officeDocument/2006/relationships/hyperlink" Target="https://quick.apkpro.ru/q/Ye1CuD9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717358"/>
            <a:ext cx="10268309" cy="2387600"/>
          </a:xfrm>
        </p:spPr>
        <p:txBody>
          <a:bodyPr>
            <a:normAutofit/>
          </a:bodyPr>
          <a:lstStyle/>
          <a:p>
            <a:r>
              <a:rPr lang="ru-RU" sz="5400" b="1" kern="0" dirty="0">
                <a:effectLst/>
                <a:ea typeface="Calibri" panose="020F0502020204030204" pitchFamily="34" charset="0"/>
              </a:rPr>
              <a:t>Вероятность в заданиях КИМ ЕГЭ по математике профильного уровня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8755" y="5132718"/>
            <a:ext cx="4992624" cy="103517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/>
              <a:t>30 марта 2023, Магадан </a:t>
            </a:r>
          </a:p>
          <a:p>
            <a:pPr algn="r"/>
            <a:r>
              <a:rPr lang="ru-RU" dirty="0"/>
              <a:t>МОГАУ ДПО «</a:t>
            </a:r>
            <a:r>
              <a:rPr lang="ru-RU" dirty="0" err="1"/>
              <a:t>ИРОиПКПК</a:t>
            </a:r>
            <a:r>
              <a:rPr lang="ru-RU" dirty="0"/>
              <a:t>»</a:t>
            </a:r>
          </a:p>
          <a:p>
            <a:pPr algn="r"/>
            <a:r>
              <a:rPr lang="ru-RU" dirty="0"/>
              <a:t>Старикова Ольга Александровна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4800" dirty="0"/>
              <a:t>Формулы умножения вероятностей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9954" y="2048256"/>
                <a:ext cx="934384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28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</a:t>
                </a:r>
              </a:p>
              <a:p>
                <a:pPr algn="ctr"/>
                <a:r>
                  <a:rPr lang="ru-RU" sz="2800" dirty="0"/>
                  <a:t>(для независимых событий)</a:t>
                </a:r>
              </a:p>
              <a:p>
                <a:pPr algn="ctr"/>
                <a:endParaRPr lang="ru-RU" sz="28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)∙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</a:t>
                </a:r>
              </a:p>
              <a:p>
                <a:pPr algn="ctr"/>
                <a:r>
                  <a:rPr lang="ru-RU" sz="2800" dirty="0"/>
                  <a:t>(для любых событий)</a:t>
                </a:r>
              </a:p>
              <a:p>
                <a:pPr algn="ctr"/>
                <a:endParaRPr lang="ru-RU" sz="2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– условная вероятность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2048256"/>
                <a:ext cx="9343845" cy="3539430"/>
              </a:xfrm>
              <a:prstGeom prst="rect">
                <a:avLst/>
              </a:prstGeom>
              <a:blipFill>
                <a:blip r:embed="rId2"/>
                <a:stretch>
                  <a:fillRect b="-3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34840" y="2368296"/>
            <a:ext cx="4608576" cy="10698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33672" y="4946904"/>
            <a:ext cx="4974336" cy="8229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4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9954" y="2083443"/>
                <a:ext cx="9343845" cy="397031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Николай Валентинович выбирает интернет-магазин на основе рейтинга надежности.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в течение недели, равна 0,8.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2083443"/>
                <a:ext cx="9343845" cy="3970318"/>
              </a:xfrm>
              <a:prstGeom prst="rect">
                <a:avLst/>
              </a:prstGeom>
              <a:blipFill>
                <a:blip r:embed="rId2"/>
                <a:stretch>
                  <a:fillRect l="-1304" t="-1378" r="-1890" b="-336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83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ln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algn="r"/>
                <a:r>
                  <a:rPr lang="ru-RU" sz="2000" dirty="0"/>
                  <a:t>Николай Валентинович выбирает интернет-магазин на основе рейтинга надежности.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000" dirty="0"/>
                  <a:t> в течение недели, равна 0,8.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000" dirty="0"/>
                  <a:t>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blipFill>
                <a:blip r:embed="rId2"/>
                <a:stretch>
                  <a:fillRect t="-3497" r="-1147" b="-594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26917" y="2372810"/>
            <a:ext cx="106139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460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ln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algn="r"/>
                <a:r>
                  <a:rPr lang="ru-RU" sz="2000" dirty="0"/>
                  <a:t>Николай Валентинович выбирает интернет-магазин на основе рейтинга надежности.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000" dirty="0"/>
                  <a:t> в течение недели, равна 0,8.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000" dirty="0"/>
                  <a:t>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blipFill>
                <a:blip r:embed="rId2"/>
                <a:stretch>
                  <a:fillRect t="-3497" r="-1147" b="-594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6917" y="2372810"/>
                <a:ext cx="10613984" cy="224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в течение недели</a:t>
                </a:r>
                <a:endParaRPr lang="ru-RU" sz="2800" i="1" dirty="0"/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в течение недели</a:t>
                </a:r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17" y="2372810"/>
                <a:ext cx="10613984" cy="2246769"/>
              </a:xfrm>
              <a:prstGeom prst="rect">
                <a:avLst/>
              </a:prstGeom>
              <a:blipFill>
                <a:blip r:embed="rId3"/>
                <a:stretch>
                  <a:fillRect l="-1149" t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01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ln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algn="r"/>
                <a:r>
                  <a:rPr lang="ru-RU" sz="2000" dirty="0"/>
                  <a:t>Николай Валентинович выбирает интернет-магазин на основе рейтинга надежности.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000" dirty="0"/>
                  <a:t> в течение недели, равна 0,8.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000" dirty="0"/>
                  <a:t>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blipFill>
                <a:blip r:embed="rId2"/>
                <a:stretch>
                  <a:fillRect t="-3497" r="-1147" b="-594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6917" y="2372810"/>
                <a:ext cx="10613984" cy="2677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:endParaRPr lang="ru-RU" sz="2800" dirty="0"/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17" y="2372810"/>
                <a:ext cx="10613984" cy="2677656"/>
              </a:xfrm>
              <a:prstGeom prst="rect">
                <a:avLst/>
              </a:prstGeom>
              <a:blipFill>
                <a:blip r:embed="rId3"/>
                <a:stretch>
                  <a:fillRect l="-1149" t="-2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27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ln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algn="r"/>
                <a:r>
                  <a:rPr lang="ru-RU" sz="2000" dirty="0"/>
                  <a:t>Николай Валентинович выбирает интернет-магазин на основе рейтинга надежности.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000" dirty="0"/>
                  <a:t> в течение недели, равна 0,8.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000" dirty="0"/>
                  <a:t>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blipFill>
                <a:blip r:embed="rId2"/>
                <a:stretch>
                  <a:fillRect t="-3497" r="-1147" b="-594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6917" y="2372810"/>
                <a:ext cx="10613984" cy="310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:endParaRPr lang="ru-RU" sz="2800" dirty="0"/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i="1" dirty="0"/>
                  <a:t> </a:t>
                </a:r>
                <a:r>
                  <a:rPr lang="ru-RU" sz="2800" dirty="0"/>
                  <a:t>– искомая вероятность.</a:t>
                </a:r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17" y="2372810"/>
                <a:ext cx="10613984" cy="3109441"/>
              </a:xfrm>
              <a:prstGeom prst="rect">
                <a:avLst/>
              </a:prstGeom>
              <a:blipFill>
                <a:blip r:embed="rId3"/>
                <a:stretch>
                  <a:fillRect l="-1149" t="-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94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ln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algn="r"/>
                <a:r>
                  <a:rPr lang="ru-RU" sz="2000" dirty="0"/>
                  <a:t>Николай Валентинович выбирает интернет-магазин на основе рейтинга надежности.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000" dirty="0"/>
                  <a:t> в течение недели, равна 0,8.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000" dirty="0"/>
                  <a:t>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blipFill>
                <a:blip r:embed="rId2"/>
                <a:stretch>
                  <a:fillRect t="-3497" r="-1147" b="-594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6917" y="2372810"/>
                <a:ext cx="10613984" cy="359579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:endParaRPr lang="ru-RU" sz="2800" dirty="0"/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i="1" dirty="0"/>
                  <a:t> </a:t>
                </a:r>
                <a:r>
                  <a:rPr lang="ru-RU" sz="2800" dirty="0"/>
                  <a:t>– искомая вероятность.</a:t>
                </a:r>
              </a:p>
              <a:p>
                <a:endParaRPr lang="ru-R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17" y="2372810"/>
                <a:ext cx="10613984" cy="3595793"/>
              </a:xfrm>
              <a:prstGeom prst="rect">
                <a:avLst/>
              </a:prstGeom>
              <a:blipFill>
                <a:blip r:embed="rId3"/>
                <a:stretch>
                  <a:fillRect l="-1090" t="-135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5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ln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algn="r"/>
                <a:r>
                  <a:rPr lang="ru-RU" sz="2000" dirty="0"/>
                  <a:t>Николай Валентинович выбирает интернет-магазин на основе рейтинга надежности.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000" dirty="0"/>
                  <a:t> в течение недели, равна 0,8.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000" dirty="0"/>
                  <a:t>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blipFill>
                <a:blip r:embed="rId2"/>
                <a:stretch>
                  <a:fillRect t="-3497" r="-1147" b="-594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6917" y="2372810"/>
                <a:ext cx="10613984" cy="359579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:endParaRPr lang="ru-RU" sz="2800" dirty="0"/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i="1" dirty="0"/>
                  <a:t> </a:t>
                </a:r>
                <a:r>
                  <a:rPr lang="ru-RU" sz="2800" dirty="0"/>
                  <a:t>– искомая вероятность.</a:t>
                </a:r>
              </a:p>
              <a:p>
                <a:endParaRPr lang="ru-R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17" y="2372810"/>
                <a:ext cx="10613984" cy="3595793"/>
              </a:xfrm>
              <a:prstGeom prst="rect">
                <a:avLst/>
              </a:prstGeom>
              <a:blipFill>
                <a:blip r:embed="rId3"/>
                <a:stretch>
                  <a:fillRect l="-1090" t="-135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225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ln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algn="r"/>
                <a:r>
                  <a:rPr lang="ru-RU" sz="2000" dirty="0"/>
                  <a:t>Николай Валентинович выбирает интернет-магазин на основе рейтинга надежности.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000" dirty="0"/>
                  <a:t> в течение недели, равна 0,8.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000" dirty="0"/>
                  <a:t>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blipFill>
                <a:blip r:embed="rId2"/>
                <a:stretch>
                  <a:fillRect t="-3497" r="-1147" b="-594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6917" y="2372810"/>
                <a:ext cx="10613984" cy="359579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:endParaRPr lang="ru-RU" sz="2800" dirty="0"/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i="1" dirty="0"/>
                  <a:t> </a:t>
                </a:r>
                <a:r>
                  <a:rPr lang="ru-RU" sz="2800" dirty="0"/>
                  <a:t>– искомая вероятность.</a:t>
                </a:r>
              </a:p>
              <a:p>
                <a:endParaRPr lang="ru-R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17" y="2372810"/>
                <a:ext cx="10613984" cy="3595793"/>
              </a:xfrm>
              <a:prstGeom prst="rect">
                <a:avLst/>
              </a:prstGeom>
              <a:blipFill>
                <a:blip r:embed="rId3"/>
                <a:stretch>
                  <a:fillRect l="-1090" t="-135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7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ln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 algn="r"/>
                <a:r>
                  <a:rPr lang="ru-RU" sz="2000" dirty="0"/>
                  <a:t>Николай Валентинович выбирает интернет-магазин на основе рейтинга надежности.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000" dirty="0"/>
                  <a:t> в течение недели, равна 0,8. Вероятность того, что нужный товар доставят из магазина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000" dirty="0"/>
                  <a:t>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F5D5A5F-4AA0-B873-BF5B-1217FEF66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6917" y="365125"/>
                <a:ext cx="10613984" cy="1729893"/>
              </a:xfrm>
              <a:blipFill>
                <a:blip r:embed="rId2"/>
                <a:stretch>
                  <a:fillRect t="-3497" r="-1147" b="-594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6917" y="2372810"/>
                <a:ext cx="10613984" cy="359579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– событие, состоящее в том, что товар доставят из магазина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в течение недели, по условию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:endParaRPr lang="ru-RU" sz="2800" dirty="0"/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i="1" dirty="0"/>
                  <a:t> </a:t>
                </a:r>
                <a:r>
                  <a:rPr lang="ru-RU" sz="2800" dirty="0"/>
                  <a:t>– искомая вероятность.</a:t>
                </a:r>
              </a:p>
              <a:p>
                <a:endParaRPr lang="ru-R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0,2∙0,25=0,05.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17" y="2372810"/>
                <a:ext cx="10613984" cy="3595793"/>
              </a:xfrm>
              <a:prstGeom prst="rect">
                <a:avLst/>
              </a:prstGeom>
              <a:blipFill>
                <a:blip r:embed="rId3"/>
                <a:stretch>
                  <a:fillRect l="-1090" t="-135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00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70900-968D-A0D4-5607-B2176175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Откуда задачки?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4FCF3-9FC1-B0FA-2664-1AA42BD11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74" y="1825625"/>
            <a:ext cx="4761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effectLst/>
                <a:ea typeface="Calibri" panose="020F0502020204030204" pitchFamily="34" charset="0"/>
              </a:rPr>
              <a:t>ЕГЭ-2023. Математика. Профильный уровень. 40 тренировочных вариантов. </a:t>
            </a:r>
          </a:p>
          <a:p>
            <a:pPr marL="0" indent="0">
              <a:buNone/>
            </a:pPr>
            <a:r>
              <a:rPr lang="ru-RU" sz="3200" dirty="0">
                <a:effectLst/>
                <a:ea typeface="Calibri" panose="020F0502020204030204" pitchFamily="34" charset="0"/>
              </a:rPr>
              <a:t>Под редакцией Ф.Ф. Лысенко, С.Ю. Кулабухова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9A77F-6A3B-A977-5935-D30257E2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635" y="1457251"/>
            <a:ext cx="3462828" cy="484064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666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9954" y="2083443"/>
            <a:ext cx="9343845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Телефон Петра передает </a:t>
            </a:r>
            <a:r>
              <a:rPr lang="en-US" sz="2800" dirty="0"/>
              <a:t>SMS</a:t>
            </a:r>
            <a:r>
              <a:rPr lang="ru-RU" sz="2800" dirty="0"/>
              <a:t>-сообщение. В случае неудачи он делает следующую попытку. Вероятность того, что </a:t>
            </a:r>
            <a:r>
              <a:rPr lang="en-US" sz="2800" dirty="0"/>
              <a:t>SMS</a:t>
            </a:r>
            <a:r>
              <a:rPr lang="ru-RU" sz="28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</p:spTree>
    <p:extLst>
      <p:ext uri="{BB962C8B-B14F-4D97-AF65-F5344CB8AC3E}">
        <p14:creationId xmlns:p14="http://schemas.microsoft.com/office/powerpoint/2010/main" val="321716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923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09953" y="1825625"/>
                <a:ext cx="9343845" cy="118288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события, состоящие в том, что потребуется соответственно 1, 2 или 3 попытки. 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искомая вероятность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3" y="1825625"/>
                <a:ext cx="9343845" cy="1182888"/>
              </a:xfrm>
              <a:prstGeom prst="rect">
                <a:avLst/>
              </a:prstGeom>
              <a:blipFill>
                <a:blip r:embed="rId2"/>
                <a:stretch>
                  <a:fillRect l="-718" t="-2051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8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09953" y="1825625"/>
                <a:ext cx="9343845" cy="214930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события, состоящие в том, что потребуется соответственно 1, 2 или 3 попытки. 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искомая вероятность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События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несовместны: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)+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3" y="1825625"/>
                <a:ext cx="9343845" cy="2149306"/>
              </a:xfrm>
              <a:prstGeom prst="rect">
                <a:avLst/>
              </a:prstGeom>
              <a:blipFill>
                <a:blip r:embed="rId2"/>
                <a:stretch>
                  <a:fillRect l="-718" t="-11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37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09953" y="1825625"/>
                <a:ext cx="9343845" cy="280794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события, состоящие в том, что потребуется соответственно 1, 2 или 3 попытки. 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искомая вероятность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События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несовместны: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)+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Вероятность удачи в каждой попытке постоянна, не зависит от номера попытки и результатов предшествующих попыток.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3" y="1825625"/>
                <a:ext cx="9343845" cy="2807948"/>
              </a:xfrm>
              <a:prstGeom prst="rect">
                <a:avLst/>
              </a:prstGeom>
              <a:blipFill>
                <a:blip r:embed="rId2"/>
                <a:stretch>
                  <a:fillRect l="-718" t="-868" b="-23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014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09953" y="1825625"/>
                <a:ext cx="9343845" cy="42062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события, состоящие в том, что потребуется соответственно 1, 2 или 3 попытки. 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искомая вероятность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События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несовместны: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)+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Вероятность удачи в каждой попытке постоянна, не зависит от номера попытки и результатов предшествующих попыток.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)=0,8</m:t>
                    </m:r>
                  </m:oMath>
                </a14:m>
                <a:r>
                  <a:rPr lang="ru-RU" sz="20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)=0,2∙0,8=0,16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)=0,2∙0,2∙0,8=0,032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3" y="1825625"/>
                <a:ext cx="9343845" cy="4206280"/>
              </a:xfrm>
              <a:prstGeom prst="rect">
                <a:avLst/>
              </a:prstGeom>
              <a:blipFill>
                <a:blip r:embed="rId2"/>
                <a:stretch>
                  <a:fillRect l="-718" t="-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30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09953" y="1825625"/>
                <a:ext cx="9343845" cy="4514056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события, состоящие в том, что потребуется соответственно 1, 2 или 3 попытки. 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искомая вероятность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События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несовместны: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)+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)+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Вероятность удачи в каждой попытке постоянна, не зависит от номера попытки и результатов предшествующих попыток.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)=0,8</m:t>
                    </m:r>
                  </m:oMath>
                </a14:m>
                <a:r>
                  <a:rPr lang="ru-RU" sz="2000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)=0,2∙0,8=0,16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)=0,2∙0,2∙0,8=0,032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𝑃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)=0,8+0,16+0,032=0,992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3" y="1825625"/>
                <a:ext cx="9343845" cy="4514056"/>
              </a:xfrm>
              <a:prstGeom prst="rect">
                <a:avLst/>
              </a:prstGeom>
              <a:blipFill>
                <a:blip r:embed="rId2"/>
                <a:stretch>
                  <a:fillRect l="-652" t="-404" b="-26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18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5" y="2091843"/>
            <a:ext cx="9343845" cy="235283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30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2091843"/>
                <a:ext cx="9343845" cy="235283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все три попытки неудачны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2091843"/>
                <a:ext cx="9343845" cy="2352836"/>
              </a:xfrm>
              <a:blipFill>
                <a:blip r:embed="rId2"/>
                <a:stretch>
                  <a:fillRect t="-4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683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2091843"/>
                <a:ext cx="9343845" cy="235283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все три попытки неудачны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2091843"/>
                <a:ext cx="9343845" cy="2352836"/>
              </a:xfrm>
              <a:blipFill>
                <a:blip r:embed="rId2"/>
                <a:stretch>
                  <a:fillRect t="-4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2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Теоремы сложения вероятностей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E0157-9216-9C36-4276-3CB92C3EF0E7}"/>
              </a:ext>
            </a:extLst>
          </p:cNvPr>
          <p:cNvSpPr txBox="1"/>
          <p:nvPr/>
        </p:nvSpPr>
        <p:spPr>
          <a:xfrm>
            <a:off x="2009954" y="2162055"/>
            <a:ext cx="9343846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90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2091843"/>
                <a:ext cx="9343845" cy="235283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все три попытки неудачны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2091843"/>
                <a:ext cx="9343845" cy="2352836"/>
              </a:xfrm>
              <a:blipFill>
                <a:blip r:embed="rId2"/>
                <a:stretch>
                  <a:fillRect l="-326" t="-4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021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294987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Телефон Петра передает </a:t>
            </a:r>
            <a:r>
              <a:rPr lang="en-US" sz="2000" dirty="0"/>
              <a:t>SMS</a:t>
            </a:r>
            <a:r>
              <a:rPr lang="ru-RU" sz="2000" dirty="0"/>
              <a:t>-сообщение. В случае неудачи он делает следующую попытку. Вероятность того, что </a:t>
            </a:r>
            <a:r>
              <a:rPr lang="en-US" sz="2000" dirty="0"/>
              <a:t>SMS</a:t>
            </a:r>
            <a:r>
              <a:rPr lang="ru-RU" sz="2000" dirty="0"/>
              <a:t>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2091843"/>
                <a:ext cx="9343845" cy="2352836"/>
              </a:xfrm>
              <a:ln>
                <a:solidFill>
                  <a:srgbClr val="002060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все три попытки неудачны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=1−0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,2∙0,2∙0,2=1−0,008=0,992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2091843"/>
                <a:ext cx="9343845" cy="2352836"/>
              </a:xfrm>
              <a:blipFill>
                <a:blip r:embed="rId2"/>
                <a:stretch>
                  <a:fillRect l="-261" t="-386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362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318621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a:t>
            </a:r>
          </a:p>
        </p:txBody>
      </p:sp>
    </p:spTree>
    <p:extLst>
      <p:ext uri="{BB962C8B-B14F-4D97-AF65-F5344CB8AC3E}">
        <p14:creationId xmlns:p14="http://schemas.microsoft.com/office/powerpoint/2010/main" val="3824123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1800" dirty="0"/>
              <a:t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5" y="1987671"/>
            <a:ext cx="9343845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386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1800" dirty="0"/>
              <a:t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5" y="1987671"/>
            <a:ext cx="9343845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Хотя бы 4 очка в двух играх: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3+1 или 1+3 или 3+3</a:t>
            </a:r>
          </a:p>
        </p:txBody>
      </p:sp>
    </p:spTree>
    <p:extLst>
      <p:ext uri="{BB962C8B-B14F-4D97-AF65-F5344CB8AC3E}">
        <p14:creationId xmlns:p14="http://schemas.microsoft.com/office/powerpoint/2010/main" val="1928662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1800" dirty="0"/>
              <a:t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Хотя бы 4 очка в двух играх: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3+1 или 1+3 или 3+3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выиграла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сыграла вничью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blipFill>
                <a:blip r:embed="rId2"/>
                <a:stretch>
                  <a:fillRect l="-1370" t="-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99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1800" dirty="0"/>
              <a:t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Хотя бы 4 очка в двух играх: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3+1 или 1+3 или 3+3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выиграла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сыграла вничью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i="1" dirty="0"/>
                  <a:t> – </a:t>
                </a:r>
                <a:r>
                  <a:rPr lang="ru-RU" dirty="0"/>
                  <a:t>искомая вероятность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blipFill>
                <a:blip r:embed="rId2"/>
                <a:stretch>
                  <a:fillRect l="-1370" t="-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540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1800" dirty="0"/>
              <a:t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Хотя бы 4 очка в двух играх: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3+1 или 1+3 или 3+3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выиграла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сыграла вничью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i="1" dirty="0"/>
                  <a:t> – </a:t>
                </a:r>
                <a:r>
                  <a:rPr lang="ru-RU" dirty="0"/>
                  <a:t>искомая вероятность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blipFill>
                <a:blip r:embed="rId2"/>
                <a:stretch>
                  <a:fillRect l="-1370" t="-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410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1800" dirty="0"/>
              <a:t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Хотя бы 4 очка в двух играх: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3+1 или 1+3 или 3+3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выиграла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сыграла вничью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i="1" dirty="0"/>
                  <a:t> – </a:t>
                </a:r>
                <a:r>
                  <a:rPr lang="ru-RU" dirty="0"/>
                  <a:t>искомая вероятность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blipFill>
                <a:blip r:embed="rId2"/>
                <a:stretch>
                  <a:fillRect l="-1370" t="-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23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1800" dirty="0"/>
              <a:t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Хотя бы 4 очка в двух играх: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3+1 или 1+3 или 3+3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выиграла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сыграла вничью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i="1" dirty="0"/>
                  <a:t> – </a:t>
                </a:r>
                <a:r>
                  <a:rPr lang="ru-RU" dirty="0"/>
                  <a:t>искомая вероятность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blipFill>
                <a:blip r:embed="rId2"/>
                <a:stretch>
                  <a:fillRect l="-1370" t="-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2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Теоремы сложения вероятностей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7E0157-9216-9C36-4276-3CB92C3EF0E7}"/>
                  </a:ext>
                </a:extLst>
              </p:cNvPr>
              <p:cNvSpPr txBox="1"/>
              <p:nvPr/>
            </p:nvSpPr>
            <p:spPr>
              <a:xfrm>
                <a:off x="2009954" y="2162055"/>
                <a:ext cx="9343846" cy="2244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</m:t>
                          </m:r>
                        </m:e>
                      </m:d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(для несовместных событий)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7E0157-9216-9C36-4276-3CB92C3EF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2162055"/>
                <a:ext cx="9343846" cy="22442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715E879-4E98-A6EE-CAED-1632E08B55C6}"/>
              </a:ext>
            </a:extLst>
          </p:cNvPr>
          <p:cNvSpPr txBox="1"/>
          <p:nvPr/>
        </p:nvSpPr>
        <p:spPr>
          <a:xfrm>
            <a:off x="4287328" y="2096219"/>
            <a:ext cx="4934310" cy="12076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583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1800" dirty="0"/>
              <a:t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ln>
                <a:solidFill>
                  <a:srgbClr val="002060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Хотя бы 4 очка в двух играх: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dirty="0"/>
                  <a:t>3+1 или 1+3 или 3+3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выиграла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команда сыграла вничью (в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игре, 1 или 2)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i="1" dirty="0"/>
                  <a:t> – </a:t>
                </a:r>
                <a:r>
                  <a:rPr lang="ru-RU" dirty="0"/>
                  <a:t>искомая вероятность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0,4∙0,2+0,2∙0,4+0,4∙0,4=0,32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5" y="1987671"/>
                <a:ext cx="9343845" cy="4351338"/>
              </a:xfrm>
              <a:blipFill>
                <a:blip r:embed="rId2"/>
                <a:stretch>
                  <a:fillRect l="-1107" t="-55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171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13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2126567"/>
            <a:ext cx="9343845" cy="2457008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В кофейне «</a:t>
            </a:r>
            <a:r>
              <a:rPr lang="ru-RU" dirty="0" err="1"/>
              <a:t>Кофелюбы</a:t>
            </a:r>
            <a:r>
              <a:rPr lang="ru-RU" dirty="0"/>
              <a:t>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a:t>
            </a:r>
          </a:p>
        </p:txBody>
      </p:sp>
    </p:spTree>
    <p:extLst>
      <p:ext uri="{BB962C8B-B14F-4D97-AF65-F5344CB8AC3E}">
        <p14:creationId xmlns:p14="http://schemas.microsoft.com/office/powerpoint/2010/main" val="2866144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В кофейне «</a:t>
            </a:r>
            <a:r>
              <a:rPr lang="ru-RU" sz="2000" dirty="0" err="1"/>
              <a:t>Кофелюбы</a:t>
            </a:r>
            <a:r>
              <a:rPr lang="ru-RU" sz="2000" dirty="0"/>
              <a:t>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794076"/>
            <a:ext cx="9343845" cy="486136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59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В кофейне «</a:t>
            </a:r>
            <a:r>
              <a:rPr lang="ru-RU" sz="2000" dirty="0" err="1"/>
              <a:t>Кофелюбы</a:t>
            </a:r>
            <a:r>
              <a:rPr lang="ru-RU" sz="2000" dirty="0"/>
              <a:t>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событие, состоящее в том, что гость бросит комбинацию 5 и 6</a:t>
                </a:r>
              </a:p>
              <a:p>
                <a:pPr marL="0" indent="0">
                  <a:buNone/>
                </a:pPr>
                <a:r>
                  <a:rPr lang="ru-RU" dirty="0"/>
                  <a:t>очков 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попытке (первой или второй)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blipFill>
                <a:blip r:embed="rId2"/>
                <a:stretch>
                  <a:fillRect l="-1371" t="-20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129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В кофейне «</a:t>
            </a:r>
            <a:r>
              <a:rPr lang="ru-RU" sz="2000" dirty="0" err="1"/>
              <a:t>Кофелюбы</a:t>
            </a:r>
            <a:r>
              <a:rPr lang="ru-RU" sz="2000" dirty="0"/>
              <a:t>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событие, состоящее в том, что гость бросит комбинацию 5 и 6</a:t>
                </a:r>
              </a:p>
              <a:p>
                <a:pPr marL="0" indent="0">
                  <a:buNone/>
                </a:pPr>
                <a:r>
                  <a:rPr lang="ru-RU" dirty="0"/>
                  <a:t>очков 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попытке (первой или второй)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бросит комбинацию 5 и 6 очков хотя бы один раз из двух попыток</a:t>
                </a:r>
              </a:p>
              <a:p>
                <a:pPr marL="0" indent="0">
                  <a:buNone/>
                </a:pPr>
                <a:r>
                  <a:rPr lang="ru-RU" dirty="0"/>
                  <a:t>неверно, что ни в одной из двух попыток не будет комбинации 5 и 6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blipFill>
                <a:blip r:embed="rId2"/>
                <a:stretch>
                  <a:fillRect l="-1371" t="-20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885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В кофейне «</a:t>
            </a:r>
            <a:r>
              <a:rPr lang="ru-RU" sz="2000" dirty="0" err="1"/>
              <a:t>Кофелюбы</a:t>
            </a:r>
            <a:r>
              <a:rPr lang="ru-RU" sz="2000" dirty="0"/>
              <a:t>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событие, состоящее в том, что гость бросит комбинацию 5 и 6</a:t>
                </a:r>
              </a:p>
              <a:p>
                <a:pPr marL="0" indent="0">
                  <a:buNone/>
                </a:pPr>
                <a:r>
                  <a:rPr lang="ru-RU" dirty="0"/>
                  <a:t>очков 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попытке (первой или второй)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бросит комбинацию 5 и 6 очков хотя бы один раз из двух попыток</a:t>
                </a:r>
              </a:p>
              <a:p>
                <a:pPr marL="0" indent="0">
                  <a:buNone/>
                </a:pPr>
                <a:r>
                  <a:rPr lang="ru-RU" dirty="0"/>
                  <a:t>неверно, что ни в одной из двух попыток не будет комбинации 5 и 6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acc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blipFill>
                <a:blip r:embed="rId2"/>
                <a:stretch>
                  <a:fillRect l="-1371" t="-20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172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В кофейне «</a:t>
            </a:r>
            <a:r>
              <a:rPr lang="ru-RU" sz="2000" dirty="0" err="1"/>
              <a:t>Кофелюбы</a:t>
            </a:r>
            <a:r>
              <a:rPr lang="ru-RU" sz="2000" dirty="0"/>
              <a:t>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событие, состоящее в том, что гость бросит комбинацию 5 и 6</a:t>
                </a:r>
              </a:p>
              <a:p>
                <a:pPr marL="0" indent="0">
                  <a:buNone/>
                </a:pPr>
                <a:r>
                  <a:rPr lang="ru-RU" dirty="0"/>
                  <a:t>очков 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попытке (первой или второй)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бросит комбинацию 5 и 6 очков хотя бы один раз из двух попыток</a:t>
                </a:r>
              </a:p>
              <a:p>
                <a:pPr marL="0" indent="0">
                  <a:buNone/>
                </a:pPr>
                <a:r>
                  <a:rPr lang="ru-RU" dirty="0"/>
                  <a:t>неверно, что ни в одной из двух попыток не будет комбинации 5 и 6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acc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)=1−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blipFill>
                <a:blip r:embed="rId2"/>
                <a:stretch>
                  <a:fillRect l="-1175" t="-1880" r="-1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157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В кофейне «</a:t>
            </a:r>
            <a:r>
              <a:rPr lang="ru-RU" sz="2000" dirty="0" err="1"/>
              <a:t>Кофелюбы</a:t>
            </a:r>
            <a:r>
              <a:rPr lang="ru-RU" sz="2000" dirty="0"/>
              <a:t>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событие, состоящее в том, что гость бросит комбинацию 5 и 6</a:t>
                </a:r>
              </a:p>
              <a:p>
                <a:pPr marL="0" indent="0">
                  <a:buNone/>
                </a:pPr>
                <a:r>
                  <a:rPr lang="ru-RU" dirty="0"/>
                  <a:t>очков 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попытке (первой или второй)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бросит комбинацию 5 и 6 очков хотя бы один раз из двух попыток</a:t>
                </a:r>
              </a:p>
              <a:p>
                <a:pPr marL="0" indent="0">
                  <a:buNone/>
                </a:pPr>
                <a:r>
                  <a:rPr lang="ru-RU" dirty="0"/>
                  <a:t>неверно, что ни в одной из двух попыток не будет комбинации 5 и 6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acc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)=1−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blipFill>
                <a:blip r:embed="rId2"/>
                <a:stretch>
                  <a:fillRect l="-1044" t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922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В кофейне «</a:t>
            </a:r>
            <a:r>
              <a:rPr lang="ru-RU" sz="2000" dirty="0" err="1"/>
              <a:t>Кофелюбы</a:t>
            </a:r>
            <a:r>
              <a:rPr lang="ru-RU" sz="2000" dirty="0"/>
              <a:t>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ln>
                <a:solidFill>
                  <a:srgbClr val="002060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событие, состоящее в том, что гость бросит комбинацию 5 и 6</a:t>
                </a:r>
              </a:p>
              <a:p>
                <a:pPr marL="0" indent="0">
                  <a:buNone/>
                </a:pPr>
                <a:r>
                  <a:rPr lang="ru-RU" dirty="0"/>
                  <a:t>очков 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попытке (первой или второй)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бросит комбинацию 5 и 6 очков хотя бы один раз из двух попыток</a:t>
                </a:r>
              </a:p>
              <a:p>
                <a:pPr marL="0" indent="0">
                  <a:buNone/>
                </a:pPr>
                <a:r>
                  <a:rPr lang="ru-RU" dirty="0"/>
                  <a:t>неверно, что ни в одной из двух попыток не будет комбинации 5 и 6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acc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)=1−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324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≈0,11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794076"/>
                <a:ext cx="9343845" cy="4861367"/>
              </a:xfrm>
              <a:blipFill>
                <a:blip r:embed="rId2"/>
                <a:stretch>
                  <a:fillRect l="-782" t="-237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403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dirty="0"/>
              <a:t>Условная вероятность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solidFill>
                  <a:srgbClr val="00206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3200" dirty="0"/>
                  <a:t> – условная вероятность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3200" dirty="0"/>
                  <a:t> – вероятность наступления события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3200" dirty="0"/>
                  <a:t> при условии, что наступило событие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ru-RU" sz="32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3200" dirty="0"/>
                  <a:t>Формальное определение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3200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3200" dirty="0"/>
                  <a:t>Вероятность события в новых условиях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1630" t="-111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59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Теоремы сложения вероятностей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7E0157-9216-9C36-4276-3CB92C3EF0E7}"/>
                  </a:ext>
                </a:extLst>
              </p:cNvPr>
              <p:cNvSpPr txBox="1"/>
              <p:nvPr/>
            </p:nvSpPr>
            <p:spPr>
              <a:xfrm>
                <a:off x="2009954" y="2162055"/>
                <a:ext cx="9343846" cy="2911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</m:t>
                          </m:r>
                        </m:e>
                      </m:d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(для несовместных событий)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=1−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7E0157-9216-9C36-4276-3CB92C3EF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2162055"/>
                <a:ext cx="9343846" cy="2911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715E879-4E98-A6EE-CAED-1632E08B55C6}"/>
              </a:ext>
            </a:extLst>
          </p:cNvPr>
          <p:cNvSpPr txBox="1"/>
          <p:nvPr/>
        </p:nvSpPr>
        <p:spPr>
          <a:xfrm>
            <a:off x="4287328" y="2096219"/>
            <a:ext cx="4934310" cy="12076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2899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1426861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Егор подбросил кубик 2 раза. В сумме у него выпало 9 очков. Найдите вероятность того, что хотя бы раз выпало 5 очков.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264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1426861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Егор подбросил кубик 2 раза. В сумме у него выпало 9 очков. Найдите вероятность того, что хотя бы раз выпало 5 очков.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9954" y="3530278"/>
                <a:ext cx="9343845" cy="1384995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800" dirty="0"/>
                  <a:t> – в сумме выпало 9 очков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 – хотя бы раз выпало 5 очков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– искомая вероятность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3530278"/>
                <a:ext cx="9343845" cy="1384995"/>
              </a:xfrm>
              <a:prstGeom prst="rect">
                <a:avLst/>
              </a:prstGeom>
              <a:blipFill>
                <a:blip r:embed="rId2"/>
                <a:stretch>
                  <a:fillRect t="-3493" b="-1135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282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dirty="0"/>
              <a:t>Егор подбросил кубик 2 раза. В сумме у него выпало 9 очков. Найдите вероятность того, что хотя бы раз выпало 5 очков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117221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0640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dirty="0"/>
              <a:t>Егор подбросил кубик 2 раза. В сумме у него выпало 9 очков. Найдите вероятность того, что хотя бы раз выпало 5 очков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dirty="0"/>
                  <a:t>Формальное определение условной вероятности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1800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blipFill>
                <a:blip r:embed="rId2"/>
                <a:stretch>
                  <a:fillRect l="-587" t="-46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953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dirty="0"/>
              <a:t>Егор подбросил кубик 2 раза. В сумме у него выпало 9 очков. Найдите вероятность того, что хотя бы раз выпало 5 очков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ln>
                <a:solidFill>
                  <a:srgbClr val="00206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1800" dirty="0"/>
                  <a:t>Формальное определение условной вероятности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1800" dirty="0"/>
                  <a:t> </a:t>
                </a:r>
              </a:p>
              <a:p>
                <a:pPr marL="0" indent="0">
                  <a:buNone/>
                </a:pPr>
                <a:r>
                  <a:rPr lang="ru-RU" sz="1800" dirty="0"/>
                  <a:t>Все исходы опыта: 36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blipFill>
                <a:blip r:embed="rId2"/>
                <a:stretch>
                  <a:fillRect l="-522" t="-6154" b="-461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29182"/>
              </p:ext>
            </p:extLst>
          </p:nvPr>
        </p:nvGraphicFramePr>
        <p:xfrm>
          <a:off x="3128962" y="3120803"/>
          <a:ext cx="5934075" cy="1674114"/>
        </p:xfrm>
        <a:graphic>
          <a:graphicData uri="http://schemas.openxmlformats.org/drawingml/2006/table">
            <a:tbl>
              <a:tblPr firstRow="1" firstCol="1" bandRow="1"/>
              <a:tblGrid>
                <a:gridCol w="988695">
                  <a:extLst>
                    <a:ext uri="{9D8B030D-6E8A-4147-A177-3AD203B41FA5}">
                      <a16:colId xmlns:a16="http://schemas.microsoft.com/office/drawing/2014/main" val="81896155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314490898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355865545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862533673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401673826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909491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784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68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896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65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40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6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191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dirty="0"/>
              <a:t>Егор подбросил кубик 2 раза. В сумме у него выпало 9 очков. Найдите вероятность того, что хотя бы раз выпало 5 очков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ln>
                <a:solidFill>
                  <a:srgbClr val="00206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1800" dirty="0"/>
                  <a:t>Формальное определение условной вероятности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1800" dirty="0"/>
                  <a:t> </a:t>
                </a:r>
              </a:p>
              <a:p>
                <a:pPr marL="0" indent="0">
                  <a:buNone/>
                </a:pPr>
                <a:r>
                  <a:rPr lang="ru-RU" sz="1800" dirty="0"/>
                  <a:t>Все исходы опыта: 36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blipFill>
                <a:blip r:embed="rId2"/>
                <a:stretch>
                  <a:fillRect l="-522" t="-6154" b="-461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09150"/>
              </p:ext>
            </p:extLst>
          </p:nvPr>
        </p:nvGraphicFramePr>
        <p:xfrm>
          <a:off x="3128962" y="3120803"/>
          <a:ext cx="5934075" cy="1674114"/>
        </p:xfrm>
        <a:graphic>
          <a:graphicData uri="http://schemas.openxmlformats.org/drawingml/2006/table">
            <a:tbl>
              <a:tblPr firstRow="1" firstCol="1" bandRow="1"/>
              <a:tblGrid>
                <a:gridCol w="988695">
                  <a:extLst>
                    <a:ext uri="{9D8B030D-6E8A-4147-A177-3AD203B41FA5}">
                      <a16:colId xmlns:a16="http://schemas.microsoft.com/office/drawing/2014/main" val="81896155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314490898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355865545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862533673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401673826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909491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784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68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96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65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40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645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9954" y="5127585"/>
                <a:ext cx="946055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Исходы, благоприятные для события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: 4 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5127585"/>
                <a:ext cx="9460557" cy="492443"/>
              </a:xfrm>
              <a:prstGeom prst="rect">
                <a:avLst/>
              </a:prstGeom>
              <a:blipFill>
                <a:blip r:embed="rId3"/>
                <a:stretch>
                  <a:fillRect l="-580"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752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dirty="0"/>
              <a:t>Егор подбросил кубик 2 раза. В сумме у него выпало 9 очков. Найдите вероятность того, что хотя бы раз выпало 5 очков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ln>
                <a:solidFill>
                  <a:srgbClr val="00206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1800" dirty="0"/>
                  <a:t>Формальное определение условной вероятности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1800" dirty="0"/>
                  <a:t> </a:t>
                </a:r>
              </a:p>
              <a:p>
                <a:pPr marL="0" indent="0">
                  <a:buNone/>
                </a:pPr>
                <a:r>
                  <a:rPr lang="ru-RU" sz="1800" dirty="0"/>
                  <a:t>Все исходы опыта: 36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blipFill>
                <a:blip r:embed="rId2"/>
                <a:stretch>
                  <a:fillRect l="-522" t="-6154" b="-461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77964"/>
              </p:ext>
            </p:extLst>
          </p:nvPr>
        </p:nvGraphicFramePr>
        <p:xfrm>
          <a:off x="3128962" y="3120803"/>
          <a:ext cx="5934075" cy="1674114"/>
        </p:xfrm>
        <a:graphic>
          <a:graphicData uri="http://schemas.openxmlformats.org/drawingml/2006/table">
            <a:tbl>
              <a:tblPr firstRow="1" firstCol="1" bandRow="1"/>
              <a:tblGrid>
                <a:gridCol w="988695">
                  <a:extLst>
                    <a:ext uri="{9D8B030D-6E8A-4147-A177-3AD203B41FA5}">
                      <a16:colId xmlns:a16="http://schemas.microsoft.com/office/drawing/2014/main" val="81896155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314490898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355865545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862533673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401673826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909491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784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68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896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65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40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645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9954" y="5127585"/>
                <a:ext cx="9460557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Исходы, благоприятные для события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: 4 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  <a:p>
                <a:r>
                  <a:rPr lang="ru-RU" dirty="0"/>
                  <a:t>Исходы, благоприятные произведению событий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dirty="0"/>
                  <a:t>: 2,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5127585"/>
                <a:ext cx="9460557" cy="892552"/>
              </a:xfrm>
              <a:prstGeom prst="rect">
                <a:avLst/>
              </a:prstGeom>
              <a:blipFill>
                <a:blip r:embed="rId3"/>
                <a:stretch>
                  <a:fillRect l="-580" b="-34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23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dirty="0"/>
              <a:t>Егор подбросил кубик 2 раза. В сумме у него выпало 9 очков. Найдите вероятность того, что хотя бы раз выпало 5 очков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ln>
                <a:solidFill>
                  <a:srgbClr val="00206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1800" dirty="0"/>
                  <a:t>Формальное определение условной вероятности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1800" dirty="0"/>
                  <a:t> </a:t>
                </a:r>
              </a:p>
              <a:p>
                <a:pPr marL="0" indent="0">
                  <a:buNone/>
                </a:pPr>
                <a:r>
                  <a:rPr lang="ru-RU" sz="1800" dirty="0"/>
                  <a:t>Все исходы опыта: 36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1172218"/>
              </a:xfrm>
              <a:blipFill>
                <a:blip r:embed="rId2"/>
                <a:stretch>
                  <a:fillRect l="-522" t="-6154" b="-461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28495"/>
              </p:ext>
            </p:extLst>
          </p:nvPr>
        </p:nvGraphicFramePr>
        <p:xfrm>
          <a:off x="3128962" y="3120803"/>
          <a:ext cx="5934075" cy="1674114"/>
        </p:xfrm>
        <a:graphic>
          <a:graphicData uri="http://schemas.openxmlformats.org/drawingml/2006/table">
            <a:tbl>
              <a:tblPr firstRow="1" firstCol="1" bandRow="1"/>
              <a:tblGrid>
                <a:gridCol w="988695">
                  <a:extLst>
                    <a:ext uri="{9D8B030D-6E8A-4147-A177-3AD203B41FA5}">
                      <a16:colId xmlns:a16="http://schemas.microsoft.com/office/drawing/2014/main" val="81896155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314490898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355865545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862533673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401673826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909491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784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68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896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65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40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645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9954" y="5023413"/>
                <a:ext cx="9460557" cy="146931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Исходы, благоприятные для события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: 4 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  <a:p>
                <a:r>
                  <a:rPr lang="ru-RU" dirty="0"/>
                  <a:t>Исходы, благоприятные произведению событий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dirty="0"/>
                  <a:t>: 2,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5023413"/>
                <a:ext cx="9460557" cy="1469313"/>
              </a:xfrm>
              <a:prstGeom prst="rect">
                <a:avLst/>
              </a:prstGeom>
              <a:blipFill>
                <a:blip r:embed="rId3"/>
                <a:stretch>
                  <a:fillRect l="-51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2298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dirty="0"/>
              <a:t>Егор подбросил кубик 2 раза. В сумме у него выпало 9 очков. Найдите вероятность того, что хотя бы раз выпало 5 очков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153936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Вероятность события в новых условиях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694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800" dirty="0"/>
              <a:t>Егор подбросил кубик 2 раза. В сумме у него выпало 9 очков. Найдите вероятность того, что хотя бы раз выпало 5 очков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1539367"/>
              </a:xfrm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Вероятность события в новых условиях</a:t>
                </a:r>
              </a:p>
              <a:p>
                <a:pPr marL="0" indent="0">
                  <a:buNone/>
                </a:pPr>
                <a:r>
                  <a:rPr lang="ru-RU" dirty="0"/>
                  <a:t>Пусть событие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наступило</a:t>
                </a:r>
              </a:p>
              <a:p>
                <a:pPr marL="0" indent="0">
                  <a:buNone/>
                </a:pPr>
                <a:r>
                  <a:rPr lang="ru-RU" dirty="0"/>
                  <a:t>Все исходы опыта: 4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1539367"/>
              </a:xfrm>
              <a:blipFill>
                <a:blip r:embed="rId2"/>
                <a:stretch>
                  <a:fillRect l="-1304" t="-5882" b="-784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69324"/>
              </p:ext>
            </p:extLst>
          </p:nvPr>
        </p:nvGraphicFramePr>
        <p:xfrm>
          <a:off x="2790634" y="3598513"/>
          <a:ext cx="5934075" cy="279019"/>
        </p:xfrm>
        <a:graphic>
          <a:graphicData uri="http://schemas.openxmlformats.org/drawingml/2006/table">
            <a:tbl>
              <a:tblPr firstRow="1" firstCol="1" bandRow="1"/>
              <a:tblGrid>
                <a:gridCol w="1483360">
                  <a:extLst>
                    <a:ext uri="{9D8B030D-6E8A-4147-A177-3AD203B41FA5}">
                      <a16:colId xmlns:a16="http://schemas.microsoft.com/office/drawing/2014/main" val="3066818799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3454449063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3673825485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089080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1973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3976" y="4178808"/>
                <a:ext cx="9259823" cy="132985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Исходы, благоприятные событию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2800" dirty="0"/>
                  <a:t>: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76" y="4178808"/>
                <a:ext cx="9259823" cy="1329851"/>
              </a:xfrm>
              <a:prstGeom prst="rect">
                <a:avLst/>
              </a:prstGeom>
              <a:blipFill>
                <a:blip r:embed="rId3"/>
                <a:stretch>
                  <a:fillRect l="-1316" t="-409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30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Теоремы сложения вероятностей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7E0157-9216-9C36-4276-3CB92C3EF0E7}"/>
                  </a:ext>
                </a:extLst>
              </p:cNvPr>
              <p:cNvSpPr txBox="1"/>
              <p:nvPr/>
            </p:nvSpPr>
            <p:spPr>
              <a:xfrm>
                <a:off x="2009954" y="2162055"/>
                <a:ext cx="9343846" cy="3915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</m:t>
                          </m:r>
                        </m:e>
                      </m:d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(для несовместных событий)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=1−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𝐴𝐵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ru-RU" sz="28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(для любых событий)</a:t>
                </a:r>
                <a:endParaRPr lang="ru-RU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7E0157-9216-9C36-4276-3CB92C3EF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2162055"/>
                <a:ext cx="9343846" cy="3915559"/>
              </a:xfrm>
              <a:prstGeom prst="rect">
                <a:avLst/>
              </a:prstGeom>
              <a:blipFill>
                <a:blip r:embed="rId2"/>
                <a:stretch>
                  <a:fillRect b="-3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715E879-4E98-A6EE-CAED-1632E08B55C6}"/>
              </a:ext>
            </a:extLst>
          </p:cNvPr>
          <p:cNvSpPr txBox="1"/>
          <p:nvPr/>
        </p:nvSpPr>
        <p:spPr>
          <a:xfrm>
            <a:off x="4287328" y="2096219"/>
            <a:ext cx="4934310" cy="12076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57726-DE2A-BF68-477A-6824DCBFFB53}"/>
              </a:ext>
            </a:extLst>
          </p:cNvPr>
          <p:cNvSpPr txBox="1"/>
          <p:nvPr/>
        </p:nvSpPr>
        <p:spPr>
          <a:xfrm>
            <a:off x="3933645" y="4848045"/>
            <a:ext cx="5589917" cy="12295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162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15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1667383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В ящике лежат 6 красных и 12 зеленых карандашей. </a:t>
            </a:r>
            <a:r>
              <a:rPr lang="ru-RU" dirty="0" err="1"/>
              <a:t>Евлампий</a:t>
            </a:r>
            <a:r>
              <a:rPr lang="ru-RU" dirty="0"/>
              <a:t> достает карандаши по очереди в случайном порядке. Какова вероятность того, что в первый раз он достанет зеленый карандаш четвертым по счету?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592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400" dirty="0"/>
              <a:t>В ящике лежат 6 красных и 12 зеленых карандашей. </a:t>
            </a:r>
            <a:r>
              <a:rPr lang="ru-RU" sz="2400" dirty="0" err="1"/>
              <a:t>Евлампий</a:t>
            </a:r>
            <a:r>
              <a:rPr lang="ru-RU" sz="2400" dirty="0"/>
              <a:t> достает карандаши по очереди в случайном порядке. Какова вероятность того, что в первый раз он достанет зеленый карандаш четвертым по счету?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34768"/>
                <a:ext cx="9343846" cy="474891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первый вынутый карандаш – красный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dirty="0"/>
                  <a:t> – второй вынутый карандаш – красный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dirty="0"/>
                  <a:t> – третий вынутый карандаш – красный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dirty="0"/>
                  <a:t> – четвертый вынутый карандаш – зеленый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Все события зависимы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34768"/>
                <a:ext cx="9343846" cy="4748911"/>
              </a:xfrm>
              <a:blipFill>
                <a:blip r:embed="rId2"/>
                <a:stretch>
                  <a:fillRect l="-1370" t="-2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533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400" dirty="0"/>
              <a:t>В ящике лежат 6 красных и 12 зеленых карандашей. </a:t>
            </a:r>
            <a:r>
              <a:rPr lang="ru-RU" sz="2400" dirty="0" err="1"/>
              <a:t>Евлампий</a:t>
            </a:r>
            <a:r>
              <a:rPr lang="ru-RU" sz="2400" dirty="0"/>
              <a:t> достает карандаши по очереди в случайном порядке. Какова вероятность того, что в первый раз он достанет зеленый карандаш четвертым по счету?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34768"/>
                <a:ext cx="9343846" cy="4748911"/>
              </a:xfrm>
              <a:ln>
                <a:solidFill>
                  <a:srgbClr val="00206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первый вынутый карандаш – красный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dirty="0"/>
                  <a:t> – второй вынутый карандаш – красный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dirty="0"/>
                  <a:t> – третий вынутый карандаш – красный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dirty="0"/>
                  <a:t> – четвертый вынутый карандаш – зеленый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Все события зависимы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i="1" dirty="0"/>
                  <a:t> </a:t>
                </a:r>
                <a:endParaRPr lang="ru-RU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≈0,02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34768"/>
                <a:ext cx="9343846" cy="4748911"/>
              </a:xfrm>
              <a:blipFill>
                <a:blip r:embed="rId2"/>
                <a:stretch>
                  <a:fillRect l="-1303" t="-281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363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dirty="0" err="1"/>
              <a:t>Урновая</a:t>
            </a:r>
            <a:r>
              <a:rPr lang="ru-RU" dirty="0"/>
              <a:t> схема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6232" y="1825624"/>
                <a:ext cx="9497567" cy="4904359"/>
              </a:xfrm>
              <a:ln>
                <a:solidFill>
                  <a:srgbClr val="002060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Математическая модель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i="1" dirty="0"/>
                  <a:t>, 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ru-RU" i="1" dirty="0"/>
                  <a:t>, 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ru-RU" i="1" dirty="0"/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ru-RU" i="1" dirty="0"/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/>
                  <a:t> 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i="1" dirty="0"/>
                  <a:t>,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i="1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/>
                  <a:t>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Сколькими способами можно выбрать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 элементов из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dirty="0"/>
                  <a:t>-элементного множества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dirty="0"/>
                  <a:t>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r>
                  <a:rPr lang="ru-RU" dirty="0"/>
                  <a:t>Сколькими способами можно выбрать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dirty="0"/>
                  <a:t> элементов так, чтобы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ru-RU" dirty="0"/>
                  <a:t> элементов оказались выбранными из множества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dirty="0"/>
                  <a:t> – из множества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dirty="0"/>
                  <a:t> – из множества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dirty="0"/>
                  <a:t>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6232" y="1825624"/>
                <a:ext cx="9497567" cy="4904359"/>
              </a:xfrm>
              <a:blipFill>
                <a:blip r:embed="rId2"/>
                <a:stretch>
                  <a:fillRect l="-962" t="-2726" r="-147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3664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11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2060575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В коробке лежат 75 </a:t>
            </a:r>
            <a:r>
              <a:rPr lang="ru-RU" dirty="0" err="1"/>
              <a:t>текстовыделителей</a:t>
            </a:r>
            <a:r>
              <a:rPr lang="ru-RU" dirty="0"/>
              <a:t>: 37 желтых, 23 розовых, остальные – салатного цвета. Софья достает случайным образом два </a:t>
            </a:r>
            <a:r>
              <a:rPr lang="ru-RU" dirty="0" err="1"/>
              <a:t>текстовыделителя</a:t>
            </a:r>
            <a:r>
              <a:rPr lang="ru-RU" dirty="0"/>
              <a:t>. Какова вероятность того, что один из них желтый, а другой салатного цвета?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843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400" dirty="0"/>
              <a:t>В коробке лежат 75 </a:t>
            </a:r>
            <a:r>
              <a:rPr lang="ru-RU" sz="2400" dirty="0" err="1"/>
              <a:t>текстовыделителей</a:t>
            </a:r>
            <a:r>
              <a:rPr lang="ru-RU" sz="2400" dirty="0"/>
              <a:t>: 37 желтых, 23 розовых, остальные – салатного цвета. Софья достает случайным образом два </a:t>
            </a:r>
            <a:r>
              <a:rPr lang="ru-RU" sz="2400" dirty="0" err="1"/>
              <a:t>текстовыделителя</a:t>
            </a:r>
            <a:r>
              <a:rPr lang="ru-RU" sz="2400" dirty="0"/>
              <a:t>. Какова вероятность того, что один из них желтый, а другой салатного цвета?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8290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400" dirty="0"/>
              <a:t>В коробке лежат 75 </a:t>
            </a:r>
            <a:r>
              <a:rPr lang="ru-RU" sz="2400" dirty="0" err="1"/>
              <a:t>текстовыделителей</a:t>
            </a:r>
            <a:r>
              <a:rPr lang="ru-RU" sz="2400" dirty="0"/>
              <a:t>: 37 желтых, 23 розовых, остальные – салатного цвета. Софья достает случайным образом два </a:t>
            </a:r>
            <a:r>
              <a:rPr lang="ru-RU" sz="2400" dirty="0" err="1"/>
              <a:t>текстовыделителя</a:t>
            </a:r>
            <a:r>
              <a:rPr lang="ru-RU" sz="2400" dirty="0"/>
              <a:t>. Какова вероятность того, что один из них желтый, а другой салатного цвета?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Опыт состоит в том, что из 75 </a:t>
                </a:r>
                <a:r>
                  <a:rPr lang="ru-RU" dirty="0" err="1"/>
                  <a:t>текстовыделителей</a:t>
                </a:r>
                <a:r>
                  <a:rPr lang="ru-RU" dirty="0"/>
                  <a:t> выбирают 2</a:t>
                </a:r>
              </a:p>
              <a:p>
                <a:pPr marL="0" indent="0">
                  <a:buNone/>
                </a:pPr>
                <a:r>
                  <a:rPr lang="ru-RU" dirty="0"/>
                  <a:t>Имеем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Всего исходов опыта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75!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2!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75−2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75∙74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=75∙37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1371" t="-2241" r="-13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2775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400" dirty="0"/>
              <a:t>В коробке лежат 75 </a:t>
            </a:r>
            <a:r>
              <a:rPr lang="ru-RU" sz="2400" dirty="0" err="1"/>
              <a:t>текстовыделителей</a:t>
            </a:r>
            <a:r>
              <a:rPr lang="ru-RU" sz="2400" dirty="0"/>
              <a:t>: 37 желтых, 23 розовых, остальные – салатного цвета. Софья достает случайным образом два </a:t>
            </a:r>
            <a:r>
              <a:rPr lang="ru-RU" sz="2400" dirty="0" err="1"/>
              <a:t>текстовыделителя</a:t>
            </a:r>
            <a:r>
              <a:rPr lang="ru-RU" sz="2400" dirty="0"/>
              <a:t>. Какова вероятность того, что один из них желтый, а другой салатного цвета?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Опыт состоит в том, что из 75 </a:t>
                </a:r>
                <a:r>
                  <a:rPr lang="ru-RU" dirty="0" err="1"/>
                  <a:t>текстовыделителей</a:t>
                </a:r>
                <a:r>
                  <a:rPr lang="ru-RU" dirty="0"/>
                  <a:t> выбирают 2</a:t>
                </a:r>
              </a:p>
              <a:p>
                <a:pPr marL="0" indent="0">
                  <a:buNone/>
                </a:pPr>
                <a:r>
                  <a:rPr lang="ru-RU" dirty="0"/>
                  <a:t>Имеем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Всего исходов опыта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75!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2!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75−2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75∙74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=75∙37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err="1"/>
                  <a:t>Текстовыделители</a:t>
                </a:r>
                <a:r>
                  <a:rPr lang="ru-RU" dirty="0"/>
                  <a:t> разного цвета, поэтому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=37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Событие наступит,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Благоприятных исходов опыта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37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=37∙1∙15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1371" t="-3081" r="-13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915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400" dirty="0"/>
              <a:t>В коробке лежат 75 </a:t>
            </a:r>
            <a:r>
              <a:rPr lang="ru-RU" sz="2400" dirty="0" err="1"/>
              <a:t>текстовыделителей</a:t>
            </a:r>
            <a:r>
              <a:rPr lang="ru-RU" sz="2400" dirty="0"/>
              <a:t>: 37 желтых, 23 розовых, остальные – салатного цвета. Софья достает случайным образом два </a:t>
            </a:r>
            <a:r>
              <a:rPr lang="ru-RU" sz="2400" dirty="0" err="1"/>
              <a:t>текстовыделителя</a:t>
            </a:r>
            <a:r>
              <a:rPr lang="ru-RU" sz="2400" dirty="0"/>
              <a:t>. Какова вероятность того, что один из них желтый, а другой салатного цвета?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solidFill>
                  <a:srgbClr val="002060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Опыт состоит в том, что из 75 </a:t>
                </a:r>
                <a:r>
                  <a:rPr lang="ru-RU" dirty="0" err="1"/>
                  <a:t>текстовыделителей</a:t>
                </a:r>
                <a:r>
                  <a:rPr lang="ru-RU" dirty="0"/>
                  <a:t> выбирают 2</a:t>
                </a:r>
              </a:p>
              <a:p>
                <a:pPr marL="0" indent="0">
                  <a:buNone/>
                </a:pPr>
                <a:r>
                  <a:rPr lang="ru-RU" dirty="0"/>
                  <a:t>Имеем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Всего исходов опыта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75!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2!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75−2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75∙74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=75∙37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err="1"/>
                  <a:t>Текстовыделители</a:t>
                </a:r>
                <a:r>
                  <a:rPr lang="ru-RU" dirty="0"/>
                  <a:t> разного цвета, поэтому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=37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Событие наступит,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Благоприятных исходов опыта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37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=37∙1∙15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r>
                  <a:rPr lang="ru-RU" dirty="0"/>
                  <a:t>Искомая вероятность: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37∙15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75∙37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=0,2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1108" t="-2654" b="-139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9429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dirty="0"/>
              <a:t>Формула полной вероятности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3395599"/>
              </a:xfrm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Пусть событие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может наступить только с одним из (попарно) несовместных событий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. Пусть известны вероятности событий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, а также вероятность события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, при условии, что наступило событие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(соответственно, событие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. Тогда вероятность события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может быть найдена по формуле:</a:t>
                </a:r>
              </a:p>
              <a:p>
                <a:pPr marL="0" indent="0">
                  <a:buNone/>
                </a:pPr>
                <a:endParaRPr lang="ru-RU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3395599"/>
              </a:xfrm>
              <a:blipFill>
                <a:blip r:embed="rId2"/>
                <a:stretch>
                  <a:fillRect l="-1304" t="-2679" r="-52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60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4800" dirty="0"/>
              <a:t>Формулы умножения вероятностей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9954" y="2048256"/>
            <a:ext cx="9343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i="1" dirty="0"/>
          </a:p>
          <a:p>
            <a:pPr algn="ctr"/>
            <a:endParaRPr lang="ru-RU" sz="2800" dirty="0"/>
          </a:p>
          <a:p>
            <a:pPr algn="ctr"/>
            <a:endParaRPr lang="ru-RU" sz="2800" i="1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04103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19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2810383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/>
              <a:t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2708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dirty="0" err="1"/>
              <a:t>Агрфирма</a:t>
            </a:r>
            <a:r>
              <a:rPr lang="ru-RU" sz="2000" dirty="0"/>
              <a:t>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4"/>
            <a:ext cx="9343845" cy="4748911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0875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dirty="0" err="1"/>
              <a:t>Агрфирма</a:t>
            </a:r>
            <a:r>
              <a:rPr lang="ru-RU" sz="2000" dirty="0"/>
              <a:t>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купленная у агрофирмы мука оказалась высшего сорта</a:t>
                </a:r>
              </a:p>
              <a:p>
                <a:pPr marL="0" indent="0" algn="ctr">
                  <a:buNone/>
                </a:pP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blipFill>
                <a:blip r:embed="rId2"/>
                <a:stretch>
                  <a:fillRect t="-2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0287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dirty="0" err="1"/>
              <a:t>Агрфирма</a:t>
            </a:r>
            <a:r>
              <a:rPr lang="ru-RU" sz="2000" dirty="0"/>
              <a:t>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купленная у агрофирмы мука оказалась высшего сорта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первого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второго кооператива</a:t>
                </a:r>
              </a:p>
              <a:p>
                <a:pPr marL="0" indent="0" algn="ctr">
                  <a:buNone/>
                </a:pP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blipFill>
                <a:blip r:embed="rId2"/>
                <a:stretch>
                  <a:fillRect l="-1371" t="-2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283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dirty="0" err="1"/>
              <a:t>Агрфирма</a:t>
            </a:r>
            <a:r>
              <a:rPr lang="ru-RU" sz="2000" dirty="0"/>
              <a:t>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купленная у агрофирмы мука оказалась высшего сорта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первого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второго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blipFill>
                <a:blip r:embed="rId2"/>
                <a:stretch>
                  <a:fillRect l="-1371" t="-2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787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dirty="0" err="1"/>
              <a:t>Агрфирма</a:t>
            </a:r>
            <a:r>
              <a:rPr lang="ru-RU" sz="2000" dirty="0"/>
              <a:t>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купленная у агрофирмы мука оказалась высшего сорта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первого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второго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blipFill>
                <a:blip r:embed="rId2"/>
                <a:stretch>
                  <a:fillRect l="-1371" t="-2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955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dirty="0" err="1"/>
              <a:t>Агрфирма</a:t>
            </a:r>
            <a:r>
              <a:rPr lang="ru-RU" sz="2000" dirty="0"/>
              <a:t>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купленная у агрофирмы мука оказалась высшего сорта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первого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второго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=0,2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blipFill>
                <a:blip r:embed="rId2"/>
                <a:stretch>
                  <a:fillRect l="-1175" t="-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6880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dirty="0" err="1"/>
              <a:t>Агрфирма</a:t>
            </a:r>
            <a:r>
              <a:rPr lang="ru-RU" sz="2000" dirty="0"/>
              <a:t>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купленная у агрофирмы мука оказалась высшего сорта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первого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второго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=0,2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blipFill>
                <a:blip r:embed="rId2"/>
                <a:stretch>
                  <a:fillRect l="-1175" t="-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235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dirty="0" err="1"/>
              <a:t>Агрфирма</a:t>
            </a:r>
            <a:r>
              <a:rPr lang="ru-RU" sz="2000" dirty="0"/>
              <a:t>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купленная у агрофирмы мука оказалась высшего сорта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первого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второго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=0,2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0,3=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∙0,6+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∙0,2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blipFill>
                <a:blip r:embed="rId2"/>
                <a:stretch>
                  <a:fillRect l="-1175" t="-3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8552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2000" dirty="0" err="1"/>
              <a:t>Агрфирма</a:t>
            </a:r>
            <a:r>
              <a:rPr lang="ru-RU" sz="2000" dirty="0"/>
              <a:t>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ln>
                <a:solidFill>
                  <a:srgbClr val="002060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купленная у агрофирмы мука оказалась высшего сорта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первого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купленная у агрофирмы мука оказалась из второго кооператива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=0,2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0,3=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∙0,6+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∙0,2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0,4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=0,25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4"/>
                <a:ext cx="9343845" cy="4748911"/>
              </a:xfrm>
              <a:blipFill>
                <a:blip r:embed="rId2"/>
                <a:stretch>
                  <a:fillRect l="-130" t="-281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51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4800" dirty="0"/>
              <a:t>Формулы умножения вероятностей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9954" y="2048256"/>
                <a:ext cx="934384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28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</a:t>
                </a:r>
              </a:p>
              <a:p>
                <a:pPr algn="ctr"/>
                <a:r>
                  <a:rPr lang="ru-RU" sz="2800" dirty="0"/>
                  <a:t>(для независимых событий)</a:t>
                </a:r>
              </a:p>
              <a:p>
                <a:pPr algn="ctr"/>
                <a:endParaRPr lang="ru-RU" sz="2800" i="1" dirty="0"/>
              </a:p>
              <a:p>
                <a:pPr algn="ctr"/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2048256"/>
                <a:ext cx="9343845" cy="2246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34840" y="2368296"/>
            <a:ext cx="4608576" cy="10698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63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dirty="0"/>
              <a:t>Формулы Байеса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Пусть событие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наступило. Вероятности событий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при условии, что наступило событие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могут быть найдены по формулам: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1304" t="-2095" r="-52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2916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b="1" u="sng" dirty="0"/>
              <a:t>Вариант 17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658" y="1798193"/>
            <a:ext cx="9343845" cy="2472055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a:t>
            </a:r>
          </a:p>
        </p:txBody>
      </p:sp>
    </p:spTree>
    <p:extLst>
      <p:ext uri="{BB962C8B-B14F-4D97-AF65-F5344CB8AC3E}">
        <p14:creationId xmlns:p14="http://schemas.microsoft.com/office/powerpoint/2010/main" val="4299190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a:t>
            </a: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4297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произведенное на фабрике блюдце поступило в продажу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«хорошее»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дефектное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1371" t="-2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2093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произведенное на фабрике блюдце поступило в продажу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«хорошее»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дефектное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1371" t="-2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8247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произведенное на фабрике блюдце поступило в продажу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«хорошее»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дефектное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По условию </a:t>
                </a:r>
                <a:endParaRPr lang="ru-RU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1371" t="-2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7133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произведенное на фабрике блюдце поступило в продажу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«хорошее»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дефектное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По условию </a:t>
                </a:r>
                <a:endParaRPr lang="ru-RU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r>
                  <a:rPr lang="ru-RU" dirty="0"/>
                  <a:t>По формуле полной вероятности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=0,95+0,05∙0,6=0,98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1175" t="-21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4377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dirty="0"/>
              <a:t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ln>
                <a:solidFill>
                  <a:srgbClr val="002060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dirty="0"/>
                  <a:t> – произведенное на фабрике блюдце поступило в продажу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«хорошее»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произведенное блюдце дефектное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 – искомая вероятность</a:t>
                </a:r>
              </a:p>
              <a:p>
                <a:pPr marL="0" indent="0">
                  <a:buNone/>
                </a:pPr>
                <a:r>
                  <a:rPr lang="ru-RU" dirty="0"/>
                  <a:t>По условию </a:t>
                </a:r>
                <a:endParaRPr lang="ru-RU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r>
                  <a:rPr lang="ru-RU" dirty="0"/>
                  <a:t>По формуле полной вероятности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=0,95+0,05∙0,6=0,98</m:t>
                    </m:r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r>
                  <a:rPr lang="ru-RU" dirty="0"/>
                  <a:t>По формуле Байеса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0,95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0,98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≈0,97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3F0658D-AE96-0D2B-8E6D-DE7E1BE75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9954" y="1825625"/>
                <a:ext cx="9343845" cy="4351338"/>
              </a:xfrm>
              <a:blipFill>
                <a:blip r:embed="rId2"/>
                <a:stretch>
                  <a:fillRect l="-978" t="-307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0258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672" y="1825625"/>
            <a:ext cx="2983992" cy="1288511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ЦНППМ: </a:t>
            </a:r>
          </a:p>
          <a:p>
            <a:pPr marL="0" indent="0">
              <a:buNone/>
            </a:pPr>
            <a:r>
              <a:rPr lang="ru-RU" dirty="0"/>
              <a:t>в помощь педагогам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https://quick.apkpro.ru/q/Ye1CuD9n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8672" y="3204721"/>
            <a:ext cx="2983992" cy="29722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4"/>
          <p:cNvSpPr/>
          <p:nvPr/>
        </p:nvSpPr>
        <p:spPr>
          <a:xfrm>
            <a:off x="2742740" y="297113"/>
            <a:ext cx="560763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Прийти вместе – это начало,</a:t>
            </a:r>
          </a:p>
          <a:p>
            <a:r>
              <a:rPr lang="ru-RU" sz="2400" dirty="0"/>
              <a:t>	Остаться вместе – это развитие,</a:t>
            </a:r>
          </a:p>
          <a:p>
            <a:r>
              <a:rPr lang="ru-RU" sz="2400" dirty="0"/>
              <a:t>		Работать вместе – это успех!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05BE8-4438-9AF7-4B34-8CFA71665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550" y="3204721"/>
            <a:ext cx="1896020" cy="1603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8AEBD6-B3D4-2170-3FDE-AC3B2DDD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328" y="1825625"/>
            <a:ext cx="1896021" cy="95410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9A805D-AAA2-850E-6971-490834744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267" y="3207954"/>
            <a:ext cx="2987299" cy="2969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EEA14E-77D1-3624-8076-32A124F3E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788" y="3420962"/>
            <a:ext cx="2539760" cy="25397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A55FFB-C93E-5C0B-4C50-A0BFBA9A817E}"/>
              </a:ext>
            </a:extLst>
          </p:cNvPr>
          <p:cNvSpPr txBox="1">
            <a:spLocks/>
          </p:cNvSpPr>
          <p:nvPr/>
        </p:nvSpPr>
        <p:spPr>
          <a:xfrm>
            <a:off x="5872574" y="1825625"/>
            <a:ext cx="2983992" cy="12885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Телеграм-канал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МАТЕМ_49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linkClick r:id="rId7"/>
              </a:rPr>
              <a:t>https://t.me/mathem_49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1F2F38-A907-2F58-90C0-AA53DEAB9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3036" y="3420962"/>
            <a:ext cx="2539760" cy="25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2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D5A5F-4AA0-B873-BF5B-1217FEF6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54" y="365125"/>
            <a:ext cx="9343846" cy="13255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4800" dirty="0"/>
              <a:t>Формулы умножения вероятностей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658D-AE96-0D2B-8E6D-DE7E1BE75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954" y="1825625"/>
            <a:ext cx="934384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9954" y="2048256"/>
                <a:ext cx="934384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28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</a:t>
                </a:r>
              </a:p>
              <a:p>
                <a:pPr algn="ctr"/>
                <a:r>
                  <a:rPr lang="ru-RU" sz="2800" dirty="0"/>
                  <a:t>(для независимых событий)</a:t>
                </a:r>
              </a:p>
              <a:p>
                <a:pPr algn="ctr"/>
                <a:endParaRPr lang="ru-RU" sz="28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)∙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</a:t>
                </a:r>
              </a:p>
              <a:p>
                <a:pPr algn="ctr"/>
                <a:r>
                  <a:rPr lang="ru-RU" sz="2800" dirty="0"/>
                  <a:t>(для любых событий)</a:t>
                </a:r>
              </a:p>
              <a:p>
                <a:pPr algn="ctr"/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4" y="2048256"/>
                <a:ext cx="9343845" cy="3108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34840" y="2368296"/>
            <a:ext cx="4608576" cy="10698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4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7607</Words>
  <Application>Microsoft Office PowerPoint</Application>
  <PresentationFormat>Широкоэкранный</PresentationFormat>
  <Paragraphs>647</Paragraphs>
  <Slides>88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4" baseType="lpstr">
      <vt:lpstr>Arial</vt:lpstr>
      <vt:lpstr>Calibri</vt:lpstr>
      <vt:lpstr>Calibri Light</vt:lpstr>
      <vt:lpstr>Cambria Math</vt:lpstr>
      <vt:lpstr>Times New Roman</vt:lpstr>
      <vt:lpstr>Office Theme</vt:lpstr>
      <vt:lpstr>Вероятность в заданиях КИМ ЕГЭ по математике профильного уровня</vt:lpstr>
      <vt:lpstr>Откуда задачки?</vt:lpstr>
      <vt:lpstr>Теоремы сложения вероятностей</vt:lpstr>
      <vt:lpstr>Теоремы сложения вероятностей</vt:lpstr>
      <vt:lpstr>Теоремы сложения вероятностей</vt:lpstr>
      <vt:lpstr>Теоремы сложения вероятностей</vt:lpstr>
      <vt:lpstr>Формулы умножения вероятностей</vt:lpstr>
      <vt:lpstr>Формулы умножения вероятностей</vt:lpstr>
      <vt:lpstr>Формулы умножения вероятностей</vt:lpstr>
      <vt:lpstr>Формулы умножения вероятностей</vt:lpstr>
      <vt:lpstr>Вариант 2</vt:lpstr>
      <vt:lpstr>Николай Валентинович выбирает интернет-магазин на основе рейтинга надежности. Вероятность того, что нужный товар доставят из магазина A в течение недели, равна 0,8. Вероятность того, что нужный товар доставят из магазина B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vt:lpstr>
      <vt:lpstr>Николай Валентинович выбирает интернет-магазин на основе рейтинга надежности. Вероятность того, что нужный товар доставят из магазина A в течение недели, равна 0,8. Вероятность того, что нужный товар доставят из магазина B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vt:lpstr>
      <vt:lpstr>Николай Валентинович выбирает интернет-магазин на основе рейтинга надежности. Вероятность того, что нужный товар доставят из магазина A в течение недели, равна 0,8. Вероятность того, что нужный товар доставят из магазина B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vt:lpstr>
      <vt:lpstr>Николай Валентинович выбирает интернет-магазин на основе рейтинга надежности. Вероятность того, что нужный товар доставят из магазина A в течение недели, равна 0,8. Вероятность того, что нужный товар доставят из магазина B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vt:lpstr>
      <vt:lpstr>Николай Валентинович выбирает интернет-магазин на основе рейтинга надежности. Вероятность того, что нужный товар доставят из магазина A в течение недели, равна 0,8. Вероятность того, что нужный товар доставят из магазина B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vt:lpstr>
      <vt:lpstr>Николай Валентинович выбирает интернет-магазин на основе рейтинга надежности. Вероятность того, что нужный товар доставят из магазина A в течение недели, равна 0,8. Вероятность того, что нужный товар доставят из магазина B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vt:lpstr>
      <vt:lpstr>Николай Валентинович выбирает интернет-магазин на основе рейтинга надежности. Вероятность того, что нужный товар доставят из магазина A в течение недели, равна 0,8. Вероятность того, что нужный товар доставят из магазина B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vt:lpstr>
      <vt:lpstr>Николай Валентинович выбирает интернет-магазин на основе рейтинга надежности. Вероятность того, что нужный товар доставят из магазина A в течение недели, равна 0,8. Вероятность того, что нужный товар доставят из магазина B в течение недели, равна 0,75. Николай Валентинович заказал товар сразу в двух магазинах. Считая, что магазины работают независимо друг от друга, найдите вероятность того, что ни один магазин не доставит товар в указанный срок.</vt:lpstr>
      <vt:lpstr>Вариант 3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Телефон Петра передает SMS-сообщение. В случае неудачи он делает следующую попытку. Вероятность того, что SMS-сообщение удастся передать без ошибок, в каждой отдельной попытке равна 0,8. Найдите вероятность того, что для передачи сообщения потребуется не больше трех попыток.</vt:lpstr>
      <vt:lpstr>Вариант 5</vt:lpstr>
      <vt:lpstr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vt:lpstr>
      <vt:lpstr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vt:lpstr>
      <vt:lpstr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vt:lpstr>
      <vt:lpstr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vt:lpstr>
      <vt:lpstr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vt:lpstr>
      <vt:lpstr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vt:lpstr>
      <vt:lpstr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vt:lpstr>
      <vt:lpstr>Чтобы пройти в следующий этап соревнований, футбольной команде «Заряд» необходимо набрать хотя бы 4 очка в двух играх. Вероятности выигрыша и проигрыша в каждой игре одинаковы и равны 0,4. За победу в игре команде дается 3 очка, за ничью – 1 очко, за поражение – 0 очков. Какова вероятность того, что команда «Заряд» выйдет в следующий этап соревнований?</vt:lpstr>
      <vt:lpstr>Вариант 13</vt:lpstr>
      <vt:lpstr>В кофейне «Кофелюбы»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vt:lpstr>
      <vt:lpstr>В кофейне «Кофелюбы»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vt:lpstr>
      <vt:lpstr>В кофейне «Кофелюбы»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vt:lpstr>
      <vt:lpstr>В кофейне «Кофелюбы»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vt:lpstr>
      <vt:lpstr>В кофейне «Кофелюбы»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vt:lpstr>
      <vt:lpstr>В кофейне «Кофелюбы»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vt:lpstr>
      <vt:lpstr>В кофейне «Кофелюбы» администратор предлагает гостям сыграть в следующую игру: гость бросает одновременно две игральные кости. Если он бросит комбинацию 5 и 6 очков хотя бы один раз из двух попыток, то получит скидку. Какова вероятность получить скидку? Ответ округлите до сотых.</vt:lpstr>
      <vt:lpstr>Условная вероятность</vt:lpstr>
      <vt:lpstr>Вариант 7</vt:lpstr>
      <vt:lpstr>Вариант 7</vt:lpstr>
      <vt:lpstr>Егор подбросил кубик 2 раза. В сумме у него выпало 9 очков. Найдите вероятность того, что хотя бы раз выпало 5 очков</vt:lpstr>
      <vt:lpstr>Егор подбросил кубик 2 раза. В сумме у него выпало 9 очков. Найдите вероятность того, что хотя бы раз выпало 5 очков</vt:lpstr>
      <vt:lpstr>Егор подбросил кубик 2 раза. В сумме у него выпало 9 очков. Найдите вероятность того, что хотя бы раз выпало 5 очков</vt:lpstr>
      <vt:lpstr>Егор подбросил кубик 2 раза. В сумме у него выпало 9 очков. Найдите вероятность того, что хотя бы раз выпало 5 очков</vt:lpstr>
      <vt:lpstr>Егор подбросил кубик 2 раза. В сумме у него выпало 9 очков. Найдите вероятность того, что хотя бы раз выпало 5 очков</vt:lpstr>
      <vt:lpstr>Егор подбросил кубик 2 раза. В сумме у него выпало 9 очков. Найдите вероятность того, что хотя бы раз выпало 5 очков</vt:lpstr>
      <vt:lpstr>Егор подбросил кубик 2 раза. В сумме у него выпало 9 очков. Найдите вероятность того, что хотя бы раз выпало 5 очков</vt:lpstr>
      <vt:lpstr>Егор подбросил кубик 2 раза. В сумме у него выпало 9 очков. Найдите вероятность того, что хотя бы раз выпало 5 очков</vt:lpstr>
      <vt:lpstr>Вариант 15</vt:lpstr>
      <vt:lpstr>В ящике лежат 6 красных и 12 зеленых карандашей. Евлампий достает карандаши по очереди в случайном порядке. Какова вероятность того, что в первый раз он достанет зеленый карандаш четвертым по счету?</vt:lpstr>
      <vt:lpstr>В ящике лежат 6 красных и 12 зеленых карандашей. Евлампий достает карандаши по очереди в случайном порядке. Какова вероятность того, что в первый раз он достанет зеленый карандаш четвертым по счету?</vt:lpstr>
      <vt:lpstr>Урновая схема</vt:lpstr>
      <vt:lpstr>Вариант 11</vt:lpstr>
      <vt:lpstr>В коробке лежат 75 текстовыделителей: 37 желтых, 23 розовых, остальные – салатного цвета. Софья достает случайным образом два текстовыделителя. Какова вероятность того, что один из них желтый, а другой салатного цвета?</vt:lpstr>
      <vt:lpstr>В коробке лежат 75 текстовыделителей: 37 желтых, 23 розовых, остальные – салатного цвета. Софья достает случайным образом два текстовыделителя. Какова вероятность того, что один из них желтый, а другой салатного цвета?</vt:lpstr>
      <vt:lpstr>В коробке лежат 75 текстовыделителей: 37 желтых, 23 розовых, остальные – салатного цвета. Софья достает случайным образом два текстовыделителя. Какова вероятность того, что один из них желтый, а другой салатного цвета?</vt:lpstr>
      <vt:lpstr>В коробке лежат 75 текстовыделителей: 37 желтых, 23 розовых, остальные – салатного цвета. Софья достает случайным образом два текстовыделителя. Какова вероятность того, что один из них желтый, а другой салатного цвета?</vt:lpstr>
      <vt:lpstr>Формула полной вероятности</vt:lpstr>
      <vt:lpstr>Вариант 19</vt:lpstr>
      <vt:lpstr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vt:lpstr>
      <vt:lpstr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vt:lpstr>
      <vt:lpstr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vt:lpstr>
      <vt:lpstr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vt:lpstr>
      <vt:lpstr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vt:lpstr>
      <vt:lpstr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vt:lpstr>
      <vt:lpstr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vt:lpstr>
      <vt:lpstr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vt:lpstr>
      <vt:lpstr>Агрфирма закупает муку в двух кооперативах. 60% муки из первого кооператива – мука высшего сорта, а из второго кооператива муки высшего сорта – 20%. При этом выяснилось, что ровно 30% всей закупленной муки является мукой высшего сорта. Найдите вероятность того, что мука, купленная у этой агрофирмы, окажется из первого кооператива</vt:lpstr>
      <vt:lpstr>Формулы Байеса</vt:lpstr>
      <vt:lpstr>Вариант 17</vt:lpstr>
      <vt:lpstr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vt:lpstr>
      <vt:lpstr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vt:lpstr>
      <vt:lpstr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vt:lpstr>
      <vt:lpstr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vt:lpstr>
      <vt:lpstr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vt:lpstr>
      <vt:lpstr>На фабрике по производству стеклянной посуды 5% произведенных блюдец имеют дефект. При контроле качества выявляется 40% дефектных блюдец, а остальные поступают в продажу. Найдите вероятность того, что случайно выбранное при покупке блюдце не имеет дефектов. Ответ округлите до сотых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Starikova</cp:lastModifiedBy>
  <cp:revision>28</cp:revision>
  <dcterms:created xsi:type="dcterms:W3CDTF">2018-09-04T12:10:47Z</dcterms:created>
  <dcterms:modified xsi:type="dcterms:W3CDTF">2023-03-29T21:53:24Z</dcterms:modified>
</cp:coreProperties>
</file>