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8" r:id="rId2"/>
    <p:sldId id="291" r:id="rId3"/>
    <p:sldId id="286" r:id="rId4"/>
    <p:sldId id="285" r:id="rId5"/>
    <p:sldId id="283" r:id="rId6"/>
    <p:sldId id="284" r:id="rId7"/>
    <p:sldId id="278" r:id="rId8"/>
    <p:sldId id="287" r:id="rId9"/>
    <p:sldId id="288" r:id="rId10"/>
    <p:sldId id="295" r:id="rId11"/>
    <p:sldId id="294" r:id="rId12"/>
    <p:sldId id="281" r:id="rId13"/>
    <p:sldId id="279" r:id="rId14"/>
    <p:sldId id="282" r:id="rId15"/>
    <p:sldId id="292" r:id="rId16"/>
    <p:sldId id="293" r:id="rId17"/>
    <p:sldId id="29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2C88F-A29B-4042-8F5D-9A10CE702A5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E4E9F4-646E-4DC7-9B53-F1C3A8FB13E8}">
      <dgm:prSet phldrT="[Текст]" phldr="1"/>
      <dgm:spPr/>
      <dgm:t>
        <a:bodyPr/>
        <a:lstStyle/>
        <a:p>
          <a:endParaRPr lang="ru-RU"/>
        </a:p>
      </dgm:t>
    </dgm:pt>
    <dgm:pt modelId="{6683369D-7632-40EB-961B-EF84287BE511}" type="sibTrans" cxnId="{16438D09-9C7F-4CC6-93FE-839995E77198}">
      <dgm:prSet/>
      <dgm:spPr/>
      <dgm:t>
        <a:bodyPr/>
        <a:lstStyle/>
        <a:p>
          <a:endParaRPr lang="ru-RU"/>
        </a:p>
      </dgm:t>
    </dgm:pt>
    <dgm:pt modelId="{D0C5AE81-B637-4145-90C4-1CE700B5D217}" type="parTrans" cxnId="{16438D09-9C7F-4CC6-93FE-839995E77198}">
      <dgm:prSet/>
      <dgm:spPr/>
      <dgm:t>
        <a:bodyPr/>
        <a:lstStyle/>
        <a:p>
          <a:endParaRPr lang="ru-RU"/>
        </a:p>
      </dgm:t>
    </dgm:pt>
    <dgm:pt modelId="{E2BDF970-17FF-4917-B6BC-4FCE818BEA43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accent2">
                  <a:lumMod val="75000"/>
                </a:schemeClr>
              </a:solidFill>
            </a:rPr>
            <a:t>усвоение знаний и норм, духовно-нравственных ценностей</a:t>
          </a:r>
          <a:r>
            <a:rPr lang="ru-RU" sz="1800" dirty="0" smtClean="0">
              <a:solidFill>
                <a:schemeClr val="accent2">
                  <a:lumMod val="75000"/>
                </a:schemeClr>
              </a:solidFill>
            </a:rPr>
            <a:t>, традиций, которые выработало российское общество (социально-значимых знаний)</a:t>
          </a:r>
          <a:endParaRPr lang="ru-RU" sz="1800" dirty="0">
            <a:solidFill>
              <a:schemeClr val="accent2">
                <a:lumMod val="75000"/>
              </a:schemeClr>
            </a:solidFill>
          </a:endParaRPr>
        </a:p>
      </dgm:t>
    </dgm:pt>
    <dgm:pt modelId="{791DBE24-F9F8-46A2-A5DD-6BFFB0B06173}" type="parTrans" cxnId="{196E6E36-945A-4ECE-9E3F-8F182A31D86D}">
      <dgm:prSet/>
      <dgm:spPr/>
      <dgm:t>
        <a:bodyPr/>
        <a:lstStyle/>
        <a:p>
          <a:endParaRPr lang="ru-RU"/>
        </a:p>
      </dgm:t>
    </dgm:pt>
    <dgm:pt modelId="{C308542E-69CB-4B1F-9347-378C299CA63D}" type="sibTrans" cxnId="{196E6E36-945A-4ECE-9E3F-8F182A31D86D}">
      <dgm:prSet/>
      <dgm:spPr/>
      <dgm:t>
        <a:bodyPr/>
        <a:lstStyle/>
        <a:p>
          <a:endParaRPr lang="ru-RU"/>
        </a:p>
      </dgm:t>
    </dgm:pt>
    <dgm:pt modelId="{11D4860E-E5AB-42B4-8BF6-68F308C94CFD}">
      <dgm:prSet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75000"/>
                </a:schemeClr>
              </a:solidFill>
            </a:rPr>
            <a:t>формирование и развитие личностных отношений к этим нормам, ценностям, традициям</a:t>
          </a:r>
        </a:p>
        <a:p>
          <a:r>
            <a:rPr lang="ru-RU" sz="1800" dirty="0" smtClean="0">
              <a:solidFill>
                <a:schemeClr val="accent2">
                  <a:lumMod val="75000"/>
                </a:schemeClr>
              </a:solidFill>
            </a:rPr>
            <a:t>(их освоение, принятие)</a:t>
          </a:r>
          <a:endParaRPr lang="ru-RU" sz="1800" dirty="0">
            <a:solidFill>
              <a:schemeClr val="accent2">
                <a:lumMod val="75000"/>
              </a:schemeClr>
            </a:solidFill>
          </a:endParaRPr>
        </a:p>
      </dgm:t>
    </dgm:pt>
    <dgm:pt modelId="{0E3890D8-F13C-45CB-A320-44C772E11AB2}" type="parTrans" cxnId="{6FEB5030-FACF-4623-B43D-01C80BA27672}">
      <dgm:prSet/>
      <dgm:spPr/>
      <dgm:t>
        <a:bodyPr/>
        <a:lstStyle/>
        <a:p>
          <a:endParaRPr lang="ru-RU"/>
        </a:p>
      </dgm:t>
    </dgm:pt>
    <dgm:pt modelId="{C5B1CB41-54B6-4460-8032-E483848878AF}" type="sibTrans" cxnId="{6FEB5030-FACF-4623-B43D-01C80BA27672}">
      <dgm:prSet/>
      <dgm:spPr/>
      <dgm:t>
        <a:bodyPr/>
        <a:lstStyle/>
        <a:p>
          <a:endParaRPr lang="ru-RU"/>
        </a:p>
      </dgm:t>
    </dgm:pt>
    <dgm:pt modelId="{91121C49-C67D-46D3-BC03-E32189F9D0E3}">
      <dgm:prSet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75000"/>
                </a:schemeClr>
              </a:solidFill>
            </a:rPr>
            <a:t>приобретение соответствующего этим нормам, ценностям, традициям социокультурного опыта поведения</a:t>
          </a:r>
          <a:r>
            <a:rPr lang="ru-RU" sz="1800" dirty="0" smtClean="0">
              <a:solidFill>
                <a:schemeClr val="accent2">
                  <a:lumMod val="75000"/>
                </a:schemeClr>
              </a:solidFill>
            </a:rPr>
            <a:t>, общения, межличностных и социальных отношений, применения полученных знаний</a:t>
          </a:r>
        </a:p>
        <a:p>
          <a:endParaRPr lang="ru-RU" sz="1100" dirty="0" smtClean="0">
            <a:solidFill>
              <a:schemeClr val="accent2">
                <a:lumMod val="75000"/>
              </a:schemeClr>
            </a:solidFill>
          </a:endParaRPr>
        </a:p>
        <a:p>
          <a:endParaRPr lang="ru-RU" sz="1100" dirty="0" smtClean="0">
            <a:solidFill>
              <a:schemeClr val="accent2">
                <a:lumMod val="75000"/>
              </a:schemeClr>
            </a:solidFill>
          </a:endParaRPr>
        </a:p>
        <a:p>
          <a:endParaRPr lang="ru-RU" sz="1100" dirty="0">
            <a:solidFill>
              <a:schemeClr val="accent2">
                <a:lumMod val="75000"/>
              </a:schemeClr>
            </a:solidFill>
          </a:endParaRPr>
        </a:p>
      </dgm:t>
    </dgm:pt>
    <dgm:pt modelId="{028FD702-B0AF-4931-B110-D84B7F327F1D}" type="parTrans" cxnId="{A58317A5-63DE-4FEC-AC1C-1C81007B4226}">
      <dgm:prSet/>
      <dgm:spPr/>
      <dgm:t>
        <a:bodyPr/>
        <a:lstStyle/>
        <a:p>
          <a:endParaRPr lang="ru-RU"/>
        </a:p>
      </dgm:t>
    </dgm:pt>
    <dgm:pt modelId="{88E89D79-7589-484A-9040-4D50688A8BE8}" type="sibTrans" cxnId="{A58317A5-63DE-4FEC-AC1C-1C81007B4226}">
      <dgm:prSet/>
      <dgm:spPr/>
      <dgm:t>
        <a:bodyPr/>
        <a:lstStyle/>
        <a:p>
          <a:endParaRPr lang="ru-RU"/>
        </a:p>
      </dgm:t>
    </dgm:pt>
    <dgm:pt modelId="{817ED0EE-2072-410E-8A9A-13934A5B1B2A}">
      <dgm:prSet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достижение личностных результатов освоения общеобразовательных </a:t>
          </a:r>
          <a:r>
            <a:rPr lang="ru-RU" sz="1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программ в соответствии с ФГОС (осознание российской гражданской идентичности, </a:t>
          </a:r>
          <a:r>
            <a:rPr lang="ru-RU" sz="1800" dirty="0" err="1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сформированность</a:t>
          </a:r>
          <a:r>
            <a:rPr lang="ru-RU" sz="1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ценностей самостоятельности и инициативы  )</a:t>
          </a:r>
        </a:p>
        <a:p>
          <a:endParaRPr lang="ru-RU" sz="18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613F7-3798-4608-87A8-A1DC4434F656}" type="parTrans" cxnId="{9CDD4E7A-445B-465A-9C4A-ACF3FD68F0E4}">
      <dgm:prSet/>
      <dgm:spPr/>
      <dgm:t>
        <a:bodyPr/>
        <a:lstStyle/>
        <a:p>
          <a:endParaRPr lang="ru-RU"/>
        </a:p>
      </dgm:t>
    </dgm:pt>
    <dgm:pt modelId="{3FEA9B0E-5EB8-4BE6-9099-CD8312136A7B}" type="sibTrans" cxnId="{9CDD4E7A-445B-465A-9C4A-ACF3FD68F0E4}">
      <dgm:prSet/>
      <dgm:spPr/>
      <dgm:t>
        <a:bodyPr/>
        <a:lstStyle/>
        <a:p>
          <a:endParaRPr lang="ru-RU"/>
        </a:p>
      </dgm:t>
    </dgm:pt>
    <dgm:pt modelId="{F7CAE733-E754-4254-B9F6-9D9D58DCF8AF}" type="pres">
      <dgm:prSet presAssocID="{FA22C88F-A29B-4042-8F5D-9A10CE702A5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8988B-7E56-4377-9DAB-8DCF1D949A43}" type="pres">
      <dgm:prSet presAssocID="{FA22C88F-A29B-4042-8F5D-9A10CE702A57}" presName="matrix" presStyleCnt="0"/>
      <dgm:spPr/>
    </dgm:pt>
    <dgm:pt modelId="{6BF9330D-6D36-43A7-970D-2CC71BBC9D17}" type="pres">
      <dgm:prSet presAssocID="{FA22C88F-A29B-4042-8F5D-9A10CE702A57}" presName="tile1" presStyleLbl="node1" presStyleIdx="0" presStyleCnt="4"/>
      <dgm:spPr/>
      <dgm:t>
        <a:bodyPr/>
        <a:lstStyle/>
        <a:p>
          <a:endParaRPr lang="ru-RU"/>
        </a:p>
      </dgm:t>
    </dgm:pt>
    <dgm:pt modelId="{EDE2F724-682A-491E-A756-4A74127C4689}" type="pres">
      <dgm:prSet presAssocID="{FA22C88F-A29B-4042-8F5D-9A10CE702A5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F7421-9CEC-41B9-95D2-A3490152C44B}" type="pres">
      <dgm:prSet presAssocID="{FA22C88F-A29B-4042-8F5D-9A10CE702A57}" presName="tile2" presStyleLbl="node1" presStyleIdx="1" presStyleCnt="4" custLinFactNeighborX="-4" custLinFactNeighborY="-18"/>
      <dgm:spPr/>
      <dgm:t>
        <a:bodyPr/>
        <a:lstStyle/>
        <a:p>
          <a:endParaRPr lang="ru-RU"/>
        </a:p>
      </dgm:t>
    </dgm:pt>
    <dgm:pt modelId="{6363A6F0-C171-44D0-9473-7CAB4599AE58}" type="pres">
      <dgm:prSet presAssocID="{FA22C88F-A29B-4042-8F5D-9A10CE702A5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CE7A5-C495-4BD6-822B-4EAE9C8CB0A2}" type="pres">
      <dgm:prSet presAssocID="{FA22C88F-A29B-4042-8F5D-9A10CE702A57}" presName="tile3" presStyleLbl="node1" presStyleIdx="2" presStyleCnt="4"/>
      <dgm:spPr/>
      <dgm:t>
        <a:bodyPr/>
        <a:lstStyle/>
        <a:p>
          <a:endParaRPr lang="ru-RU"/>
        </a:p>
      </dgm:t>
    </dgm:pt>
    <dgm:pt modelId="{0663A144-B4E2-4B69-820C-4664B39FAEE1}" type="pres">
      <dgm:prSet presAssocID="{FA22C88F-A29B-4042-8F5D-9A10CE702A5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99FCF-7EFF-42C0-A9DB-CE319EFA6557}" type="pres">
      <dgm:prSet presAssocID="{FA22C88F-A29B-4042-8F5D-9A10CE702A57}" presName="tile4" presStyleLbl="node1" presStyleIdx="3" presStyleCnt="4" custLinFactNeighborX="-4" custLinFactNeighborY="-716"/>
      <dgm:spPr/>
      <dgm:t>
        <a:bodyPr/>
        <a:lstStyle/>
        <a:p>
          <a:endParaRPr lang="ru-RU"/>
        </a:p>
      </dgm:t>
    </dgm:pt>
    <dgm:pt modelId="{A571B0A5-6D96-4C8B-8490-B2EFD3C816EE}" type="pres">
      <dgm:prSet presAssocID="{FA22C88F-A29B-4042-8F5D-9A10CE702A5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F761B-6CC1-4F73-B037-2FEC200017D9}" type="pres">
      <dgm:prSet presAssocID="{FA22C88F-A29B-4042-8F5D-9A10CE702A57}" presName="centerTile" presStyleLbl="fgShp" presStyleIdx="0" presStyleCnt="1" custFlipVert="1" custScaleX="101630" custScaleY="411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317A5-63DE-4FEC-AC1C-1C81007B4226}" srcId="{CDE4E9F4-646E-4DC7-9B53-F1C3A8FB13E8}" destId="{91121C49-C67D-46D3-BC03-E32189F9D0E3}" srcOrd="2" destOrd="0" parTransId="{028FD702-B0AF-4931-B110-D84B7F327F1D}" sibTransId="{88E89D79-7589-484A-9040-4D50688A8BE8}"/>
    <dgm:cxn modelId="{D4C9BA4D-D3BB-4F27-8367-C0C279EF0599}" type="presOf" srcId="{817ED0EE-2072-410E-8A9A-13934A5B1B2A}" destId="{A571B0A5-6D96-4C8B-8490-B2EFD3C816EE}" srcOrd="1" destOrd="0" presId="urn:microsoft.com/office/officeart/2005/8/layout/matrix1"/>
    <dgm:cxn modelId="{E7754A5A-545C-467A-8105-9EB3C8F2F9AC}" type="presOf" srcId="{11D4860E-E5AB-42B4-8BF6-68F308C94CFD}" destId="{6363A6F0-C171-44D0-9473-7CAB4599AE58}" srcOrd="1" destOrd="0" presId="urn:microsoft.com/office/officeart/2005/8/layout/matrix1"/>
    <dgm:cxn modelId="{EE308FD9-B0A5-4688-95D3-D0109D8859B3}" type="presOf" srcId="{FA22C88F-A29B-4042-8F5D-9A10CE702A57}" destId="{F7CAE733-E754-4254-B9F6-9D9D58DCF8AF}" srcOrd="0" destOrd="0" presId="urn:microsoft.com/office/officeart/2005/8/layout/matrix1"/>
    <dgm:cxn modelId="{6FEB5030-FACF-4623-B43D-01C80BA27672}" srcId="{CDE4E9F4-646E-4DC7-9B53-F1C3A8FB13E8}" destId="{11D4860E-E5AB-42B4-8BF6-68F308C94CFD}" srcOrd="1" destOrd="0" parTransId="{0E3890D8-F13C-45CB-A320-44C772E11AB2}" sibTransId="{C5B1CB41-54B6-4460-8032-E483848878AF}"/>
    <dgm:cxn modelId="{30F032C4-6A05-454D-808B-81B4025437A0}" type="presOf" srcId="{91121C49-C67D-46D3-BC03-E32189F9D0E3}" destId="{0663A144-B4E2-4B69-820C-4664B39FAEE1}" srcOrd="1" destOrd="0" presId="urn:microsoft.com/office/officeart/2005/8/layout/matrix1"/>
    <dgm:cxn modelId="{196E6E36-945A-4ECE-9E3F-8F182A31D86D}" srcId="{CDE4E9F4-646E-4DC7-9B53-F1C3A8FB13E8}" destId="{E2BDF970-17FF-4917-B6BC-4FCE818BEA43}" srcOrd="0" destOrd="0" parTransId="{791DBE24-F9F8-46A2-A5DD-6BFFB0B06173}" sibTransId="{C308542E-69CB-4B1F-9347-378C299CA63D}"/>
    <dgm:cxn modelId="{9CDD4E7A-445B-465A-9C4A-ACF3FD68F0E4}" srcId="{CDE4E9F4-646E-4DC7-9B53-F1C3A8FB13E8}" destId="{817ED0EE-2072-410E-8A9A-13934A5B1B2A}" srcOrd="3" destOrd="0" parTransId="{054613F7-3798-4608-87A8-A1DC4434F656}" sibTransId="{3FEA9B0E-5EB8-4BE6-9099-CD8312136A7B}"/>
    <dgm:cxn modelId="{E7D3B08F-670C-45D6-B0A2-5B62A480521A}" type="presOf" srcId="{CDE4E9F4-646E-4DC7-9B53-F1C3A8FB13E8}" destId="{F1EF761B-6CC1-4F73-B037-2FEC200017D9}" srcOrd="0" destOrd="0" presId="urn:microsoft.com/office/officeart/2005/8/layout/matrix1"/>
    <dgm:cxn modelId="{16438D09-9C7F-4CC6-93FE-839995E77198}" srcId="{FA22C88F-A29B-4042-8F5D-9A10CE702A57}" destId="{CDE4E9F4-646E-4DC7-9B53-F1C3A8FB13E8}" srcOrd="0" destOrd="0" parTransId="{D0C5AE81-B637-4145-90C4-1CE700B5D217}" sibTransId="{6683369D-7632-40EB-961B-EF84287BE511}"/>
    <dgm:cxn modelId="{45511A3D-2387-4369-8782-64F7E82C2E1D}" type="presOf" srcId="{91121C49-C67D-46D3-BC03-E32189F9D0E3}" destId="{874CE7A5-C495-4BD6-822B-4EAE9C8CB0A2}" srcOrd="0" destOrd="0" presId="urn:microsoft.com/office/officeart/2005/8/layout/matrix1"/>
    <dgm:cxn modelId="{797C20E7-2985-4EFF-8085-01D4E3D3C4C9}" type="presOf" srcId="{11D4860E-E5AB-42B4-8BF6-68F308C94CFD}" destId="{420F7421-9CEC-41B9-95D2-A3490152C44B}" srcOrd="0" destOrd="0" presId="urn:microsoft.com/office/officeart/2005/8/layout/matrix1"/>
    <dgm:cxn modelId="{33BCEE2A-2CA5-4478-816E-D3E5E933F400}" type="presOf" srcId="{817ED0EE-2072-410E-8A9A-13934A5B1B2A}" destId="{65F99FCF-7EFF-42C0-A9DB-CE319EFA6557}" srcOrd="0" destOrd="0" presId="urn:microsoft.com/office/officeart/2005/8/layout/matrix1"/>
    <dgm:cxn modelId="{9267429A-F426-41C7-A4B9-11574646CE20}" type="presOf" srcId="{E2BDF970-17FF-4917-B6BC-4FCE818BEA43}" destId="{EDE2F724-682A-491E-A756-4A74127C4689}" srcOrd="1" destOrd="0" presId="urn:microsoft.com/office/officeart/2005/8/layout/matrix1"/>
    <dgm:cxn modelId="{06AEB461-0EB5-4F8E-B6D5-9233E3275228}" type="presOf" srcId="{E2BDF970-17FF-4917-B6BC-4FCE818BEA43}" destId="{6BF9330D-6D36-43A7-970D-2CC71BBC9D17}" srcOrd="0" destOrd="0" presId="urn:microsoft.com/office/officeart/2005/8/layout/matrix1"/>
    <dgm:cxn modelId="{E13D2D39-3BB6-485E-BC6B-E247F34E3202}" type="presParOf" srcId="{F7CAE733-E754-4254-B9F6-9D9D58DCF8AF}" destId="{44F8988B-7E56-4377-9DAB-8DCF1D949A43}" srcOrd="0" destOrd="0" presId="urn:microsoft.com/office/officeart/2005/8/layout/matrix1"/>
    <dgm:cxn modelId="{ED16904B-FDA9-4448-B4D8-A86E0885C555}" type="presParOf" srcId="{44F8988B-7E56-4377-9DAB-8DCF1D949A43}" destId="{6BF9330D-6D36-43A7-970D-2CC71BBC9D17}" srcOrd="0" destOrd="0" presId="urn:microsoft.com/office/officeart/2005/8/layout/matrix1"/>
    <dgm:cxn modelId="{F5811904-FEC2-4741-A14F-ABDBF5ACE623}" type="presParOf" srcId="{44F8988B-7E56-4377-9DAB-8DCF1D949A43}" destId="{EDE2F724-682A-491E-A756-4A74127C4689}" srcOrd="1" destOrd="0" presId="urn:microsoft.com/office/officeart/2005/8/layout/matrix1"/>
    <dgm:cxn modelId="{D29C9312-314C-4F14-919D-EE1CEEC3C496}" type="presParOf" srcId="{44F8988B-7E56-4377-9DAB-8DCF1D949A43}" destId="{420F7421-9CEC-41B9-95D2-A3490152C44B}" srcOrd="2" destOrd="0" presId="urn:microsoft.com/office/officeart/2005/8/layout/matrix1"/>
    <dgm:cxn modelId="{1A0D81EC-85BE-4BF8-9D86-DE8F15858986}" type="presParOf" srcId="{44F8988B-7E56-4377-9DAB-8DCF1D949A43}" destId="{6363A6F0-C171-44D0-9473-7CAB4599AE58}" srcOrd="3" destOrd="0" presId="urn:microsoft.com/office/officeart/2005/8/layout/matrix1"/>
    <dgm:cxn modelId="{1C4EE12A-C010-45A1-9FC2-B7F2EE9CEEA5}" type="presParOf" srcId="{44F8988B-7E56-4377-9DAB-8DCF1D949A43}" destId="{874CE7A5-C495-4BD6-822B-4EAE9C8CB0A2}" srcOrd="4" destOrd="0" presId="urn:microsoft.com/office/officeart/2005/8/layout/matrix1"/>
    <dgm:cxn modelId="{B1F8DF40-D6CA-4E77-A881-E9E4EC430F70}" type="presParOf" srcId="{44F8988B-7E56-4377-9DAB-8DCF1D949A43}" destId="{0663A144-B4E2-4B69-820C-4664B39FAEE1}" srcOrd="5" destOrd="0" presId="urn:microsoft.com/office/officeart/2005/8/layout/matrix1"/>
    <dgm:cxn modelId="{46F5CEFF-EE94-4BC3-8220-2F5EE3A98B30}" type="presParOf" srcId="{44F8988B-7E56-4377-9DAB-8DCF1D949A43}" destId="{65F99FCF-7EFF-42C0-A9DB-CE319EFA6557}" srcOrd="6" destOrd="0" presId="urn:microsoft.com/office/officeart/2005/8/layout/matrix1"/>
    <dgm:cxn modelId="{BEC31F72-24CB-4C03-BE61-23915D4DA6D0}" type="presParOf" srcId="{44F8988B-7E56-4377-9DAB-8DCF1D949A43}" destId="{A571B0A5-6D96-4C8B-8490-B2EFD3C816EE}" srcOrd="7" destOrd="0" presId="urn:microsoft.com/office/officeart/2005/8/layout/matrix1"/>
    <dgm:cxn modelId="{B62E4DFF-4DF1-41ED-89EB-18E148EE086E}" type="presParOf" srcId="{F7CAE733-E754-4254-B9F6-9D9D58DCF8AF}" destId="{F1EF761B-6CC1-4F73-B037-2FEC200017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9330D-6D36-43A7-970D-2CC71BBC9D17}">
      <dsp:nvSpPr>
        <dsp:cNvPr id="0" name=""/>
        <dsp:cNvSpPr/>
      </dsp:nvSpPr>
      <dsp:spPr>
        <a:xfrm rot="16200000">
          <a:off x="1038225" y="-1038225"/>
          <a:ext cx="2221706" cy="42981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</a:rPr>
            <a:t>усвоение знаний и норм, духовно-нравственных ценностей</a:t>
          </a: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, традиций, которые выработало российское общество (социально-значимых знаний)</a:t>
          </a:r>
          <a:endParaRPr lang="ru-RU" sz="1800" kern="1200" dirty="0">
            <a:solidFill>
              <a:schemeClr val="accent2">
                <a:lumMod val="75000"/>
              </a:schemeClr>
            </a:solidFill>
          </a:endParaRPr>
        </a:p>
      </dsp:txBody>
      <dsp:txXfrm rot="5400000">
        <a:off x="0" y="0"/>
        <a:ext cx="4298156" cy="1666279"/>
      </dsp:txXfrm>
    </dsp:sp>
    <dsp:sp modelId="{420F7421-9CEC-41B9-95D2-A3490152C44B}">
      <dsp:nvSpPr>
        <dsp:cNvPr id="0" name=""/>
        <dsp:cNvSpPr/>
      </dsp:nvSpPr>
      <dsp:spPr>
        <a:xfrm>
          <a:off x="4297984" y="0"/>
          <a:ext cx="4298156" cy="222170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</a:rPr>
            <a:t>формирование и развитие личностных отношений к этим нормам, ценностям, традициям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(их освоение, принятие)</a:t>
          </a:r>
          <a:endParaRPr lang="ru-RU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297984" y="0"/>
        <a:ext cx="4298156" cy="1666279"/>
      </dsp:txXfrm>
    </dsp:sp>
    <dsp:sp modelId="{874CE7A5-C495-4BD6-822B-4EAE9C8CB0A2}">
      <dsp:nvSpPr>
        <dsp:cNvPr id="0" name=""/>
        <dsp:cNvSpPr/>
      </dsp:nvSpPr>
      <dsp:spPr>
        <a:xfrm rot="10800000">
          <a:off x="0" y="2221706"/>
          <a:ext cx="4298156" cy="222170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</a:rPr>
            <a:t>приобретение соответствующего этим нормам, ценностям, традициям социокультурного опыта поведения</a:t>
          </a: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, общения, межличностных и социальных отношений, применения полученных знаний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accent2">
                <a:lumMod val="75000"/>
              </a:schemeClr>
            </a:solidFill>
          </a:endParaRPr>
        </a:p>
      </dsp:txBody>
      <dsp:txXfrm rot="10800000">
        <a:off x="0" y="2777132"/>
        <a:ext cx="4298156" cy="1666279"/>
      </dsp:txXfrm>
    </dsp:sp>
    <dsp:sp modelId="{65F99FCF-7EFF-42C0-A9DB-CE319EFA6557}">
      <dsp:nvSpPr>
        <dsp:cNvPr id="0" name=""/>
        <dsp:cNvSpPr/>
      </dsp:nvSpPr>
      <dsp:spPr>
        <a:xfrm rot="5400000">
          <a:off x="5336209" y="1167573"/>
          <a:ext cx="2221706" cy="42981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достижение личностных результатов освоения общеобразовательных </a:t>
          </a: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программ в соответствии с ФГОС (осознание российской гражданской идентичности, </a:t>
          </a:r>
          <a:r>
            <a:rPr lang="ru-RU" sz="1800" kern="1200" dirty="0" err="1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сформированность</a:t>
          </a: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ценностей самостоятельности и инициативы  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97984" y="2761224"/>
        <a:ext cx="4298156" cy="1666279"/>
      </dsp:txXfrm>
    </dsp:sp>
    <dsp:sp modelId="{F1EF761B-6CC1-4F73-B037-2FEC200017D9}">
      <dsp:nvSpPr>
        <dsp:cNvPr id="0" name=""/>
        <dsp:cNvSpPr/>
      </dsp:nvSpPr>
      <dsp:spPr>
        <a:xfrm flipV="1">
          <a:off x="2987691" y="2198844"/>
          <a:ext cx="2620929" cy="4572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89923" y="2201076"/>
        <a:ext cx="2616465" cy="41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3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0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35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31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0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0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2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0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5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9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8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2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7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A025D-7B69-471E-A8E0-19635A1D6C59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0A9FF5-DDC9-498C-8859-0C2ACE92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959" y="1447138"/>
            <a:ext cx="10565679" cy="541086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6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Региональный этап</a:t>
            </a:r>
            <a:r>
              <a:rPr lang="en-US" sz="6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65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65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</a:t>
            </a:r>
            <a:r>
              <a:rPr lang="ru-RU" sz="6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Всероссийского дистанционного конкурса среди классных руководителей на лучшие методические разработки воспитательных </a:t>
            </a:r>
            <a:r>
              <a:rPr lang="ru-RU" sz="65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мероприятий</a:t>
            </a:r>
          </a:p>
          <a:p>
            <a:pPr algn="ctr">
              <a:lnSpc>
                <a:spcPct val="120000"/>
              </a:lnSpc>
            </a:pPr>
            <a:r>
              <a:rPr lang="ru-RU" sz="6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методической разработки воспитательного мероприятия. </a:t>
            </a:r>
          </a:p>
          <a:p>
            <a:pPr algn="ctr">
              <a:lnSpc>
                <a:spcPct val="120000"/>
              </a:lnSpc>
            </a:pPr>
            <a:r>
              <a:rPr lang="ru-RU" sz="6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Пояснительная записка.</a:t>
            </a:r>
            <a:endParaRPr lang="ru-RU" sz="6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9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70000"/>
              </a:lnSpc>
            </a:pP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Погонец 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Зоя Викторовна, </a:t>
            </a:r>
            <a:b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 </a:t>
            </a: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кафедрой воспитания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МОГАУДПО «ИРО и ПКПК»</a:t>
            </a:r>
            <a:b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633" y="23383"/>
            <a:ext cx="1510009" cy="1299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34" y="173660"/>
            <a:ext cx="1170533" cy="14509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01" y="173660"/>
            <a:ext cx="1677540" cy="1120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50" y="5412993"/>
            <a:ext cx="13620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90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1.7.Педагогическая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технология, методы, приёмы.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педагогически технологий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480059"/>
              </p:ext>
            </p:extLst>
          </p:nvPr>
        </p:nvGraphicFramePr>
        <p:xfrm>
          <a:off x="677333" y="2846566"/>
          <a:ext cx="9277700" cy="3418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850">
                  <a:extLst>
                    <a:ext uri="{9D8B030D-6E8A-4147-A177-3AD203B41FA5}">
                      <a16:colId xmlns:a16="http://schemas.microsoft.com/office/drawing/2014/main" val="906665042"/>
                    </a:ext>
                  </a:extLst>
                </a:gridCol>
                <a:gridCol w="4638850">
                  <a:extLst>
                    <a:ext uri="{9D8B030D-6E8A-4147-A177-3AD203B41FA5}">
                      <a16:colId xmlns:a16="http://schemas.microsoft.com/office/drawing/2014/main" val="2582778485"/>
                    </a:ext>
                  </a:extLst>
                </a:gridCol>
              </a:tblGrid>
              <a:tr h="5980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Общепедагогические технологии воспитания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Частно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-методические технологии воспитания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034811"/>
                  </a:ext>
                </a:extLst>
              </a:tr>
              <a:tr h="16382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Гуманно-личностная технология(Ш.А.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Амонашвили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 воспитания общественного творчества в условиях коллективной творческой деятельности (И.П. Иванов)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361481"/>
                  </a:ext>
                </a:extLst>
              </a:tr>
              <a:tr h="107933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Авторская модель «Русская школа» (И.Ф. Гончаров)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 личностно-ориентированной творческой деятельности( С.Д. Поляков).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408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8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116"/>
          </a:xfrm>
        </p:spPr>
        <p:txBody>
          <a:bodyPr>
            <a:normAutofit fontScale="90000"/>
          </a:bodyPr>
          <a:lstStyle/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756735"/>
              </p:ext>
            </p:extLst>
          </p:nvPr>
        </p:nvGraphicFramePr>
        <p:xfrm>
          <a:off x="349857" y="1049570"/>
          <a:ext cx="1020152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1523">
                  <a:extLst>
                    <a:ext uri="{9D8B030D-6E8A-4147-A177-3AD203B41FA5}">
                      <a16:colId xmlns:a16="http://schemas.microsoft.com/office/drawing/2014/main" val="3389359605"/>
                    </a:ext>
                  </a:extLst>
                </a:gridCol>
              </a:tblGrid>
              <a:tr h="4430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1.8. Ресурсы (кадровые, методические, материально-технические,</a:t>
                      </a:r>
                    </a:p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информационные и др.)-</a:t>
                      </a:r>
                    </a:p>
                    <a:p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современные информационные ресурсы, ресурсы внешней образовательной и культурной среды, социальных партнёров ОО. </a:t>
                      </a:r>
                    </a:p>
                    <a:p>
                      <a:endParaRPr lang="ru-RU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552305"/>
                  </a:ext>
                </a:extLst>
              </a:tr>
              <a:tr h="7647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1.9. Рекомендации по использованию методической разработки в практике работы классных руководителей</a:t>
                      </a:r>
                    </a:p>
                    <a:p>
                      <a:endParaRPr lang="ru-RU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использования, в т. ч. и в изменённых условиях.</a:t>
                      </a:r>
                    </a:p>
                    <a:p>
                      <a:endParaRPr lang="ru-RU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342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5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3" y="415379"/>
            <a:ext cx="11236568" cy="6268916"/>
          </a:xfrm>
        </p:spPr>
      </p:pic>
    </p:spTree>
    <p:extLst>
      <p:ext uri="{BB962C8B-B14F-4D97-AF65-F5344CB8AC3E}">
        <p14:creationId xmlns:p14="http://schemas.microsoft.com/office/powerpoint/2010/main" val="13147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4" y="545123"/>
            <a:ext cx="11755314" cy="6752491"/>
          </a:xfrm>
        </p:spPr>
      </p:pic>
    </p:spTree>
    <p:extLst>
      <p:ext uri="{BB962C8B-B14F-4D97-AF65-F5344CB8AC3E}">
        <p14:creationId xmlns:p14="http://schemas.microsoft.com/office/powerpoint/2010/main" val="17104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2" y="280053"/>
            <a:ext cx="10621108" cy="6673362"/>
          </a:xfrm>
        </p:spPr>
      </p:pic>
    </p:spTree>
    <p:extLst>
      <p:ext uri="{BB962C8B-B14F-4D97-AF65-F5344CB8AC3E}">
        <p14:creationId xmlns:p14="http://schemas.microsoft.com/office/powerpoint/2010/main" val="6988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3368"/>
            <a:ext cx="8596668" cy="6202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Важно: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23569"/>
            <a:ext cx="10351125" cy="626562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может направить на конкурс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только одну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методическую разработку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воспитательного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мероприятия. У каждой разработки может быть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только один автор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(п. 3.2. Положения о конкурсе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направляется оператору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трех файлах:</a:t>
            </a:r>
          </a:p>
          <a:p>
            <a:pPr marL="0" lv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файл PDF с титульной страницей;</a:t>
            </a:r>
          </a:p>
          <a:p>
            <a:pPr marL="0" lv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файл PDF без титульной страницы;</a:t>
            </a:r>
          </a:p>
          <a:p>
            <a:pPr marL="0" lv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файл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 титульной страницей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!Методическая разработка отправляется одним архивом, подписанным фамилией автора и названием организации!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 присылает в адрес оператора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ДВА согласия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(Приложение 3., Приложение 4.).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Конкурсные материалы могут включать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ОДНО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иллюстративное приложение в любом формате.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6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701" y="410817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02" y="922352"/>
            <a:ext cx="3609892" cy="5049077"/>
          </a:xfrm>
        </p:spPr>
      </p:pic>
    </p:spTree>
    <p:extLst>
      <p:ext uri="{BB962C8B-B14F-4D97-AF65-F5344CB8AC3E}">
        <p14:creationId xmlns:p14="http://schemas.microsoft.com/office/powerpoint/2010/main" val="27079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023" y="609600"/>
            <a:ext cx="1511939" cy="12985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76272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МОГАУДПО «ИРО и ПКПК»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ВОСПИТАНИЯ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(4132) 63-31-72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Погонец Зоя Викторовна (до 14 апреля включительно), Чурсина Элеонора Александровна.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8(4132) 60-12-51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Середенко Светлана Витальевна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3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10722" cy="191891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 Магаданской области от 30.03.2023 г. № 294/11-пр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(Положение о региональном этапе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Всероссийского конкурса среди классных руководителей на лучшие методические разработки воспитательных мероприятий в Магаданской области)</a:t>
            </a:r>
            <a:endParaRPr lang="ru-RU" sz="20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97" y="2756037"/>
            <a:ext cx="2959983" cy="2959983"/>
          </a:xfrm>
        </p:spPr>
      </p:pic>
    </p:spTree>
    <p:extLst>
      <p:ext uri="{BB962C8B-B14F-4D97-AF65-F5344CB8AC3E}">
        <p14:creationId xmlns:p14="http://schemas.microsoft.com/office/powerpoint/2010/main" val="39882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6528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Пояснительная записка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413997"/>
              </p:ext>
            </p:extLst>
          </p:nvPr>
        </p:nvGraphicFramePr>
        <p:xfrm>
          <a:off x="800955" y="1049570"/>
          <a:ext cx="10116185" cy="5696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185">
                  <a:extLst>
                    <a:ext uri="{9D8B030D-6E8A-4147-A177-3AD203B41FA5}">
                      <a16:colId xmlns:a16="http://schemas.microsoft.com/office/drawing/2014/main" val="3389359605"/>
                    </a:ext>
                  </a:extLst>
                </a:gridCol>
              </a:tblGrid>
              <a:tr h="48161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1.1.Тематическое направление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32622"/>
                  </a:ext>
                </a:extLst>
              </a:tr>
              <a:tr h="62112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1.2. Тема воспитательного мероприятия и обоснование её выбора (актуальность).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77794"/>
                  </a:ext>
                </a:extLst>
              </a:tr>
              <a:tr h="62112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1.3. Целевая аудитория воспитательного мероприятия с указанием возраста/класса).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30347"/>
                  </a:ext>
                </a:extLst>
              </a:tr>
              <a:tr h="83127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1.4. Роль и место воспитательного мероприятия в системе работы классного руководителя (связь с другими мероприятиями, преемственность).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499109"/>
                  </a:ext>
                </a:extLst>
              </a:tr>
              <a:tr h="481613">
                <a:tc>
                  <a:txBody>
                    <a:bodyPr/>
                    <a:lstStyle/>
                    <a:p>
                      <a:r>
                        <a:rPr lang="ru-RU" dirty="0" smtClean="0"/>
                        <a:t>1.5. Цель, задачи, планируемые результаты воспитательного мероприятия.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170738"/>
                  </a:ext>
                </a:extLst>
              </a:tr>
              <a:tr h="621126">
                <a:tc>
                  <a:txBody>
                    <a:bodyPr/>
                    <a:lstStyle/>
                    <a:p>
                      <a:r>
                        <a:rPr lang="ru-RU" dirty="0" smtClean="0"/>
                        <a:t>1.6. Форма проведения воспитательного мероприятия и обоснование её выбора.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783884"/>
                  </a:ext>
                </a:extLst>
              </a:tr>
              <a:tr h="621126">
                <a:tc>
                  <a:txBody>
                    <a:bodyPr/>
                    <a:lstStyle/>
                    <a:p>
                      <a:r>
                        <a:rPr lang="ru-RU" dirty="0" smtClean="0"/>
                        <a:t>1.7. Педагогическая технология/методы/приёмы, используемые для достижения планируемых результатов.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926079"/>
                  </a:ext>
                </a:extLst>
              </a:tr>
              <a:tr h="566951">
                <a:tc>
                  <a:txBody>
                    <a:bodyPr/>
                    <a:lstStyle/>
                    <a:p>
                      <a:r>
                        <a:rPr lang="ru-RU" dirty="0" smtClean="0"/>
                        <a:t>1.8. Ресурсы(кадровые, методические, материально-технические, информационные и др.)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552305"/>
                  </a:ext>
                </a:extLst>
              </a:tr>
              <a:tr h="831277">
                <a:tc>
                  <a:txBody>
                    <a:bodyPr/>
                    <a:lstStyle/>
                    <a:p>
                      <a:r>
                        <a:rPr lang="ru-RU" dirty="0" smtClean="0"/>
                        <a:t>1.9. Рекомендации по использованию методической разработки в практике работы классных руководителей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342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3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6346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1.2.Тема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воспитательного мероприятия и обоснование её выбора(актуальность)</a:t>
            </a:r>
            <a:b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                             Содержание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27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2474189"/>
            <a:ext cx="8937266" cy="746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и содержание воспитательного мероприятия направлены на обновление воспитательного процесса с учётом национальных целей и приоритетных задач в сфере образования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323646"/>
            <a:ext cx="8937266" cy="10113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436829"/>
            <a:ext cx="8955800" cy="739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422" y="3323646"/>
            <a:ext cx="8526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и содержание воспитательного мероприятия затрагивают социально значимые проблемы, актуальные в настоящий момент для российского общества.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202" y="4341412"/>
            <a:ext cx="9096291" cy="2431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и содержание воспитательного мероприятия актуализируют социальный и личностный опыт обучающихся.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1.3. Целевая аудитория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воспитательного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1.4. Роль и место воспитательного мероприятия в системе   работы классного руководителя</a:t>
            </a:r>
          </a:p>
          <a:p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997260" y="1456994"/>
            <a:ext cx="978408" cy="169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2393"/>
            <a:ext cx="8596668" cy="1416937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1.5.Цель,задачи и планируемые результаты.</a:t>
            </a:r>
            <a:b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 воспитания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(Примерная рабочая программа воспитания ИИДСВ РАО,2022 г.)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1529862"/>
            <a:ext cx="9416561" cy="51610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875" y="1853167"/>
            <a:ext cx="9240716" cy="32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развитие личности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875" y="2224951"/>
            <a:ext cx="9240715" cy="1922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условий для самоопределения и социализации на основе социокультурных, духовно-нравственных ценностей и  принятых в российском обществе правил и норм поведения в интересах человека, семьи, общества и государства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875" y="4484077"/>
            <a:ext cx="9240715" cy="148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 окружающей среде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33454"/>
            <a:ext cx="8596668" cy="9647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(Примерная программа воспитания ИИДСВ РАО,2022 г.)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906088"/>
              </p:ext>
            </p:extLst>
          </p:nvPr>
        </p:nvGraphicFramePr>
        <p:xfrm>
          <a:off x="677863" y="1598613"/>
          <a:ext cx="8596312" cy="444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9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3" y="-166977"/>
            <a:ext cx="9239415" cy="6050942"/>
          </a:xfrm>
        </p:spPr>
      </p:pic>
    </p:spTree>
    <p:extLst>
      <p:ext uri="{BB962C8B-B14F-4D97-AF65-F5344CB8AC3E}">
        <p14:creationId xmlns:p14="http://schemas.microsoft.com/office/powerpoint/2010/main" val="7332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13182"/>
            <a:ext cx="8596668" cy="8825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1.6. Форма проведения мероприятия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596668" cy="4796403"/>
          </a:xfrm>
        </p:spPr>
      </p:pic>
    </p:spTree>
    <p:extLst>
      <p:ext uri="{BB962C8B-B14F-4D97-AF65-F5344CB8AC3E}">
        <p14:creationId xmlns:p14="http://schemas.microsoft.com/office/powerpoint/2010/main" val="16814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67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1.6.Форма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мероприятия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56306"/>
            <a:ext cx="9118673" cy="5287617"/>
          </a:xfrm>
        </p:spPr>
      </p:pic>
    </p:spTree>
    <p:extLst>
      <p:ext uri="{BB962C8B-B14F-4D97-AF65-F5344CB8AC3E}">
        <p14:creationId xmlns:p14="http://schemas.microsoft.com/office/powerpoint/2010/main" val="8178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1935</TotalTime>
  <Words>629</Words>
  <Application>Microsoft Office PowerPoint</Application>
  <PresentationFormat>Широкоэкранный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Аспект</vt:lpstr>
      <vt:lpstr> </vt:lpstr>
      <vt:lpstr>Приказ Министерства образования Магаданской области от 30.03.2023 г. № 294/11-пр (Положение о региональном этапе IV Всероссийского конкурса среди классных руководителей на лучшие методические разработки воспитательных мероприятий в Магаданской области)</vt:lpstr>
      <vt:lpstr>1. Пояснительная записка</vt:lpstr>
      <vt:lpstr>1.2.Тема воспитательного мероприятия и обоснование её выбора(актуальность) Тема                              Содержание АКТУАЛЬНОСТЬ</vt:lpstr>
      <vt:lpstr>1.5.Цель,задачи и планируемые результаты.  Цель воспитания  (Примерная рабочая программа воспитания ИИДСВ РАО,2022 г.)</vt:lpstr>
      <vt:lpstr>Задачи воспитания  (Примерная программа воспитания ИИДСВ РАО,2022 г.)</vt:lpstr>
      <vt:lpstr>Презентация PowerPoint</vt:lpstr>
      <vt:lpstr>1.6. Форма проведения мероприятия</vt:lpstr>
      <vt:lpstr>1.6.Форма проведения мероприятия</vt:lpstr>
      <vt:lpstr> 1.7.Педагогическая технология, методы, приёмы. Примеры педагогически технологий 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Важно: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User</cp:lastModifiedBy>
  <cp:revision>86</cp:revision>
  <dcterms:created xsi:type="dcterms:W3CDTF">2022-02-22T02:20:46Z</dcterms:created>
  <dcterms:modified xsi:type="dcterms:W3CDTF">2023-04-12T03:02:24Z</dcterms:modified>
</cp:coreProperties>
</file>