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8"/>
  </p:notesMasterIdLst>
  <p:sldIdLst>
    <p:sldId id="258" r:id="rId2"/>
    <p:sldId id="280" r:id="rId3"/>
    <p:sldId id="277" r:id="rId4"/>
    <p:sldId id="278" r:id="rId5"/>
    <p:sldId id="279" r:id="rId6"/>
    <p:sldId id="276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5" r:id="rId21"/>
    <p:sldId id="296" r:id="rId22"/>
    <p:sldId id="297" r:id="rId23"/>
    <p:sldId id="298" r:id="rId24"/>
    <p:sldId id="301" r:id="rId25"/>
    <p:sldId id="300" r:id="rId26"/>
    <p:sldId id="29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D9350-85D6-4A24-9996-77567A3F4BEF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4500D-ED67-474F-BFD8-6BF292A98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48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допускаются поданные в установленные настоящим </a:t>
            </a:r>
            <a:r>
              <a:rPr lang="ru-RU" dirty="0" err="1" smtClean="0"/>
              <a:t>Поожением</a:t>
            </a:r>
            <a:r>
              <a:rPr lang="ru-RU" dirty="0" smtClean="0"/>
              <a:t> сроки материалы, содержание которых соответствует номинациям Конкурса </a:t>
            </a:r>
            <a:r>
              <a:rPr lang="ru-RU" dirty="0" err="1" smtClean="0"/>
              <a:t>итребованиям</a:t>
            </a:r>
            <a:r>
              <a:rPr lang="ru-RU" dirty="0" smtClean="0"/>
              <a:t> </a:t>
            </a:r>
            <a:r>
              <a:rPr lang="ru-RU" dirty="0" err="1" smtClean="0"/>
              <a:t>Поожения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4500D-ED67-474F-BFD8-6BF292A98F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60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93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0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5358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631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09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408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0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32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10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7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65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74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69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48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72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7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A025D-7B69-471E-A8E0-19635A1D6C59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5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8959" y="1926429"/>
            <a:ext cx="10565679" cy="4505558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20000"/>
              </a:lnSpc>
            </a:pPr>
            <a:r>
              <a:rPr lang="ru-RU" sz="65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</a:p>
          <a:p>
            <a:pPr algn="ctr">
              <a:lnSpc>
                <a:spcPct val="120000"/>
              </a:lnSpc>
            </a:pPr>
            <a:r>
              <a:rPr lang="ru-RU" sz="67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«МЕТОДИЧЕСКАЯ ШКАТУЛКА 2023 г.»: </a:t>
            </a:r>
          </a:p>
          <a:p>
            <a:pPr algn="ctr">
              <a:lnSpc>
                <a:spcPct val="120000"/>
              </a:lnSpc>
            </a:pPr>
            <a:r>
              <a:rPr lang="ru-RU" sz="67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</a:p>
          <a:p>
            <a:pPr algn="ctr">
              <a:lnSpc>
                <a:spcPct val="120000"/>
              </a:lnSpc>
            </a:pPr>
            <a:r>
              <a:rPr lang="ru-RU" sz="65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Магаданской области</a:t>
            </a:r>
            <a:endParaRPr lang="ru-RU" sz="65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9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70000"/>
              </a:lnSpc>
              <a:spcBef>
                <a:spcPts val="0"/>
              </a:spcBef>
            </a:pPr>
            <a:r>
              <a:rPr lang="ru-RU" sz="21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Чурсина</a:t>
            </a:r>
            <a:r>
              <a:rPr lang="ru-RU" sz="2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Элеонора Александровна, </a:t>
            </a:r>
            <a:r>
              <a:rPr lang="ru-RU" sz="2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доцент  кафедры воспитания</a:t>
            </a:r>
            <a:r>
              <a:rPr lang="ru-RU" sz="2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МОГАУДПО «ИРО и ПКПК</a:t>
            </a:r>
            <a:r>
              <a:rPr lang="ru-RU" sz="2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</a:p>
          <a:p>
            <a:pPr algn="r">
              <a:lnSpc>
                <a:spcPct val="170000"/>
              </a:lnSpc>
              <a:spcBef>
                <a:spcPts val="0"/>
              </a:spcBef>
            </a:pPr>
            <a:r>
              <a:rPr lang="ru-RU" sz="2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кандидат педагогических наук, доцент</a:t>
            </a:r>
            <a:r>
              <a:rPr lang="ru-RU" sz="2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9633" y="23383"/>
            <a:ext cx="1510009" cy="12994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34" y="173660"/>
            <a:ext cx="1170533" cy="145097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150" y="173660"/>
            <a:ext cx="2438400" cy="162876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0779" y="4683474"/>
            <a:ext cx="1365622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 ПРОВОДИТСЯ В ЧЕТЫРЕ ЭТАПА:</a:t>
            </a:r>
          </a:p>
          <a:p>
            <a:pPr algn="just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 ЗАВЕРШЕН –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заявок на участие в Конкурсе осуществлялся в период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15 марта по 31 марта 2023 г. включительно;</a:t>
            </a:r>
          </a:p>
          <a:p>
            <a:pPr algn="just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 –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конкурсных материалов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 апреля по 30 апреля 2023 г. включительно;</a:t>
            </a:r>
          </a:p>
          <a:p>
            <a:pPr algn="just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этап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экспертная  оценка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представленных материалов, подведение итогов Конкурса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 мая по 15 мая 2023 г.;</a:t>
            </a:r>
          </a:p>
          <a:p>
            <a:pPr algn="just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 – награждение победителей и призеров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Конкурса, презентация работ победителей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ноябрь 2023 г.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456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145" y="2160590"/>
            <a:ext cx="8590512" cy="4332574"/>
          </a:xfrm>
        </p:spPr>
        <p:txBody>
          <a:bodyPr>
            <a:normAutofit/>
          </a:bodyPr>
          <a:lstStyle/>
          <a:p>
            <a:pPr algn="ctr"/>
            <a:endParaRPr lang="ru-RU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МАТЕРИАЛАМ, ПРЕДСТАВЛЯЕМЫМ НА КОНКУРС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9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участию в Конкурсе допускаются </a:t>
            </a:r>
            <a:r>
              <a:rPr lang="ru-RU" sz="195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по́данные</a:t>
            </a:r>
            <a:r>
              <a:rPr lang="ru-RU" sz="19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установленные настоящим Положением сроки материалы, содержание которых соответствует номинациям Конкурса и требованиям настоящего Положения</a:t>
            </a:r>
            <a:r>
              <a:rPr lang="ru-RU" sz="19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Пакет документов для участия в Конкурсе (заявка, согласие на обработку персональных данных Участника, конкурсная работа) направляется по адресу электронной </a:t>
            </a:r>
            <a:r>
              <a:rPr lang="ru-RU" sz="19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почты </a:t>
            </a:r>
            <a:r>
              <a:rPr lang="ru-RU" sz="19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konkurs@iro-49.ru</a:t>
            </a:r>
            <a:r>
              <a:rPr lang="ru-RU" sz="19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указанием в теме электронного письма «Методическая шкатулка 2023».</a:t>
            </a:r>
          </a:p>
        </p:txBody>
      </p:sp>
    </p:spTree>
    <p:extLst>
      <p:ext uri="{BB962C8B-B14F-4D97-AF65-F5344CB8AC3E}">
        <p14:creationId xmlns:p14="http://schemas.microsoft.com/office/powerpoint/2010/main" val="4001488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91851"/>
            <a:ext cx="8596668" cy="3880773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Пакет документов включает в себя: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Отсканированная в формате 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заявка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участие в Конкурсе, заверенная руководителем организации – в срок до 31 марта 2023 г. включительно;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Согласие на обработку персональных данных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 срок до 31 марта 2023 г. включительно;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Титульный лист единого образца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 срок до 30 апреля 2023 г. включительно;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Конкурсный материал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принимается в срок до 30 апреля 2023 г. 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ключительно.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316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ОФОРМЛЕНИЮ: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Конкурсный материал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должен быть аккуратно оформлен, страницы пронумерованы. Объем работы не более 20 страниц (титульный лист, оглавление, список литературы и источников, приложения в объем работы не входят). </a:t>
            </a:r>
          </a:p>
          <a:p>
            <a:pPr algn="just"/>
            <a:r>
              <a:rPr lang="ru-RU" sz="2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текстовых работ: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текстовый редактор 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(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шрифт «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 New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поля: слева – 3 см, справа – 1,5 см, сверху и снизу – 2 см, кегель № 14, межстрочный интервал </a:t>
            </a:r>
            <a:r>
              <a:rPr lang="ru-RU" sz="20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1,15.</a:t>
            </a:r>
            <a:endParaRPr lang="ru-RU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Таблицы, схемы, рисунки, формулы, графики представляются внутри основного текста (документа в формате 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выносится отдельными приложениями к проекту (в форматах 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xls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pdf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jpeg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приложения представляются в электронном виде.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385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5FCBEF"/>
              </a:buClr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ОФОРМЛЕНИЮ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>
              <a:buClr>
                <a:srgbClr val="5FCBEF"/>
              </a:buClr>
            </a:pPr>
            <a:r>
              <a:rPr lang="ru-RU" sz="2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работ в формате видео: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технические требования</a:t>
            </a:r>
          </a:p>
          <a:p>
            <a:pPr algn="just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0314"/>
              </p:ext>
            </p:extLst>
          </p:nvPr>
        </p:nvGraphicFramePr>
        <p:xfrm>
          <a:off x="851877" y="3001758"/>
          <a:ext cx="813581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908">
                  <a:extLst>
                    <a:ext uri="{9D8B030D-6E8A-4147-A177-3AD203B41FA5}">
                      <a16:colId xmlns:a16="http://schemas.microsoft.com/office/drawing/2014/main" val="493833118"/>
                    </a:ext>
                  </a:extLst>
                </a:gridCol>
                <a:gridCol w="4067908">
                  <a:extLst>
                    <a:ext uri="{9D8B030D-6E8A-4147-A177-3AD203B41FA5}">
                      <a16:colId xmlns:a16="http://schemas.microsoft.com/office/drawing/2014/main" val="36238489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ФОРМАТ</a:t>
                      </a:r>
                    </a:p>
                    <a:p>
                      <a:pPr algn="ctr"/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MP4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,</a:t>
                      </a:r>
                      <a:r>
                        <a:rPr lang="ru-RU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70C0"/>
                          </a:solidFill>
                        </a:rPr>
                        <a:t>WebM</a:t>
                      </a:r>
                      <a:r>
                        <a:rPr lang="ru-RU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MOV</a:t>
                      </a:r>
                      <a:r>
                        <a:rPr lang="ru-RU" baseline="0" dirty="0" smtClean="0">
                          <a:solidFill>
                            <a:srgbClr val="0070C0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OT</a:t>
                      </a:r>
                      <a:r>
                        <a:rPr lang="ru-RU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FLV</a:t>
                      </a:r>
                      <a:r>
                        <a:rPr lang="ru-RU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AVI</a:t>
                      </a:r>
                      <a:endParaRPr lang="ru-RU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94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РАЗМЕР</a:t>
                      </a:r>
                    </a:p>
                    <a:p>
                      <a:pPr algn="ctr"/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100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MB  - 1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,2</a:t>
                      </a:r>
                      <a:r>
                        <a:rPr lang="ru-RU" baseline="0" dirty="0" smtClean="0">
                          <a:solidFill>
                            <a:srgbClr val="0070C0"/>
                          </a:solidFill>
                        </a:rPr>
                        <a:t> Гб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605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ДЛИТЕЛЬНОСТЬ</a:t>
                      </a:r>
                    </a:p>
                    <a:p>
                      <a:pPr algn="ctr"/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До 300 с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847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МИНИМАЛЬНОЕ РАЗРЕШЕНИЕ</a:t>
                      </a:r>
                    </a:p>
                    <a:p>
                      <a:pPr algn="ctr"/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360 р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795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РЕКОМЕНДОВАННОЕ РАЗРЕШЕНИЕ</a:t>
                      </a:r>
                    </a:p>
                    <a:p>
                      <a:pPr algn="ctr"/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1080 р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644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404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5FCBEF"/>
              </a:buClr>
            </a:pP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ОФОРМЛЕНИЮ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>
              <a:buClr>
                <a:srgbClr val="5FCBEF"/>
              </a:buClr>
            </a:pPr>
            <a:r>
              <a:rPr lang="ru-RU" sz="2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презентаций: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 презентации: 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pptx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(стандартное разрешение файла презентаций 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либо 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pdf.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Соотношение сторон 16:9, альбомная (горизонтальная). Рисунки (фотографии) включаются в презентацию в виде вставки графического объекта (рисунки).:</a:t>
            </a:r>
          </a:p>
          <a:p>
            <a:pPr lvl="0" algn="just">
              <a:buClr>
                <a:srgbClr val="5FCBEF"/>
              </a:buClr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Допустимые шрифты для оформления надписей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Courier (</a:t>
            </a:r>
            <a:r>
              <a:rPr lang="en-US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Couier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New)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Желательно устанавливать единый стиль шрифта для всей презентации. Текст – емкий (только главная мысль, в стиле «выжимки» резюме»). Количество слайдов – не более 20, включая титульный.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672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КРИТЕРИИ ОЦЕНКИ КОНКУРСНЫХ РАБОТ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Оригинальность авторского замысла и подхода к раскрытию темы.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Актуальность темы и содержания конкурсного материала.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Презентабельность (эстетика оформления, отсутствие в содержании представленного материала опечаток и ошибок; корректные ссылки на цитируемые фрагменты текстов иных авторов, документы; использование единого стиля оформления, соответствующего официально-деловым стандартам представления методической продукции).</a:t>
            </a:r>
          </a:p>
          <a:p>
            <a:pPr algn="just"/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323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ПОДВЕДЕНИЕ ИТОГОВ КОНКУРСА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По каждой номинации присуждается 1 (победитель Конкурса), 2 и 3 место (призеры Конкурса).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Победители и призеры Конкурса награждаются дипломами соответствующих степеней. На церемонии награждения победители Конкурса проводят презентацию своих работ.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Все участники получают сертификаты, подтверждающие факт участия в Конкурсе.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751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зарегистрированных конкурсных работ – 124.</a:t>
            </a:r>
            <a:endParaRPr lang="ru-RU" sz="20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оличество индивидуальных работ – 103.</a:t>
            </a:r>
            <a:endParaRPr lang="ru-RU" sz="20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оличество коллективных работ – 21.</a:t>
            </a:r>
            <a:endParaRPr lang="ru-RU" sz="20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оличество участников – 167.</a:t>
            </a:r>
            <a:endParaRPr lang="ru-RU" sz="20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558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 по номинациям:</a:t>
            </a:r>
            <a:endParaRPr lang="ru-RU" sz="2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«Исследовательская работа»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6 работ;</a:t>
            </a:r>
            <a:endParaRPr lang="ru-RU" sz="2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«Социальные ролики»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13 работ;</a:t>
            </a:r>
            <a:endParaRPr lang="ru-RU" sz="2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«Методический продукт»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37 работ;</a:t>
            </a:r>
            <a:endParaRPr lang="ru-RU" sz="2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«Творческие работы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– 38 работ;</a:t>
            </a:r>
            <a:endParaRPr lang="ru-RU" sz="2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«Методическая разработка воспитательного мероприятия»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30 работ.</a:t>
            </a:r>
            <a:endParaRPr lang="ru-RU" sz="2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7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642157" cy="23922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образования Магаданской области от 14.03.2023 г. № 231/11-пр</a:t>
            </a:r>
            <a:br>
              <a:rPr lang="ru-R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(Положение о 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егиональном конкурсе 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области)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895" y="3148637"/>
            <a:ext cx="3310415" cy="303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62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ЗАМЕЧАНИЯ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ОФОРМЛЕНИЮ ЗАЯВОК И КОНКУРСНЫХ РАБОТ: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Грубая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ошибка соединять все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заявки и согласия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образовательной организации одним файлом в формате PDF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КАЖДУЮ КОНКУРСНУЮ РАБОТУ индивидуальную или коллективную должна быть оформлена заявка и согласие/согласия отдельным архивом. </a:t>
            </a:r>
            <a:endParaRPr lang="ru-RU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92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8763445" cy="4697411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600"/>
              </a:spcBef>
              <a:buClr>
                <a:srgbClr val="5FCBEF"/>
              </a:buClr>
              <a:buNone/>
            </a:pP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ЗАМЕЧАНИЯ </a:t>
            </a:r>
          </a:p>
          <a:p>
            <a:pPr marL="0" lvl="0" indent="0" algn="ctr">
              <a:spcBef>
                <a:spcPts val="600"/>
              </a:spcBef>
              <a:buClr>
                <a:srgbClr val="5FCBEF"/>
              </a:buClr>
              <a:buNone/>
            </a:pP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ОФОРМЛЕНИЮ ЗАЯВОК И КОНКУРСНЫХ РАБОТ: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Грубая ошибка подписывать названия файлов следующим образом: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скопич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001»,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2023-03-31_005.pdf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1680152241138.jpg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0" indent="0">
              <a:buNone/>
            </a:pP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ОБРАЗЕЦ ПОДПИСАНИЯ НАЗВАНИЯ </a:t>
            </a:r>
          </a:p>
          <a:p>
            <a:pPr marL="0" lvl="0" indent="0" algn="ctr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ФАЙЛА/АРХИВА ЗАЯВКИ, СОГЛАСИЯ: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«Заявка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согласие Мазаева Т. В. МОГКУ Детский дом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Надежда».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507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Clr>
                <a:srgbClr val="5FCBEF"/>
              </a:buClr>
              <a:buNone/>
            </a:pP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ЗАМЕЧАНИЯ </a:t>
            </a:r>
          </a:p>
          <a:p>
            <a:pPr marL="0" lvl="0" indent="0" algn="ctr">
              <a:buClr>
                <a:srgbClr val="5FCBEF"/>
              </a:buClr>
              <a:buNone/>
            </a:pP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ОФОРМЛЕНИЮ ЗАЯВОК И КОНКУРСНЫХ РАБОТ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algn="just">
              <a:buClr>
                <a:srgbClr val="5FCBEF"/>
              </a:buClr>
              <a:buNone/>
            </a:pP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Заявка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формате </a:t>
            </a:r>
            <a:r>
              <a:rPr lang="ru-RU" sz="2000" b="1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pdf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должна быть представлена на фирменном бланке образовательной организации с подписью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руководителя.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заявка оформлена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на фирменном бланке образовательной организации, то подпись руководителя должна быть заверена печатью организации. В противном случае заявка является недействительной. </a:t>
            </a:r>
            <a:endParaRPr lang="ru-RU" sz="2000" b="1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14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В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заявке конкурсант должен указать номинацию согласно Положению о конкурсе. Конкурсная работа, в которой неверно указана номинация,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отклоняется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Например,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НОМИНАЦИИ: «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МЕТОДИЧЕСКАЯ РАЗРАБОТКА ВОСПИТАТЕЛЬНОГО МЕРОПРИЯТИЯ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представлена к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онкурсная работа «Урок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«Доли и дроби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данном случае конкурсная работа не соответствует заявленной номинации,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следовательно работа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будет отклонена.</a:t>
            </a:r>
          </a:p>
          <a:p>
            <a:pPr marL="0" indent="0" algn="just">
              <a:buNone/>
            </a:pP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ВНИМАНИЕ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В Конкурсе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ИМЕЮТ права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принимать участие учащиеся образовательных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1247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Один из важных критериев оценивания конкурсной работы – это культура её представления.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содержания представленного материала условиям конкурса. Текст конкурсной работы должен быть отформатирован, вычитан, соответствовать требованиям, которые обозначены в Положении о Конкурсе: поля, шрифт, межстрочный интервал, абзац, заголовки, список литературы (должен быть оформлен в соответствии с ГОСТ библиографического описания источников).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0704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>
              <a:solidFill>
                <a:srgbClr val="0070C0"/>
              </a:solidFill>
            </a:endParaRPr>
          </a:p>
          <a:p>
            <a:pPr algn="ctr"/>
            <a:endParaRPr lang="ru-RU" dirty="0">
              <a:solidFill>
                <a:srgbClr val="0070C0"/>
              </a:solidFill>
            </a:endParaRPr>
          </a:p>
          <a:p>
            <a:pPr algn="ctr"/>
            <a:endParaRPr lang="ru-RU" dirty="0" smtClean="0">
              <a:solidFill>
                <a:srgbClr val="0070C0"/>
              </a:solidFill>
            </a:endParaRPr>
          </a:p>
          <a:p>
            <a:pPr algn="ctr"/>
            <a:endParaRPr lang="ru-RU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</a:t>
            </a:r>
            <a:r>
              <a:rPr lang="ru-RU" sz="32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</a:t>
            </a:r>
            <a:endParaRPr lang="ru-RU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4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800"/>
              </a:spcBef>
            </a:pPr>
            <a:endParaRPr lang="ru-RU" sz="2800" b="1" dirty="0" smtClean="0">
              <a:solidFill>
                <a:srgbClr val="0070C0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0070C0"/>
                </a:solidFill>
              </a:rPr>
              <a:t>Конкурс проводится                                         в </a:t>
            </a:r>
            <a:r>
              <a:rPr lang="ru-RU" sz="3200" b="1" dirty="0" smtClean="0">
                <a:solidFill>
                  <a:srgbClr val="0070C0"/>
                </a:solidFill>
              </a:rPr>
              <a:t>Год педагога и наставника </a:t>
            </a:r>
            <a:r>
              <a:rPr lang="ru-RU" sz="2800" b="1" dirty="0" smtClean="0">
                <a:solidFill>
                  <a:srgbClr val="0070C0"/>
                </a:solidFill>
              </a:rPr>
              <a:t>и                         в год </a:t>
            </a:r>
            <a:r>
              <a:rPr lang="ru-RU" sz="3200" b="1" dirty="0" smtClean="0">
                <a:solidFill>
                  <a:srgbClr val="0070C0"/>
                </a:solidFill>
              </a:rPr>
              <a:t>200-летия со дня рождения великого </a:t>
            </a:r>
            <a:r>
              <a:rPr lang="ru-RU" sz="3200" b="1" dirty="0">
                <a:solidFill>
                  <a:srgbClr val="0070C0"/>
                </a:solidFill>
              </a:rPr>
              <a:t>русского </a:t>
            </a:r>
            <a:r>
              <a:rPr lang="ru-RU" sz="3200" b="1" dirty="0" smtClean="0">
                <a:solidFill>
                  <a:srgbClr val="0070C0"/>
                </a:solidFill>
              </a:rPr>
              <a:t>педагога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К.Д. Ушинского</a:t>
            </a:r>
            <a:r>
              <a:rPr lang="ru-RU" sz="2800" b="1" dirty="0" smtClean="0">
                <a:solidFill>
                  <a:srgbClr val="0070C0"/>
                </a:solidFill>
              </a:rPr>
              <a:t>,                                основателя отечественной педагогики.</a:t>
            </a:r>
          </a:p>
          <a:p>
            <a:pPr lvl="0" algn="ctr">
              <a:buClr>
                <a:srgbClr val="5FCBEF"/>
              </a:buClr>
            </a:pP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0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buClr>
                <a:srgbClr val="5FCBEF"/>
              </a:buClr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ЦЕЛЬ КОНКУРСА: </a:t>
            </a:r>
            <a:r>
              <a:rPr lang="ru-RU" sz="2000" dirty="0" smtClean="0">
                <a:solidFill>
                  <a:srgbClr val="0070C0"/>
                </a:solidFill>
              </a:rPr>
              <a:t>повышение </a:t>
            </a:r>
            <a:r>
              <a:rPr lang="ru-RU" sz="2000" dirty="0">
                <a:solidFill>
                  <a:srgbClr val="0070C0"/>
                </a:solidFill>
              </a:rPr>
              <a:t>престижа профессии, распространение и внедрение результативного опыта наставничества в образовательных организациях Магаданской области, популяризация педагогических профессий, ориентация молодежи на выбор педагогических специальностей, повышение творческой активности работников образовательных </a:t>
            </a:r>
            <a:r>
              <a:rPr lang="ru-RU" sz="2000" dirty="0" smtClean="0">
                <a:solidFill>
                  <a:srgbClr val="0070C0"/>
                </a:solidFill>
              </a:rPr>
              <a:t>организациях.</a:t>
            </a:r>
            <a:endParaRPr lang="ru-RU" sz="2000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9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ЗАДАЧИ КОНКУРСА: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выявить и обобщить опыт работы образовательных организаций Магаданской области по реализации практик  наставничества в образовательных организациях Магаданской области;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п</a:t>
            </a:r>
            <a:r>
              <a:rPr lang="ru-RU" sz="2000" dirty="0" smtClean="0">
                <a:solidFill>
                  <a:srgbClr val="0070C0"/>
                </a:solidFill>
              </a:rPr>
              <a:t>оддержать педагогов, внедряющих практики наставничества в образовательный процесс;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с</a:t>
            </a:r>
            <a:r>
              <a:rPr lang="ru-RU" sz="2000" dirty="0" smtClean="0">
                <a:solidFill>
                  <a:srgbClr val="0070C0"/>
                </a:solidFill>
              </a:rPr>
              <a:t>пособствовать развитию методической компетентности педагогов в области проектирования наставнических  практик в системе учитель-учитель;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45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0070C0"/>
              </a:solidFill>
            </a:endParaRPr>
          </a:p>
          <a:p>
            <a:pPr lvl="0" algn="just">
              <a:buClr>
                <a:srgbClr val="5FCBEF"/>
              </a:buClr>
            </a:pPr>
            <a:r>
              <a:rPr lang="ru-RU" sz="2000" b="1" dirty="0">
                <a:solidFill>
                  <a:srgbClr val="0070C0"/>
                </a:solidFill>
              </a:rPr>
              <a:t>ЗАДАЧИ КОНКУРСА:</a:t>
            </a:r>
          </a:p>
          <a:p>
            <a:pPr lvl="0" algn="just">
              <a:buClr>
                <a:srgbClr val="5FCBEF"/>
              </a:buClr>
            </a:pPr>
            <a:r>
              <a:rPr lang="ru-RU" sz="2000" dirty="0" smtClean="0">
                <a:solidFill>
                  <a:srgbClr val="0070C0"/>
                </a:solidFill>
              </a:rPr>
              <a:t>актуализировать </a:t>
            </a:r>
            <a:r>
              <a:rPr lang="ru-RU" sz="2000" dirty="0">
                <a:solidFill>
                  <a:srgbClr val="0070C0"/>
                </a:solidFill>
              </a:rPr>
              <a:t>потенциал педагогического наследия лучших педагогов Магаданской области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способствовать формированию бережного и уважительного отношения к наследию классиков отечественной педагогики;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с</a:t>
            </a:r>
            <a:r>
              <a:rPr lang="ru-RU" sz="2000" dirty="0" smtClean="0">
                <a:solidFill>
                  <a:srgbClr val="0070C0"/>
                </a:solidFill>
              </a:rPr>
              <a:t>оздать региональный информационный банк лучших практик и программ наставничества.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9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 КОНКУРСА: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Конкурсе может принять участие педагогический работник или творческая группа педагогических работников образовательных организаций Магаданской области независимо от их организационно-правовой формы.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 В Конкурсе не имеют права принимать участие учащиеся образовательных организаций.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874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309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НОМИНАЦИИ КОНКУРСА: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ИССЛЕДОВАТЕЛЬСКИЕ РАБОТЫ,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отражающие роль и значение педагогической профессии, вклад отдельных педагогов и педагогических династий региона в становление и развитие региональной системы образования;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ВИДЕОРОЛИКИ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отражающие значимость профессии педагога и роль наставничества в образовании;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МЕТОДИЧЕСКИЙ ПРОДУКТ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(пособия, раздаточные материалы, презентации и т.п.);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ТВОРЧЕСКИЕ РАБОТЫ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(эссе, стихи собственного сочинения, </a:t>
            </a:r>
            <a:r>
              <a:rPr lang="ru-RU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фотообраз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видеообраз, слайд-презентация, арт-образ, коллаж-портрет, литературный или художественный образ наставника, представленный самим наставником или его наставляемым и т.п.);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МЕТОДИЧЕСКАЯ РАЗРАБОТКА ВОСПИТАТЕЛЬНОГО МЕРОПРИЯТИЯ.</a:t>
            </a:r>
          </a:p>
          <a:p>
            <a:pPr algn="just"/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5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конкурс методических разработок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ШКАТУЛКА 2023 г.»: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– ПРОФЕССИЯ ДАЛЬНЕГО ДЕЙСТВИЯ»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Магаданской области)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ТЕМАТИЧЕСКИЕ НАПРАВЛЕНИЯ КОНКУРСА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Педагогическое наследие классиков отечественной педагогики как фундамент современной системы образования.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фокусе – колымское образование.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 – первый наставник.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Наставничество как образ жизни.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личного опыта.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горжусь…</a:t>
            </a:r>
          </a:p>
          <a:p>
            <a:pPr algn="just"/>
            <a:endParaRPr lang="ru-RU" dirty="0" smtClean="0">
              <a:solidFill>
                <a:srgbClr val="0070C0"/>
              </a:solidFill>
            </a:endParaRPr>
          </a:p>
          <a:p>
            <a:pPr algn="just"/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78331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1447</TotalTime>
  <Words>1358</Words>
  <Application>Microsoft Office PowerPoint</Application>
  <PresentationFormat>Широкоэкранный</PresentationFormat>
  <Paragraphs>157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Times New Roman</vt:lpstr>
      <vt:lpstr>Trebuchet MS</vt:lpstr>
      <vt:lpstr>Wingdings 3</vt:lpstr>
      <vt:lpstr>Аспект</vt:lpstr>
      <vt:lpstr> </vt:lpstr>
      <vt:lpstr>Приказ Министерства образования Магаданской области от 14.03.2023 г. № 231/11-пр  (Положение о региональном конкурсе методических разработок  «МЕТОДИЧЕСКАЯ ШКАТУЛКА 2023 г.»:  «УЧИТЕЛЬ – ПРОФЕССИЯ ДАЛЬНЕГО ДЕЙСТВИЯ»  в Магаданской области)       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  <vt:lpstr>Региональный конкурс методических разработок  «МЕТОДИЧЕСКАЯ ШКАТУЛКА 2023 г.»:  «УЧИТЕЛЬ – ПРОФЕССИЯ ДАЛЬНЕГО ДЕЙСТВИЯ»  в Магаданской области)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user</cp:lastModifiedBy>
  <cp:revision>103</cp:revision>
  <dcterms:created xsi:type="dcterms:W3CDTF">2022-02-22T02:20:46Z</dcterms:created>
  <dcterms:modified xsi:type="dcterms:W3CDTF">2023-04-12T04:10:39Z</dcterms:modified>
</cp:coreProperties>
</file>