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36" r:id="rId3"/>
    <p:sldId id="337" r:id="rId4"/>
    <p:sldId id="339" r:id="rId5"/>
    <p:sldId id="341" r:id="rId6"/>
    <p:sldId id="343" r:id="rId7"/>
    <p:sldId id="344" r:id="rId8"/>
    <p:sldId id="354" r:id="rId9"/>
    <p:sldId id="355" r:id="rId10"/>
    <p:sldId id="353" r:id="rId11"/>
    <p:sldId id="345" r:id="rId12"/>
    <p:sldId id="346" r:id="rId13"/>
    <p:sldId id="347" r:id="rId14"/>
    <p:sldId id="300" r:id="rId15"/>
    <p:sldId id="348" r:id="rId16"/>
    <p:sldId id="349" r:id="rId17"/>
    <p:sldId id="352" r:id="rId18"/>
    <p:sldId id="350" r:id="rId19"/>
    <p:sldId id="351" r:id="rId20"/>
    <p:sldId id="356" r:id="rId21"/>
  </p:sldIdLst>
  <p:sldSz cx="18288000" cy="102870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2-15" initials="2" lastIdx="3" clrIdx="0">
    <p:extLst>
      <p:ext uri="{19B8F6BF-5375-455C-9EA6-DF929625EA0E}">
        <p15:presenceInfo xmlns:p15="http://schemas.microsoft.com/office/powerpoint/2012/main" userId="202-1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B8A"/>
    <a:srgbClr val="F7B7C6"/>
    <a:srgbClr val="343750"/>
    <a:srgbClr val="E75246"/>
    <a:srgbClr val="FF7C80"/>
    <a:srgbClr val="170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5332" autoAdjust="0"/>
  </p:normalViewPr>
  <p:slideViewPr>
    <p:cSldViewPr>
      <p:cViewPr varScale="1">
        <p:scale>
          <a:sx n="53" d="100"/>
          <a:sy n="53" d="100"/>
        </p:scale>
        <p:origin x="758" y="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0933"/>
          </a:xfrm>
          <a:prstGeom prst="rect">
            <a:avLst/>
          </a:prstGeom>
        </p:spPr>
        <p:txBody>
          <a:bodyPr vert="horz" lIns="53520" tIns="26760" rIns="53520" bIns="26760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308" y="0"/>
            <a:ext cx="4302919" cy="340933"/>
          </a:xfrm>
          <a:prstGeom prst="rect">
            <a:avLst/>
          </a:prstGeom>
        </p:spPr>
        <p:txBody>
          <a:bodyPr vert="horz" lIns="53520" tIns="26760" rIns="53520" bIns="26760" rtlCol="0"/>
          <a:lstStyle>
            <a:lvl1pPr algn="r">
              <a:defRPr sz="700"/>
            </a:lvl1pPr>
          </a:lstStyle>
          <a:p>
            <a:fld id="{3FCA4E1E-1301-41DE-8A36-200DFEB48ADF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520" tIns="26760" rIns="53520" bIns="267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71906"/>
            <a:ext cx="7943850" cy="2676060"/>
          </a:xfrm>
          <a:prstGeom prst="rect">
            <a:avLst/>
          </a:prstGeom>
        </p:spPr>
        <p:txBody>
          <a:bodyPr vert="horz" lIns="53520" tIns="26760" rIns="53520" bIns="2676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743"/>
            <a:ext cx="4302919" cy="340932"/>
          </a:xfrm>
          <a:prstGeom prst="rect">
            <a:avLst/>
          </a:prstGeom>
        </p:spPr>
        <p:txBody>
          <a:bodyPr vert="horz" lIns="53520" tIns="26760" rIns="53520" bIns="26760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308" y="6456743"/>
            <a:ext cx="4302919" cy="340932"/>
          </a:xfrm>
          <a:prstGeom prst="rect">
            <a:avLst/>
          </a:prstGeom>
        </p:spPr>
        <p:txBody>
          <a:bodyPr vert="horz" lIns="53520" tIns="26760" rIns="53520" bIns="26760" rtlCol="0" anchor="b"/>
          <a:lstStyle>
            <a:lvl1pPr algn="r">
              <a:defRPr sz="700"/>
            </a:lvl1pPr>
          </a:lstStyle>
          <a:p>
            <a:fld id="{9D884889-EFDE-446E-8DEC-5C9E490D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3434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31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s://edsoo.ru/Normativnie_dokumenti.htm" TargetMode="External"/><Relationship Id="rId4" Type="http://schemas.openxmlformats.org/officeDocument/2006/relationships/hyperlink" Target="https://edsoo.ru/constructo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edsoo.ru/Normativnie_dokumenti.htm" TargetMode="External"/><Relationship Id="rId4" Type="http://schemas.openxmlformats.org/officeDocument/2006/relationships/hyperlink" Target="https://edsoo.ru/Konstruktor_uchebnih_pla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quick.apkpro.ru/q/kUFcaPX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hyperlink" Target="mailto:cpm@iro-49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" y="-99849"/>
            <a:ext cx="18287999" cy="10386850"/>
          </a:xfrm>
          <a:custGeom>
            <a:avLst/>
            <a:gdLst/>
            <a:ahLst/>
            <a:cxnLst/>
            <a:rect l="l" t="t" r="r" b="b"/>
            <a:pathLst>
              <a:path w="18287999" h="10286999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03529" y="0"/>
            <a:ext cx="4784469" cy="3828657"/>
          </a:xfrm>
          <a:custGeom>
            <a:avLst/>
            <a:gdLst/>
            <a:ahLst/>
            <a:cxnLst/>
            <a:rect l="l" t="t" r="r" b="b"/>
            <a:pathLst>
              <a:path w="4784469" h="3828657">
                <a:moveTo>
                  <a:pt x="4784469" y="0"/>
                </a:moveTo>
                <a:lnTo>
                  <a:pt x="4784469" y="3828657"/>
                </a:lnTo>
                <a:lnTo>
                  <a:pt x="0" y="3828657"/>
                </a:lnTo>
                <a:lnTo>
                  <a:pt x="0" y="0"/>
                </a:lnTo>
                <a:lnTo>
                  <a:pt x="478446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59299" y="2129838"/>
            <a:ext cx="180974" cy="8157161"/>
          </a:xfrm>
          <a:custGeom>
            <a:avLst/>
            <a:gdLst/>
            <a:ahLst/>
            <a:cxnLst/>
            <a:rect l="l" t="t" r="r" b="b"/>
            <a:pathLst>
              <a:path w="180974" h="8157161">
                <a:moveTo>
                  <a:pt x="180974" y="0"/>
                </a:moveTo>
                <a:lnTo>
                  <a:pt x="180974" y="8157161"/>
                </a:lnTo>
                <a:lnTo>
                  <a:pt x="0" y="8157161"/>
                </a:lnTo>
                <a:lnTo>
                  <a:pt x="0" y="0"/>
                </a:lnTo>
                <a:lnTo>
                  <a:pt x="18097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87751" y="195797"/>
            <a:ext cx="3667124" cy="3105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4065347" cy="1672597"/>
          </a:xfrm>
          <a:custGeom>
            <a:avLst/>
            <a:gdLst/>
            <a:ahLst/>
            <a:cxnLst/>
            <a:rect l="l" t="t" r="r" b="b"/>
            <a:pathLst>
              <a:path w="4065347" h="1672597">
                <a:moveTo>
                  <a:pt x="0" y="0"/>
                </a:moveTo>
                <a:lnTo>
                  <a:pt x="4065347" y="0"/>
                </a:lnTo>
                <a:lnTo>
                  <a:pt x="4065347" y="1672597"/>
                </a:lnTo>
                <a:lnTo>
                  <a:pt x="0" y="1672597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24997"/>
            <a:ext cx="4065347" cy="535374"/>
          </a:xfrm>
          <a:custGeom>
            <a:avLst/>
            <a:gdLst/>
            <a:ahLst/>
            <a:cxnLst/>
            <a:rect l="l" t="t" r="r" b="b"/>
            <a:pathLst>
              <a:path w="4065347" h="535374">
                <a:moveTo>
                  <a:pt x="0" y="0"/>
                </a:moveTo>
                <a:lnTo>
                  <a:pt x="4065347" y="0"/>
                </a:lnTo>
                <a:lnTo>
                  <a:pt x="4065347" y="535374"/>
                </a:lnTo>
                <a:lnTo>
                  <a:pt x="0" y="535374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2597"/>
            <a:ext cx="10782136" cy="152399"/>
          </a:xfrm>
          <a:custGeom>
            <a:avLst/>
            <a:gdLst/>
            <a:ahLst/>
            <a:cxnLst/>
            <a:rect l="l" t="t" r="r" b="b"/>
            <a:pathLst>
              <a:path w="10782136" h="152399">
                <a:moveTo>
                  <a:pt x="10782136" y="0"/>
                </a:moveTo>
                <a:lnTo>
                  <a:pt x="10782136" y="152399"/>
                </a:lnTo>
                <a:lnTo>
                  <a:pt x="0" y="152399"/>
                </a:lnTo>
                <a:lnTo>
                  <a:pt x="0" y="0"/>
                </a:lnTo>
                <a:lnTo>
                  <a:pt x="10782136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735" y="271415"/>
            <a:ext cx="3257549" cy="1400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4052636"/>
            <a:ext cx="18109401" cy="4396228"/>
          </a:xfrm>
          <a:prstGeom prst="rect">
            <a:avLst/>
          </a:prstGeom>
        </p:spPr>
        <p:txBody>
          <a:bodyPr wrap="square" lIns="0" tIns="41814" rIns="0" bIns="0" rtlCol="0">
            <a:noAutofit/>
          </a:bodyPr>
          <a:lstStyle/>
          <a:p>
            <a:pPr marL="12700" algn="ctr">
              <a:lnSpc>
                <a:spcPts val="6584"/>
              </a:lnSpc>
            </a:pPr>
            <a:r>
              <a:rPr lang="ru-RU"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6584"/>
              </a:lnSpc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федеральных образовательных программ </a:t>
            </a:r>
          </a:p>
          <a:p>
            <a:pPr marL="12700" algn="ctr">
              <a:lnSpc>
                <a:spcPts val="6584"/>
              </a:lnSpc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начального, основного, среднего общего образования</a:t>
            </a:r>
            <a:endParaRPr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Box 4"/>
          <p:cNvSpPr txBox="1"/>
          <p:nvPr/>
        </p:nvSpPr>
        <p:spPr>
          <a:xfrm>
            <a:off x="3883902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2523" y="3400493"/>
            <a:ext cx="92083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</a:t>
            </a:r>
          </a:p>
          <a:p>
            <a:pPr marL="457200" indent="-457200">
              <a:buFontTx/>
              <a:buChar char="-"/>
            </a:pPr>
            <a:r>
              <a:rPr lang="ru-RU" sz="3200" dirty="0"/>
              <a:t>Методические материалы по внедрению ФООП: </a:t>
            </a:r>
          </a:p>
          <a:p>
            <a:pPr algn="ctr"/>
            <a:r>
              <a:rPr lang="en-US" sz="3200" dirty="0">
                <a:hlinkClick r:id="rId3"/>
              </a:rPr>
              <a:t>https://edsoo.ru</a:t>
            </a:r>
            <a:r>
              <a:rPr lang="ru-RU" sz="3200" dirty="0"/>
              <a:t> </a:t>
            </a:r>
          </a:p>
          <a:p>
            <a:pPr marL="457200" indent="-457200">
              <a:buFontTx/>
              <a:buChar char="-"/>
            </a:pPr>
            <a:r>
              <a:rPr lang="ru-RU" sz="3200" dirty="0"/>
              <a:t>Шаблоны, позволяющие создавать рабочие программы:</a:t>
            </a:r>
          </a:p>
          <a:p>
            <a:pPr algn="ctr"/>
            <a:r>
              <a:rPr lang="en-US" sz="3200" dirty="0">
                <a:hlinkClick r:id="rId4"/>
              </a:rPr>
              <a:t>https://edsoo.ru/constructor/</a:t>
            </a:r>
            <a:endParaRPr lang="ru-RU" sz="3200" dirty="0"/>
          </a:p>
          <a:p>
            <a:pPr marL="457200" indent="-457200">
              <a:buFontTx/>
              <a:buChar char="-"/>
            </a:pPr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dirty="0"/>
              <a:t>Нормативные документы:</a:t>
            </a:r>
          </a:p>
          <a:p>
            <a:pPr marL="536575"/>
            <a:r>
              <a:rPr lang="en-US" sz="3200" dirty="0">
                <a:hlinkClick r:id="rId5"/>
              </a:rPr>
              <a:t>https://edsoo.ru/Normativnie_dokumenti.htm</a:t>
            </a:r>
            <a:r>
              <a:rPr lang="ru-RU" sz="3200" dirty="0"/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41602"/>
          <a:stretch/>
        </p:blipFill>
        <p:spPr>
          <a:xfrm>
            <a:off x="9220200" y="1199229"/>
            <a:ext cx="7278653" cy="15163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00EC2A-73A6-BF1A-5827-A11520F63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4703" y="4046498"/>
            <a:ext cx="7557761" cy="38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1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Box 4"/>
          <p:cNvSpPr txBox="1"/>
          <p:nvPr/>
        </p:nvSpPr>
        <p:spPr>
          <a:xfrm>
            <a:off x="3883902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2523" y="3400493"/>
            <a:ext cx="92083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</a:t>
            </a:r>
          </a:p>
          <a:p>
            <a:pPr marL="457200" indent="-457200">
              <a:buFontTx/>
              <a:buChar char="-"/>
            </a:pPr>
            <a:r>
              <a:rPr lang="ru-RU" sz="3200" dirty="0"/>
              <a:t>Методические материалы по внедрению ФООП: </a:t>
            </a:r>
          </a:p>
          <a:p>
            <a:pPr algn="ctr"/>
            <a:r>
              <a:rPr lang="en-US" sz="3200" dirty="0">
                <a:hlinkClick r:id="rId3"/>
              </a:rPr>
              <a:t>https://edsoo.ru</a:t>
            </a:r>
            <a:r>
              <a:rPr lang="ru-RU" sz="3200" dirty="0"/>
              <a:t> </a:t>
            </a:r>
          </a:p>
          <a:p>
            <a:pPr marL="457200" indent="-457200">
              <a:buFontTx/>
              <a:buChar char="-"/>
            </a:pPr>
            <a:r>
              <a:rPr lang="ru-RU" sz="3200" dirty="0"/>
              <a:t>Шаблоны, позволяющие создавать учебные планы:</a:t>
            </a:r>
          </a:p>
          <a:p>
            <a:pPr algn="ctr"/>
            <a:r>
              <a:rPr lang="en-US" sz="3200" dirty="0">
                <a:hlinkClick r:id="rId4"/>
              </a:rPr>
              <a:t>https://edsoo.ru/Konstruktor_uchebnih_pla.htm</a:t>
            </a:r>
            <a:r>
              <a:rPr lang="ru-RU" sz="3200" dirty="0"/>
              <a:t> </a:t>
            </a:r>
          </a:p>
          <a:p>
            <a:pPr marL="457200" indent="-457200">
              <a:buFontTx/>
              <a:buChar char="-"/>
            </a:pPr>
            <a:r>
              <a:rPr lang="ru-RU" sz="3200" dirty="0"/>
              <a:t>Нормативные документы:</a:t>
            </a:r>
          </a:p>
          <a:p>
            <a:pPr marL="536575"/>
            <a:r>
              <a:rPr lang="en-US" sz="3200" dirty="0">
                <a:hlinkClick r:id="rId5"/>
              </a:rPr>
              <a:t>https://edsoo.ru/Normativnie_dokumenti.htm</a:t>
            </a:r>
            <a:r>
              <a:rPr lang="ru-RU" sz="3200" dirty="0"/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4166" t="22816" r="10833" b="4952"/>
          <a:stretch/>
        </p:blipFill>
        <p:spPr>
          <a:xfrm>
            <a:off x="10360879" y="3924300"/>
            <a:ext cx="7718619" cy="3987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41602"/>
          <a:stretch/>
        </p:blipFill>
        <p:spPr>
          <a:xfrm>
            <a:off x="9220200" y="1199229"/>
            <a:ext cx="7278653" cy="15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9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Box 4"/>
          <p:cNvSpPr txBox="1"/>
          <p:nvPr/>
        </p:nvSpPr>
        <p:spPr>
          <a:xfrm>
            <a:off x="3883902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версия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46980" y="2415067"/>
            <a:ext cx="841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</a:t>
            </a:r>
          </a:p>
          <a:p>
            <a:pPr algn="ctr"/>
            <a:r>
              <a:rPr lang="ru-RU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cademyC"/>
              </a:rPr>
              <a:t>Федеральная основная общеобразовательная программа (интерактивная версия)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endParaRPr lang="ru-RU" sz="1200" dirty="0"/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https://static.edsoo.ru/projects/fop/index.html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41602"/>
          <a:stretch/>
        </p:blipFill>
        <p:spPr>
          <a:xfrm>
            <a:off x="9220200" y="1199229"/>
            <a:ext cx="7278653" cy="151638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4C9DC05-3E17-70DD-7826-423F918C9A97}"/>
              </a:ext>
            </a:extLst>
          </p:cNvPr>
          <p:cNvGrpSpPr/>
          <p:nvPr/>
        </p:nvGrpSpPr>
        <p:grpSpPr>
          <a:xfrm>
            <a:off x="1365927" y="2671763"/>
            <a:ext cx="7867649" cy="3900009"/>
            <a:chOff x="-49923" y="2192639"/>
            <a:chExt cx="7867649" cy="390000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DE587B2-0061-3555-9453-DAC2EAE9F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9923" y="2192639"/>
              <a:ext cx="7867649" cy="390000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C7F226-7D78-0531-99CC-351F3B5A4E61}"/>
                </a:ext>
              </a:extLst>
            </p:cNvPr>
            <p:cNvSpPr txBox="1"/>
            <p:nvPr/>
          </p:nvSpPr>
          <p:spPr>
            <a:xfrm>
              <a:off x="4019736" y="3926016"/>
              <a:ext cx="3797989" cy="20688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3ABC94-8DAB-F4FC-3DB9-45B4E7B3C3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4"/>
          <a:stretch/>
        </p:blipFill>
        <p:spPr>
          <a:xfrm>
            <a:off x="6553200" y="4772998"/>
            <a:ext cx="11569944" cy="54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5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Box 4"/>
          <p:cNvSpPr txBox="1"/>
          <p:nvPr/>
        </p:nvSpPr>
        <p:spPr>
          <a:xfrm>
            <a:off x="3883902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версия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46980" y="2415067"/>
            <a:ext cx="841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</a:t>
            </a:r>
          </a:p>
          <a:p>
            <a:pPr algn="ctr"/>
            <a:r>
              <a:rPr lang="ru-RU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cademyC"/>
              </a:rPr>
              <a:t>Федеральная основная общеобразовательная программа (интерактивная версия)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endParaRPr lang="ru-RU" sz="1200" dirty="0"/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https://static.edsoo.ru/projects/fop/index.html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41602"/>
          <a:stretch/>
        </p:blipFill>
        <p:spPr>
          <a:xfrm>
            <a:off x="9220200" y="1199229"/>
            <a:ext cx="7278653" cy="151638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4C9DC05-3E17-70DD-7826-423F918C9A97}"/>
              </a:ext>
            </a:extLst>
          </p:cNvPr>
          <p:cNvGrpSpPr/>
          <p:nvPr/>
        </p:nvGrpSpPr>
        <p:grpSpPr>
          <a:xfrm>
            <a:off x="1365927" y="2671763"/>
            <a:ext cx="7867649" cy="3900009"/>
            <a:chOff x="-49923" y="2192639"/>
            <a:chExt cx="7867649" cy="390000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DE587B2-0061-3555-9453-DAC2EAE9F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9923" y="2192639"/>
              <a:ext cx="7867649" cy="390000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C7F226-7D78-0531-99CC-351F3B5A4E61}"/>
                </a:ext>
              </a:extLst>
            </p:cNvPr>
            <p:cNvSpPr txBox="1"/>
            <p:nvPr/>
          </p:nvSpPr>
          <p:spPr>
            <a:xfrm>
              <a:off x="4019736" y="3926016"/>
              <a:ext cx="3797989" cy="20688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FC0ECD-7A6C-4E7B-7485-2062EE544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277" y="4579507"/>
            <a:ext cx="11915578" cy="55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8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3974" y="4654550"/>
            <a:ext cx="2877183" cy="1784350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/>
            <a:r>
              <a:rPr lang="ru-RU" sz="3600" b="1" dirty="0">
                <a:solidFill>
                  <a:srgbClr val="434343"/>
                </a:solidFill>
                <a:ea typeface="Verdana" panose="020B0604030504040204" pitchFamily="34" charset="0"/>
                <a:cs typeface="Tahoma"/>
              </a:rPr>
              <a:t>НОО,</a:t>
            </a:r>
          </a:p>
          <a:p>
            <a:pPr marL="12700"/>
            <a:r>
              <a:rPr lang="ru-RU" sz="3600" b="1" dirty="0">
                <a:solidFill>
                  <a:srgbClr val="434343"/>
                </a:solidFill>
                <a:ea typeface="Verdana" panose="020B0604030504040204" pitchFamily="34" charset="0"/>
                <a:cs typeface="Tahoma"/>
              </a:rPr>
              <a:t>5-дн. учебная неделя</a:t>
            </a:r>
            <a:endParaRPr sz="3600" dirty="0"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6A3E204-ADEC-9004-968D-9BF6826DF153}"/>
              </a:ext>
            </a:extLst>
          </p:cNvPr>
          <p:cNvSpPr txBox="1"/>
          <p:nvPr/>
        </p:nvSpPr>
        <p:spPr>
          <a:xfrm>
            <a:off x="3505200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учебные планы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C075AB-33BE-A22C-1607-2C12AB08A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7"/>
          <a:stretch/>
        </p:blipFill>
        <p:spPr>
          <a:xfrm>
            <a:off x="5638800" y="1180095"/>
            <a:ext cx="11038726" cy="89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9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3974" y="4654550"/>
            <a:ext cx="2877183" cy="1784350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/>
            <a:r>
              <a:rPr lang="ru-RU" sz="3600" b="1" dirty="0">
                <a:solidFill>
                  <a:srgbClr val="434343"/>
                </a:solidFill>
                <a:ea typeface="Verdana" panose="020B0604030504040204" pitchFamily="34" charset="0"/>
                <a:cs typeface="Tahoma"/>
              </a:rPr>
              <a:t>ООО,</a:t>
            </a:r>
          </a:p>
          <a:p>
            <a:pPr marL="12700"/>
            <a:r>
              <a:rPr lang="ru-RU" sz="3600" b="1" dirty="0">
                <a:solidFill>
                  <a:srgbClr val="434343"/>
                </a:solidFill>
                <a:ea typeface="Verdana" panose="020B0604030504040204" pitchFamily="34" charset="0"/>
                <a:cs typeface="Tahoma"/>
              </a:rPr>
              <a:t>5-дн. учебная неделя</a:t>
            </a:r>
            <a:endParaRPr sz="3600" dirty="0"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6A3E204-ADEC-9004-968D-9BF6826DF153}"/>
              </a:ext>
            </a:extLst>
          </p:cNvPr>
          <p:cNvSpPr txBox="1"/>
          <p:nvPr/>
        </p:nvSpPr>
        <p:spPr>
          <a:xfrm>
            <a:off x="3505200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учебные планы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3AF38D-1282-D979-08DA-3ACC3304A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824037"/>
            <a:ext cx="12252552" cy="83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0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7362" y="4585289"/>
            <a:ext cx="3711837" cy="3460750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/>
            <a:r>
              <a:rPr lang="ru-RU" sz="3600" b="1" dirty="0">
                <a:solidFill>
                  <a:srgbClr val="434343"/>
                </a:solidFill>
                <a:ea typeface="Verdana" panose="020B0604030504040204" pitchFamily="34" charset="0"/>
                <a:cs typeface="Tahoma"/>
              </a:rPr>
              <a:t>СОО,</a:t>
            </a:r>
          </a:p>
          <a:p>
            <a:pPr marL="12700"/>
            <a:r>
              <a:rPr lang="ru-RU" sz="3600" b="1" dirty="0">
                <a:solidFill>
                  <a:srgbClr val="434343"/>
                </a:solidFill>
                <a:ea typeface="Verdana" panose="020B0604030504040204" pitchFamily="34" charset="0"/>
                <a:cs typeface="Tahoma"/>
              </a:rPr>
              <a:t>Технологический, инженерный профиль,</a:t>
            </a:r>
          </a:p>
          <a:p>
            <a:pPr marL="12700"/>
            <a:r>
              <a:rPr lang="ru-RU" sz="3600" b="1" dirty="0">
                <a:solidFill>
                  <a:srgbClr val="434343"/>
                </a:solidFill>
                <a:ea typeface="Verdana" panose="020B0604030504040204" pitchFamily="34" charset="0"/>
                <a:cs typeface="Tahoma"/>
              </a:rPr>
              <a:t>5-дн. учебная неделя</a:t>
            </a:r>
            <a:endParaRPr sz="3600" dirty="0"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6A3E204-ADEC-9004-968D-9BF6826DF153}"/>
              </a:ext>
            </a:extLst>
          </p:cNvPr>
          <p:cNvSpPr txBox="1"/>
          <p:nvPr/>
        </p:nvSpPr>
        <p:spPr>
          <a:xfrm>
            <a:off x="3505200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учебные планы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57799E-75DC-1D0B-D138-408BA5F02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7"/>
          <a:stretch/>
        </p:blipFill>
        <p:spPr>
          <a:xfrm>
            <a:off x="4855957" y="1966577"/>
            <a:ext cx="13432043" cy="80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7670" y="5284267"/>
            <a:ext cx="1225815" cy="710611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/>
            <a:r>
              <a:rPr lang="ru-RU" sz="4400" b="1" dirty="0">
                <a:solidFill>
                  <a:srgbClr val="434343"/>
                </a:solidFill>
                <a:ea typeface="Verdana" panose="020B0604030504040204" pitchFamily="34" charset="0"/>
                <a:cs typeface="Tahoma"/>
              </a:rPr>
              <a:t>НОО</a:t>
            </a:r>
            <a:endParaRPr sz="4400" dirty="0"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6A3E204-ADEC-9004-968D-9BF6826DF153}"/>
              </a:ext>
            </a:extLst>
          </p:cNvPr>
          <p:cNvSpPr txBox="1"/>
          <p:nvPr/>
        </p:nvSpPr>
        <p:spPr>
          <a:xfrm>
            <a:off x="3505200" y="-1"/>
            <a:ext cx="16486971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планы: </a:t>
            </a:r>
          </a:p>
          <a:p>
            <a:pPr algn="ctr"/>
            <a:r>
              <a:rPr lang="ru-RU" sz="44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часов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ED5B67-A468-2D85-A60B-004A70CB5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014" y="2852738"/>
            <a:ext cx="143446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1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400" y="5143500"/>
            <a:ext cx="1225815" cy="710611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/>
            <a:r>
              <a:rPr lang="ru-RU" sz="4400" b="1" dirty="0">
                <a:solidFill>
                  <a:srgbClr val="434343"/>
                </a:solidFill>
                <a:ea typeface="Verdana" panose="020B0604030504040204" pitchFamily="34" charset="0"/>
                <a:cs typeface="Tahoma"/>
              </a:rPr>
              <a:t>ООО</a:t>
            </a:r>
            <a:endParaRPr sz="4400" dirty="0"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6A3E204-ADEC-9004-968D-9BF6826DF153}"/>
              </a:ext>
            </a:extLst>
          </p:cNvPr>
          <p:cNvSpPr txBox="1"/>
          <p:nvPr/>
        </p:nvSpPr>
        <p:spPr>
          <a:xfrm>
            <a:off x="3505200" y="-1"/>
            <a:ext cx="16486971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планы: </a:t>
            </a:r>
          </a:p>
          <a:p>
            <a:pPr algn="ctr"/>
            <a:r>
              <a:rPr lang="ru-RU" sz="44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часов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FC4B36-3B51-8853-E45A-CE830B4C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714" y="3276601"/>
            <a:ext cx="140779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0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7670" y="5284267"/>
            <a:ext cx="1225815" cy="710611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/>
            <a:r>
              <a:rPr lang="ru-RU" sz="4400" b="1" dirty="0">
                <a:solidFill>
                  <a:srgbClr val="434343"/>
                </a:solidFill>
                <a:ea typeface="Verdana" panose="020B0604030504040204" pitchFamily="34" charset="0"/>
                <a:cs typeface="Tahoma"/>
              </a:rPr>
              <a:t>СОО</a:t>
            </a:r>
            <a:endParaRPr sz="4400" dirty="0"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6A3E204-ADEC-9004-968D-9BF6826DF153}"/>
              </a:ext>
            </a:extLst>
          </p:cNvPr>
          <p:cNvSpPr txBox="1"/>
          <p:nvPr/>
        </p:nvSpPr>
        <p:spPr>
          <a:xfrm>
            <a:off x="3505200" y="-1"/>
            <a:ext cx="16486971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планы: </a:t>
            </a:r>
          </a:p>
          <a:p>
            <a:pPr algn="ctr"/>
            <a:r>
              <a:rPr lang="ru-RU" sz="44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часов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25383D-77CF-BFB2-A086-101854C54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456341"/>
            <a:ext cx="15078075" cy="70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4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"/>
          <p:cNvSpPr/>
          <p:nvPr/>
        </p:nvSpPr>
        <p:spPr>
          <a:xfrm>
            <a:off x="1876801" y="4019370"/>
            <a:ext cx="2288102" cy="2344675"/>
          </a:xfrm>
          <a:custGeom>
            <a:avLst/>
            <a:gdLst/>
            <a:ahLst/>
            <a:cxnLst/>
            <a:rect l="l" t="t" r="r" b="b"/>
            <a:pathLst>
              <a:path w="1308735" h="1383664">
                <a:moveTo>
                  <a:pt x="1308493" y="0"/>
                </a:moveTo>
                <a:lnTo>
                  <a:pt x="0" y="0"/>
                </a:lnTo>
                <a:lnTo>
                  <a:pt x="0" y="1308735"/>
                </a:lnTo>
                <a:lnTo>
                  <a:pt x="54506" y="1327973"/>
                </a:lnTo>
                <a:lnTo>
                  <a:pt x="105990" y="1344075"/>
                </a:lnTo>
                <a:lnTo>
                  <a:pt x="154637" y="1357196"/>
                </a:lnTo>
                <a:lnTo>
                  <a:pt x="200628" y="1367490"/>
                </a:lnTo>
                <a:lnTo>
                  <a:pt x="244148" y="1375109"/>
                </a:lnTo>
                <a:lnTo>
                  <a:pt x="285378" y="1380209"/>
                </a:lnTo>
                <a:lnTo>
                  <a:pt x="324503" y="1382943"/>
                </a:lnTo>
                <a:lnTo>
                  <a:pt x="361705" y="1383465"/>
                </a:lnTo>
                <a:lnTo>
                  <a:pt x="397168" y="1381929"/>
                </a:lnTo>
                <a:lnTo>
                  <a:pt x="463607" y="1373299"/>
                </a:lnTo>
                <a:lnTo>
                  <a:pt x="525285" y="1358283"/>
                </a:lnTo>
                <a:lnTo>
                  <a:pt x="583667" y="1338113"/>
                </a:lnTo>
                <a:lnTo>
                  <a:pt x="640218" y="1314020"/>
                </a:lnTo>
                <a:lnTo>
                  <a:pt x="783199" y="1244706"/>
                </a:lnTo>
                <a:lnTo>
                  <a:pt x="813535" y="1230518"/>
                </a:lnTo>
                <a:lnTo>
                  <a:pt x="877411" y="1203047"/>
                </a:lnTo>
                <a:lnTo>
                  <a:pt x="946781" y="1177809"/>
                </a:lnTo>
                <a:lnTo>
                  <a:pt x="983984" y="1166413"/>
                </a:lnTo>
                <a:lnTo>
                  <a:pt x="1023109" y="1156037"/>
                </a:lnTo>
                <a:lnTo>
                  <a:pt x="1064340" y="1146835"/>
                </a:lnTo>
                <a:lnTo>
                  <a:pt x="1107861" y="1138961"/>
                </a:lnTo>
                <a:lnTo>
                  <a:pt x="1153853" y="1132569"/>
                </a:lnTo>
                <a:lnTo>
                  <a:pt x="1202500" y="1127812"/>
                </a:lnTo>
                <a:lnTo>
                  <a:pt x="1253986" y="1124846"/>
                </a:lnTo>
                <a:lnTo>
                  <a:pt x="1308493" y="1123823"/>
                </a:lnTo>
                <a:lnTo>
                  <a:pt x="1308493" y="0"/>
                </a:lnTo>
                <a:close/>
              </a:path>
            </a:pathLst>
          </a:custGeom>
          <a:solidFill>
            <a:srgbClr val="EAFAF4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" name="object 3"/>
          <p:cNvSpPr/>
          <p:nvPr/>
        </p:nvSpPr>
        <p:spPr>
          <a:xfrm>
            <a:off x="5080389" y="3946216"/>
            <a:ext cx="2235909" cy="2274418"/>
          </a:xfrm>
          <a:custGeom>
            <a:avLst/>
            <a:gdLst/>
            <a:ahLst/>
            <a:cxnLst/>
            <a:rect l="l" t="t" r="r" b="b"/>
            <a:pathLst>
              <a:path w="1307464" h="1383664">
                <a:moveTo>
                  <a:pt x="1307338" y="0"/>
                </a:moveTo>
                <a:lnTo>
                  <a:pt x="0" y="0"/>
                </a:lnTo>
                <a:lnTo>
                  <a:pt x="0" y="1308735"/>
                </a:lnTo>
                <a:lnTo>
                  <a:pt x="54458" y="1327973"/>
                </a:lnTo>
                <a:lnTo>
                  <a:pt x="105898" y="1344075"/>
                </a:lnTo>
                <a:lnTo>
                  <a:pt x="154502" y="1357196"/>
                </a:lnTo>
                <a:lnTo>
                  <a:pt x="200453" y="1367490"/>
                </a:lnTo>
                <a:lnTo>
                  <a:pt x="243934" y="1375109"/>
                </a:lnTo>
                <a:lnTo>
                  <a:pt x="285129" y="1380209"/>
                </a:lnTo>
                <a:lnTo>
                  <a:pt x="324219" y="1382943"/>
                </a:lnTo>
                <a:lnTo>
                  <a:pt x="361389" y="1383465"/>
                </a:lnTo>
                <a:lnTo>
                  <a:pt x="396820" y="1381929"/>
                </a:lnTo>
                <a:lnTo>
                  <a:pt x="463201" y="1373299"/>
                </a:lnTo>
                <a:lnTo>
                  <a:pt x="524825" y="1358283"/>
                </a:lnTo>
                <a:lnTo>
                  <a:pt x="583156" y="1338113"/>
                </a:lnTo>
                <a:lnTo>
                  <a:pt x="639657" y="1314020"/>
                </a:lnTo>
                <a:lnTo>
                  <a:pt x="782512" y="1244706"/>
                </a:lnTo>
                <a:lnTo>
                  <a:pt x="812821" y="1230518"/>
                </a:lnTo>
                <a:lnTo>
                  <a:pt x="876640" y="1203047"/>
                </a:lnTo>
                <a:lnTo>
                  <a:pt x="945948" y="1177809"/>
                </a:lnTo>
                <a:lnTo>
                  <a:pt x="983118" y="1166413"/>
                </a:lnTo>
                <a:lnTo>
                  <a:pt x="1022208" y="1156037"/>
                </a:lnTo>
                <a:lnTo>
                  <a:pt x="1063403" y="1146835"/>
                </a:lnTo>
                <a:lnTo>
                  <a:pt x="1106884" y="1138961"/>
                </a:lnTo>
                <a:lnTo>
                  <a:pt x="1152835" y="1132569"/>
                </a:lnTo>
                <a:lnTo>
                  <a:pt x="1201439" y="1127812"/>
                </a:lnTo>
                <a:lnTo>
                  <a:pt x="1252879" y="1124846"/>
                </a:lnTo>
                <a:lnTo>
                  <a:pt x="1307338" y="1123823"/>
                </a:lnTo>
                <a:lnTo>
                  <a:pt x="13073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3" name="object 6"/>
          <p:cNvSpPr/>
          <p:nvPr/>
        </p:nvSpPr>
        <p:spPr>
          <a:xfrm>
            <a:off x="8183655" y="3925824"/>
            <a:ext cx="2254486" cy="2274418"/>
          </a:xfrm>
          <a:custGeom>
            <a:avLst/>
            <a:gdLst/>
            <a:ahLst/>
            <a:cxnLst/>
            <a:rect l="l" t="t" r="r" b="b"/>
            <a:pathLst>
              <a:path w="1307464" h="1383664">
                <a:moveTo>
                  <a:pt x="1307338" y="0"/>
                </a:moveTo>
                <a:lnTo>
                  <a:pt x="0" y="0"/>
                </a:lnTo>
                <a:lnTo>
                  <a:pt x="0" y="1308735"/>
                </a:lnTo>
                <a:lnTo>
                  <a:pt x="54458" y="1327973"/>
                </a:lnTo>
                <a:lnTo>
                  <a:pt x="105898" y="1344075"/>
                </a:lnTo>
                <a:lnTo>
                  <a:pt x="154502" y="1357196"/>
                </a:lnTo>
                <a:lnTo>
                  <a:pt x="200453" y="1367490"/>
                </a:lnTo>
                <a:lnTo>
                  <a:pt x="243934" y="1375109"/>
                </a:lnTo>
                <a:lnTo>
                  <a:pt x="285129" y="1380209"/>
                </a:lnTo>
                <a:lnTo>
                  <a:pt x="324219" y="1382943"/>
                </a:lnTo>
                <a:lnTo>
                  <a:pt x="361389" y="1383465"/>
                </a:lnTo>
                <a:lnTo>
                  <a:pt x="396820" y="1381929"/>
                </a:lnTo>
                <a:lnTo>
                  <a:pt x="463201" y="1373299"/>
                </a:lnTo>
                <a:lnTo>
                  <a:pt x="524825" y="1358283"/>
                </a:lnTo>
                <a:lnTo>
                  <a:pt x="583156" y="1338113"/>
                </a:lnTo>
                <a:lnTo>
                  <a:pt x="639657" y="1314020"/>
                </a:lnTo>
                <a:lnTo>
                  <a:pt x="782512" y="1244706"/>
                </a:lnTo>
                <a:lnTo>
                  <a:pt x="812821" y="1230518"/>
                </a:lnTo>
                <a:lnTo>
                  <a:pt x="876640" y="1203047"/>
                </a:lnTo>
                <a:lnTo>
                  <a:pt x="945948" y="1177809"/>
                </a:lnTo>
                <a:lnTo>
                  <a:pt x="983118" y="1166413"/>
                </a:lnTo>
                <a:lnTo>
                  <a:pt x="1022208" y="1156037"/>
                </a:lnTo>
                <a:lnTo>
                  <a:pt x="1063403" y="1146835"/>
                </a:lnTo>
                <a:lnTo>
                  <a:pt x="1106884" y="1138961"/>
                </a:lnTo>
                <a:lnTo>
                  <a:pt x="1152835" y="1132569"/>
                </a:lnTo>
                <a:lnTo>
                  <a:pt x="1201439" y="1127812"/>
                </a:lnTo>
                <a:lnTo>
                  <a:pt x="1252879" y="1124846"/>
                </a:lnTo>
                <a:lnTo>
                  <a:pt x="1307338" y="1123823"/>
                </a:lnTo>
                <a:lnTo>
                  <a:pt x="1307338" y="0"/>
                </a:lnTo>
                <a:close/>
              </a:path>
            </a:pathLst>
          </a:custGeom>
          <a:solidFill>
            <a:srgbClr val="EAFAF4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1" name="object 4"/>
          <p:cNvSpPr/>
          <p:nvPr/>
        </p:nvSpPr>
        <p:spPr>
          <a:xfrm>
            <a:off x="11400034" y="3931487"/>
            <a:ext cx="2274964" cy="2347567"/>
          </a:xfrm>
          <a:custGeom>
            <a:avLst/>
            <a:gdLst/>
            <a:ahLst/>
            <a:cxnLst/>
            <a:rect l="l" t="t" r="r" b="b"/>
            <a:pathLst>
              <a:path w="1307465" h="1383664">
                <a:moveTo>
                  <a:pt x="1307338" y="0"/>
                </a:moveTo>
                <a:lnTo>
                  <a:pt x="0" y="0"/>
                </a:lnTo>
                <a:lnTo>
                  <a:pt x="0" y="1308735"/>
                </a:lnTo>
                <a:lnTo>
                  <a:pt x="54458" y="1327973"/>
                </a:lnTo>
                <a:lnTo>
                  <a:pt x="105898" y="1344075"/>
                </a:lnTo>
                <a:lnTo>
                  <a:pt x="154502" y="1357196"/>
                </a:lnTo>
                <a:lnTo>
                  <a:pt x="200453" y="1367490"/>
                </a:lnTo>
                <a:lnTo>
                  <a:pt x="243934" y="1375109"/>
                </a:lnTo>
                <a:lnTo>
                  <a:pt x="285129" y="1380209"/>
                </a:lnTo>
                <a:lnTo>
                  <a:pt x="324219" y="1382943"/>
                </a:lnTo>
                <a:lnTo>
                  <a:pt x="361389" y="1383465"/>
                </a:lnTo>
                <a:lnTo>
                  <a:pt x="396820" y="1381929"/>
                </a:lnTo>
                <a:lnTo>
                  <a:pt x="463201" y="1373299"/>
                </a:lnTo>
                <a:lnTo>
                  <a:pt x="524825" y="1358283"/>
                </a:lnTo>
                <a:lnTo>
                  <a:pt x="583156" y="1338113"/>
                </a:lnTo>
                <a:lnTo>
                  <a:pt x="639657" y="1314020"/>
                </a:lnTo>
                <a:lnTo>
                  <a:pt x="782512" y="1244706"/>
                </a:lnTo>
                <a:lnTo>
                  <a:pt x="812821" y="1230518"/>
                </a:lnTo>
                <a:lnTo>
                  <a:pt x="876640" y="1203047"/>
                </a:lnTo>
                <a:lnTo>
                  <a:pt x="945948" y="1177809"/>
                </a:lnTo>
                <a:lnTo>
                  <a:pt x="983118" y="1166413"/>
                </a:lnTo>
                <a:lnTo>
                  <a:pt x="1022208" y="1156037"/>
                </a:lnTo>
                <a:lnTo>
                  <a:pt x="1063403" y="1146835"/>
                </a:lnTo>
                <a:lnTo>
                  <a:pt x="1106884" y="1138961"/>
                </a:lnTo>
                <a:lnTo>
                  <a:pt x="1152835" y="1132569"/>
                </a:lnTo>
                <a:lnTo>
                  <a:pt x="1201439" y="1127812"/>
                </a:lnTo>
                <a:lnTo>
                  <a:pt x="1252879" y="1124846"/>
                </a:lnTo>
                <a:lnTo>
                  <a:pt x="1307338" y="1123823"/>
                </a:lnTo>
                <a:lnTo>
                  <a:pt x="13073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4" name="object 7"/>
          <p:cNvSpPr/>
          <p:nvPr/>
        </p:nvSpPr>
        <p:spPr>
          <a:xfrm>
            <a:off x="14930678" y="3959831"/>
            <a:ext cx="2296084" cy="2274418"/>
          </a:xfrm>
          <a:custGeom>
            <a:avLst/>
            <a:gdLst/>
            <a:ahLst/>
            <a:cxnLst/>
            <a:rect l="l" t="t" r="r" b="b"/>
            <a:pathLst>
              <a:path w="1307465" h="1383664">
                <a:moveTo>
                  <a:pt x="1307338" y="0"/>
                </a:moveTo>
                <a:lnTo>
                  <a:pt x="0" y="0"/>
                </a:lnTo>
                <a:lnTo>
                  <a:pt x="0" y="1308735"/>
                </a:lnTo>
                <a:lnTo>
                  <a:pt x="54458" y="1327973"/>
                </a:lnTo>
                <a:lnTo>
                  <a:pt x="105898" y="1344075"/>
                </a:lnTo>
                <a:lnTo>
                  <a:pt x="154502" y="1357196"/>
                </a:lnTo>
                <a:lnTo>
                  <a:pt x="200453" y="1367490"/>
                </a:lnTo>
                <a:lnTo>
                  <a:pt x="243934" y="1375109"/>
                </a:lnTo>
                <a:lnTo>
                  <a:pt x="285129" y="1380209"/>
                </a:lnTo>
                <a:lnTo>
                  <a:pt x="324219" y="1382943"/>
                </a:lnTo>
                <a:lnTo>
                  <a:pt x="361389" y="1383465"/>
                </a:lnTo>
                <a:lnTo>
                  <a:pt x="396820" y="1381929"/>
                </a:lnTo>
                <a:lnTo>
                  <a:pt x="463201" y="1373299"/>
                </a:lnTo>
                <a:lnTo>
                  <a:pt x="524825" y="1358283"/>
                </a:lnTo>
                <a:lnTo>
                  <a:pt x="583156" y="1338113"/>
                </a:lnTo>
                <a:lnTo>
                  <a:pt x="639657" y="1314020"/>
                </a:lnTo>
                <a:lnTo>
                  <a:pt x="782512" y="1244706"/>
                </a:lnTo>
                <a:lnTo>
                  <a:pt x="812821" y="1230518"/>
                </a:lnTo>
                <a:lnTo>
                  <a:pt x="876640" y="1203047"/>
                </a:lnTo>
                <a:lnTo>
                  <a:pt x="945948" y="1177809"/>
                </a:lnTo>
                <a:lnTo>
                  <a:pt x="983118" y="1166413"/>
                </a:lnTo>
                <a:lnTo>
                  <a:pt x="1022208" y="1156037"/>
                </a:lnTo>
                <a:lnTo>
                  <a:pt x="1063403" y="1146835"/>
                </a:lnTo>
                <a:lnTo>
                  <a:pt x="1106884" y="1138961"/>
                </a:lnTo>
                <a:lnTo>
                  <a:pt x="1152835" y="1132569"/>
                </a:lnTo>
                <a:lnTo>
                  <a:pt x="1201439" y="1127812"/>
                </a:lnTo>
                <a:lnTo>
                  <a:pt x="1252879" y="1124846"/>
                </a:lnTo>
                <a:lnTo>
                  <a:pt x="1307338" y="1123823"/>
                </a:lnTo>
                <a:lnTo>
                  <a:pt x="1307338" y="0"/>
                </a:lnTo>
                <a:close/>
              </a:path>
            </a:pathLst>
          </a:custGeom>
          <a:solidFill>
            <a:srgbClr val="EAFAF4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Box 4"/>
          <p:cNvSpPr txBox="1"/>
          <p:nvPr/>
        </p:nvSpPr>
        <p:spPr>
          <a:xfrm>
            <a:off x="3883902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3657600" y="1127312"/>
            <a:ext cx="1648697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rgbClr val="3437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№ФЗ-273 «Об образовании в Российской Федерации»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1264693" y="2409873"/>
            <a:ext cx="1648697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3200" b="1" dirty="0">
                <a:solidFill>
                  <a:srgbClr val="3437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ФООП-</a:t>
            </a:r>
            <a:r>
              <a:rPr lang="ru-RU" sz="3200" dirty="0">
                <a:solidFill>
                  <a:srgbClr val="3437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 документация, определяющая </a:t>
            </a:r>
            <a:r>
              <a:rPr lang="ru-RU" sz="3200" b="1" dirty="0">
                <a:solidFill>
                  <a:srgbClr val="3437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для РФ базовые объем и содержание</a:t>
            </a:r>
            <a:r>
              <a:rPr lang="ru-RU" sz="3200" dirty="0">
                <a:solidFill>
                  <a:srgbClr val="3437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437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определённого уровня</a:t>
            </a:r>
            <a:r>
              <a:rPr lang="ru-RU" sz="3200" dirty="0">
                <a:solidFill>
                  <a:srgbClr val="3437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планируемые результаты освоения образовательных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80326"/>
              </p:ext>
            </p:extLst>
          </p:nvPr>
        </p:nvGraphicFramePr>
        <p:xfrm>
          <a:off x="1264692" y="6157383"/>
          <a:ext cx="17023306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1653">
                  <a:extLst>
                    <a:ext uri="{9D8B030D-6E8A-4147-A177-3AD203B41FA5}">
                      <a16:colId xmlns:a16="http://schemas.microsoft.com/office/drawing/2014/main" val="2535633336"/>
                    </a:ext>
                  </a:extLst>
                </a:gridCol>
                <a:gridCol w="8511653">
                  <a:extLst>
                    <a:ext uri="{9D8B030D-6E8A-4147-A177-3AD203B41FA5}">
                      <a16:colId xmlns:a16="http://schemas.microsoft.com/office/drawing/2014/main" val="1654191138"/>
                    </a:ext>
                  </a:extLst>
                </a:gridCol>
              </a:tblGrid>
              <a:tr h="1861549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 РАБОЧИЕ ПРОГРАММЫ</a:t>
                      </a:r>
                    </a:p>
                    <a:p>
                      <a:pPr marL="12700" marR="50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УЧЕБНЫМ ПРЕДМЕТАМ-НЕПОСРЕДСТВЕННОЕ ПРИМЕНЕНИЕ ПРИ РЕАЛИЗАЦИИ ОБЯЗАТЕЛЬНОЙ ЧАСТИ  ОБРАЗОВАТЕЛЬНОЙ ПРОГРАММЫ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7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455471"/>
                  </a:ext>
                </a:extLst>
              </a:tr>
              <a:tr h="210978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</a:p>
                    <a:p>
                      <a:pPr marL="12700" marR="5080" indent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marL="12700" marR="5080" indent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ЛИТЕРАТУРНОЕ ЧТЕНИЕ</a:t>
                      </a:r>
                    </a:p>
                    <a:p>
                      <a:pPr marL="12700" marR="5080" indent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ОКРУЖАЮЩИЙ МИР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ООО, СОО</a:t>
                      </a:r>
                    </a:p>
                    <a:p>
                      <a:pPr marL="12700" marR="5080" indent="-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ЛИТЕРАТУРА, </a:t>
                      </a:r>
                    </a:p>
                    <a:p>
                      <a:pPr marL="12700" marR="5080" indent="-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ИСТОРИЯ, ОБЩЕСТВОЗНАНИЕ,</a:t>
                      </a:r>
                    </a:p>
                    <a:p>
                      <a:pPr marL="12700" marR="5080" indent="-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ГЕОГРАФИЯ,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БЕЗОПАСНОСТИ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ЖИЗНЕДЕЯТЕЛЬНОСТИ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358527"/>
                  </a:ext>
                </a:extLst>
              </a:tr>
            </a:tbl>
          </a:graphicData>
        </a:graphic>
      </p:graphicFrame>
      <p:sp>
        <p:nvSpPr>
          <p:cNvPr id="55" name="object 8"/>
          <p:cNvSpPr txBox="1"/>
          <p:nvPr/>
        </p:nvSpPr>
        <p:spPr>
          <a:xfrm>
            <a:off x="2143952" y="4914722"/>
            <a:ext cx="14258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федераль</a:t>
            </a:r>
            <a:r>
              <a:rPr sz="1600" spc="-10" dirty="0">
                <a:latin typeface="Microsoft Sans Serif"/>
                <a:cs typeface="Microsoft Sans Serif"/>
              </a:rPr>
              <a:t>н</a:t>
            </a:r>
            <a:r>
              <a:rPr sz="1600" dirty="0">
                <a:latin typeface="Microsoft Sans Serif"/>
                <a:cs typeface="Microsoft Sans Serif"/>
              </a:rPr>
              <a:t>ый</a:t>
            </a: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у</a:t>
            </a:r>
            <a:r>
              <a:rPr sz="1600" spc="-5" dirty="0">
                <a:latin typeface="Microsoft Sans Serif"/>
                <a:cs typeface="Microsoft Sans Serif"/>
              </a:rPr>
              <a:t>чеб</a:t>
            </a:r>
            <a:r>
              <a:rPr sz="1600" spc="-15" dirty="0">
                <a:latin typeface="Microsoft Sans Serif"/>
                <a:cs typeface="Microsoft Sans Serif"/>
              </a:rPr>
              <a:t>н</a:t>
            </a:r>
            <a:r>
              <a:rPr sz="1600" dirty="0">
                <a:latin typeface="Microsoft Sans Serif"/>
                <a:cs typeface="Microsoft Sans Serif"/>
              </a:rPr>
              <a:t>ый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</a:t>
            </a:r>
            <a:r>
              <a:rPr sz="1600" dirty="0">
                <a:latin typeface="Microsoft Sans Serif"/>
                <a:cs typeface="Microsoft Sans Serif"/>
              </a:rPr>
              <a:t>л</a:t>
            </a:r>
            <a:r>
              <a:rPr sz="1600" spc="5" dirty="0">
                <a:latin typeface="Microsoft Sans Serif"/>
                <a:cs typeface="Microsoft Sans Serif"/>
              </a:rPr>
              <a:t>а</a:t>
            </a:r>
            <a:r>
              <a:rPr sz="1600" spc="-5" dirty="0">
                <a:latin typeface="Microsoft Sans Serif"/>
                <a:cs typeface="Microsoft Sans Serif"/>
              </a:rPr>
              <a:t>н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15052148" y="4950489"/>
            <a:ext cx="179538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федеральный</a:t>
            </a:r>
          </a:p>
          <a:p>
            <a:pPr marL="12700" marR="5080" algn="ctr">
              <a:lnSpc>
                <a:spcPct val="100000"/>
              </a:lnSpc>
            </a:pPr>
            <a:r>
              <a:rPr sz="1600" spc="-30" dirty="0">
                <a:latin typeface="Microsoft Sans Serif"/>
                <a:cs typeface="Microsoft Sans Serif"/>
              </a:rPr>
              <a:t>к</a:t>
            </a:r>
            <a:r>
              <a:rPr sz="1600" spc="-25" dirty="0">
                <a:latin typeface="Microsoft Sans Serif"/>
                <a:cs typeface="Microsoft Sans Serif"/>
              </a:rPr>
              <a:t>а</a:t>
            </a:r>
            <a:r>
              <a:rPr sz="1600" spc="10" dirty="0">
                <a:latin typeface="Microsoft Sans Serif"/>
                <a:cs typeface="Microsoft Sans Serif"/>
              </a:rPr>
              <a:t>л</a:t>
            </a:r>
            <a:r>
              <a:rPr sz="1600" dirty="0">
                <a:latin typeface="Microsoft Sans Serif"/>
                <a:cs typeface="Microsoft Sans Serif"/>
              </a:rPr>
              <a:t>е</a:t>
            </a:r>
            <a:r>
              <a:rPr sz="1600" spc="-10" dirty="0">
                <a:latin typeface="Microsoft Sans Serif"/>
                <a:cs typeface="Microsoft Sans Serif"/>
              </a:rPr>
              <a:t>н</a:t>
            </a:r>
            <a:r>
              <a:rPr sz="1600" dirty="0">
                <a:latin typeface="Microsoft Sans Serif"/>
                <a:cs typeface="Microsoft Sans Serif"/>
              </a:rPr>
              <a:t>дар</a:t>
            </a:r>
            <a:r>
              <a:rPr sz="1600" spc="-10" dirty="0">
                <a:latin typeface="Microsoft Sans Serif"/>
                <a:cs typeface="Microsoft Sans Serif"/>
              </a:rPr>
              <a:t>н</a:t>
            </a:r>
            <a:r>
              <a:rPr sz="1600" dirty="0">
                <a:latin typeface="Microsoft Sans Serif"/>
                <a:cs typeface="Microsoft Sans Serif"/>
              </a:rPr>
              <a:t>ый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</a:t>
            </a:r>
            <a:r>
              <a:rPr sz="1600" spc="10" dirty="0">
                <a:latin typeface="Microsoft Sans Serif"/>
                <a:cs typeface="Microsoft Sans Serif"/>
              </a:rPr>
              <a:t>л</a:t>
            </a: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-5" dirty="0">
                <a:latin typeface="Microsoft Sans Serif"/>
                <a:cs typeface="Microsoft Sans Serif"/>
              </a:rPr>
              <a:t>н  воспитательной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работы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58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1858" y="4052387"/>
            <a:ext cx="869977" cy="650151"/>
          </a:xfrm>
          <a:prstGeom prst="rect">
            <a:avLst/>
          </a:prstGeom>
        </p:spPr>
      </p:pic>
      <p:pic>
        <p:nvPicPr>
          <p:cNvPr id="59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94223" y="4416738"/>
            <a:ext cx="733697" cy="666687"/>
          </a:xfrm>
          <a:prstGeom prst="rect">
            <a:avLst/>
          </a:prstGeom>
        </p:spPr>
      </p:pic>
      <p:pic>
        <p:nvPicPr>
          <p:cNvPr id="60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0562" y="4083069"/>
            <a:ext cx="959554" cy="758890"/>
          </a:xfrm>
          <a:prstGeom prst="rect">
            <a:avLst/>
          </a:prstGeom>
        </p:spPr>
      </p:pic>
      <p:sp>
        <p:nvSpPr>
          <p:cNvPr id="61" name="object 20"/>
          <p:cNvSpPr txBox="1"/>
          <p:nvPr/>
        </p:nvSpPr>
        <p:spPr>
          <a:xfrm>
            <a:off x="5099888" y="4967534"/>
            <a:ext cx="224043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1430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федераль</a:t>
            </a:r>
            <a:r>
              <a:rPr sz="1600" spc="-10" dirty="0">
                <a:latin typeface="Microsoft Sans Serif"/>
                <a:cs typeface="Microsoft Sans Serif"/>
              </a:rPr>
              <a:t>н</a:t>
            </a:r>
            <a:r>
              <a:rPr sz="1600" dirty="0">
                <a:latin typeface="Microsoft Sans Serif"/>
                <a:cs typeface="Microsoft Sans Serif"/>
              </a:rPr>
              <a:t>ый  </a:t>
            </a:r>
            <a:r>
              <a:rPr sz="1600" spc="-5" dirty="0">
                <a:latin typeface="Microsoft Sans Serif"/>
                <a:cs typeface="Microsoft Sans Serif"/>
              </a:rPr>
              <a:t>календарный</a:t>
            </a:r>
            <a:endParaRPr sz="1600" dirty="0"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учебный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график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62" name="object 21"/>
          <p:cNvSpPr txBox="1"/>
          <p:nvPr/>
        </p:nvSpPr>
        <p:spPr>
          <a:xfrm>
            <a:off x="8181675" y="4543121"/>
            <a:ext cx="230777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40029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федераль</a:t>
            </a:r>
            <a:r>
              <a:rPr sz="1600" spc="-10" dirty="0">
                <a:latin typeface="Microsoft Sans Serif"/>
                <a:cs typeface="Microsoft Sans Serif"/>
              </a:rPr>
              <a:t>н</a:t>
            </a:r>
            <a:r>
              <a:rPr sz="1600" dirty="0">
                <a:latin typeface="Microsoft Sans Serif"/>
                <a:cs typeface="Microsoft Sans Serif"/>
              </a:rPr>
              <a:t>ые  </a:t>
            </a:r>
            <a:r>
              <a:rPr sz="1600" spc="-5" dirty="0">
                <a:latin typeface="Microsoft Sans Serif"/>
                <a:cs typeface="Microsoft Sans Serif"/>
              </a:rPr>
              <a:t>рабочие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программы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385445" algn="ctr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учебных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</a:t>
            </a:r>
            <a:r>
              <a:rPr sz="1600" dirty="0">
                <a:latin typeface="Microsoft Sans Serif"/>
                <a:cs typeface="Microsoft Sans Serif"/>
              </a:rPr>
              <a:t>ред</a:t>
            </a:r>
            <a:r>
              <a:rPr sz="1600" spc="-25" dirty="0">
                <a:latin typeface="Microsoft Sans Serif"/>
                <a:cs typeface="Microsoft Sans Serif"/>
              </a:rPr>
              <a:t>м</a:t>
            </a:r>
            <a:r>
              <a:rPr sz="1600" dirty="0">
                <a:latin typeface="Microsoft Sans Serif"/>
                <a:cs typeface="Microsoft Sans Serif"/>
              </a:rPr>
              <a:t>е</a:t>
            </a:r>
            <a:r>
              <a:rPr sz="1600" spc="-5" dirty="0">
                <a:latin typeface="Microsoft Sans Serif"/>
                <a:cs typeface="Microsoft Sans Serif"/>
              </a:rPr>
              <a:t>т</a:t>
            </a:r>
            <a:r>
              <a:rPr sz="1600" dirty="0">
                <a:latin typeface="Microsoft Sans Serif"/>
                <a:cs typeface="Microsoft Sans Serif"/>
              </a:rPr>
              <a:t>о</a:t>
            </a:r>
            <a:r>
              <a:rPr sz="1600" spc="-5" dirty="0">
                <a:latin typeface="Microsoft Sans Serif"/>
                <a:cs typeface="Microsoft Sans Serif"/>
              </a:rPr>
              <a:t>в,</a:t>
            </a:r>
            <a:endParaRPr sz="1600" dirty="0"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курсов,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дисциплин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11458906" y="5055302"/>
            <a:ext cx="221609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федераль</a:t>
            </a:r>
            <a:r>
              <a:rPr sz="1600" spc="-1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ая  рабочая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программа </a:t>
            </a:r>
            <a:r>
              <a:rPr sz="1600" spc="-5" dirty="0">
                <a:latin typeface="Microsoft Sans Serif"/>
                <a:cs typeface="Microsoft Sans Serif"/>
              </a:rPr>
              <a:t> воспитания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65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04923" y="4010188"/>
            <a:ext cx="717731" cy="536083"/>
          </a:xfrm>
          <a:prstGeom prst="rect">
            <a:avLst/>
          </a:prstGeom>
        </p:spPr>
      </p:pic>
      <p:pic>
        <p:nvPicPr>
          <p:cNvPr id="6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00133" y="4136271"/>
            <a:ext cx="781258" cy="727219"/>
          </a:xfrm>
          <a:prstGeom prst="rect">
            <a:avLst/>
          </a:prstGeom>
        </p:spPr>
      </p:pic>
      <p:sp>
        <p:nvSpPr>
          <p:cNvPr id="67" name="object 14"/>
          <p:cNvSpPr/>
          <p:nvPr/>
        </p:nvSpPr>
        <p:spPr>
          <a:xfrm>
            <a:off x="528723" y="3918526"/>
            <a:ext cx="17135475" cy="69519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306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40253" y="50002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Box 5"/>
          <p:cNvSpPr txBox="1"/>
          <p:nvPr/>
        </p:nvSpPr>
        <p:spPr>
          <a:xfrm>
            <a:off x="6001516" y="2067209"/>
            <a:ext cx="7556127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5"/>
              </a:lnSpc>
            </a:pPr>
            <a:r>
              <a:rPr lang="ru-RU" sz="67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Свяжитесь</a:t>
            </a:r>
            <a:r>
              <a:rPr lang="en-US" sz="6750" dirty="0">
                <a:solidFill>
                  <a:srgbClr val="000000"/>
                </a:solidFill>
                <a:latin typeface="Fira Sans Thin"/>
              </a:rPr>
              <a:t> с</a:t>
            </a:r>
            <a:r>
              <a:rPr lang="ru-RU" sz="6750" dirty="0">
                <a:solidFill>
                  <a:srgbClr val="000000"/>
                </a:solidFill>
                <a:latin typeface="Fira Sans Thin"/>
              </a:rPr>
              <a:t> нами</a:t>
            </a:r>
            <a:endParaRPr lang="en-US" sz="6750" dirty="0">
              <a:solidFill>
                <a:srgbClr val="000000"/>
              </a:solidFill>
              <a:latin typeface="Fira Sans Thin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6071644" y="8407654"/>
            <a:ext cx="604963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2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Отсканируйте код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на сайт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7707631" y="-127582"/>
            <a:ext cx="11195529" cy="1248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ru-RU" sz="7200" b="1" dirty="0">
                <a:solidFill>
                  <a:srgbClr val="E75246"/>
                </a:solidFill>
                <a:latin typeface="Noto Serif Display Light"/>
              </a:rPr>
              <a:t>Остались вопросы?</a:t>
            </a:r>
            <a:endParaRPr lang="en-US" sz="7200" b="1" dirty="0">
              <a:solidFill>
                <a:srgbClr val="E75246"/>
              </a:solidFill>
              <a:latin typeface="Noto Serif Display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07863" y="4169350"/>
            <a:ext cx="8248106" cy="361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</a:p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https://quick.apkpro.ru/q/kUFcaPXR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cpm@iro-49.ru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33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 +7(4132) 617731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42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42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2498" y="4499547"/>
            <a:ext cx="5162808" cy="238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работы: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:00 -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42"/>
              </a:lnSpc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58" y="4008972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7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Box 4"/>
          <p:cNvSpPr txBox="1"/>
          <p:nvPr/>
        </p:nvSpPr>
        <p:spPr>
          <a:xfrm>
            <a:off x="3883902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3657600" y="1127312"/>
            <a:ext cx="1648697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rgbClr val="3437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№ФЗ-273 «Об образовании в Российской Федерации»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8D89B6A-D911-2DC4-E5E8-475ED06BD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68"/>
          <a:stretch/>
        </p:blipFill>
        <p:spPr>
          <a:xfrm>
            <a:off x="2590800" y="1922649"/>
            <a:ext cx="14869956" cy="79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Box 4"/>
          <p:cNvSpPr txBox="1"/>
          <p:nvPr/>
        </p:nvSpPr>
        <p:spPr>
          <a:xfrm>
            <a:off x="3883902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3657600" y="1127312"/>
            <a:ext cx="1648697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rgbClr val="3437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№ФЗ-273 «Об образовании в Российской Федерации»</a:t>
            </a:r>
          </a:p>
        </p:txBody>
      </p:sp>
      <p:sp>
        <p:nvSpPr>
          <p:cNvPr id="17" name="object 3"/>
          <p:cNvSpPr txBox="1"/>
          <p:nvPr/>
        </p:nvSpPr>
        <p:spPr>
          <a:xfrm>
            <a:off x="1868092" y="3465273"/>
            <a:ext cx="5080141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31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N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287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1937035" y="6464029"/>
            <a:ext cx="4938462" cy="225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6255">
              <a:lnSpc>
                <a:spcPct val="100000"/>
              </a:lnSpc>
              <a:spcBef>
                <a:spcPts val="95"/>
              </a:spcBef>
            </a:pP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1935">
              <a:lnSpc>
                <a:spcPct val="108000"/>
              </a:lnSpc>
              <a:spcBef>
                <a:spcPts val="290"/>
              </a:spcBef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стандартом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sz="20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r>
              <a:rPr sz="20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декабря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прекращается</a:t>
            </a:r>
            <a:r>
              <a:rPr sz="2000" u="sng" spc="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000" u="sng" spc="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sz="2000" u="sng" spc="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8089912" y="3358317"/>
            <a:ext cx="446086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r>
              <a:rPr sz="20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</a:t>
            </a:r>
            <a:r>
              <a:rPr sz="2000" b="1" spc="-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15.02.2022 №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АЗ-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113/03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6040" y="6300307"/>
            <a:ext cx="4864736" cy="2245363"/>
          </a:xfrm>
          <a:prstGeom prst="rect">
            <a:avLst/>
          </a:prstGeom>
        </p:spPr>
      </p:pic>
      <p:sp>
        <p:nvSpPr>
          <p:cNvPr id="24" name="object 7"/>
          <p:cNvSpPr txBox="1"/>
          <p:nvPr/>
        </p:nvSpPr>
        <p:spPr>
          <a:xfrm>
            <a:off x="13644135" y="6449078"/>
            <a:ext cx="4571998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приведению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позднее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sz="20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13988458" y="3226824"/>
            <a:ext cx="3918542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71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sz="2000" b="1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371-ФЗ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sz="2000" b="1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0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7239000" y="2690055"/>
            <a:ext cx="0" cy="6392565"/>
          </a:xfrm>
          <a:custGeom>
            <a:avLst/>
            <a:gdLst/>
            <a:ahLst/>
            <a:cxnLst/>
            <a:rect l="l" t="t" r="r" b="b"/>
            <a:pathLst>
              <a:path h="4537075">
                <a:moveTo>
                  <a:pt x="0" y="0"/>
                </a:moveTo>
                <a:lnTo>
                  <a:pt x="0" y="4536465"/>
                </a:lnTo>
              </a:path>
            </a:pathLst>
          </a:custGeom>
          <a:ln w="25400">
            <a:solidFill>
              <a:srgbClr val="00206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/>
          <p:cNvSpPr/>
          <p:nvPr/>
        </p:nvSpPr>
        <p:spPr>
          <a:xfrm>
            <a:off x="12997814" y="2690054"/>
            <a:ext cx="0" cy="6392565"/>
          </a:xfrm>
          <a:custGeom>
            <a:avLst/>
            <a:gdLst/>
            <a:ahLst/>
            <a:cxnLst/>
            <a:rect l="l" t="t" r="r" b="b"/>
            <a:pathLst>
              <a:path h="4537075">
                <a:moveTo>
                  <a:pt x="0" y="0"/>
                </a:moveTo>
                <a:lnTo>
                  <a:pt x="0" y="4536465"/>
                </a:lnTo>
              </a:path>
            </a:pathLst>
          </a:custGeom>
          <a:ln w="25400">
            <a:solidFill>
              <a:srgbClr val="00206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10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978" y="5520690"/>
            <a:ext cx="4894580" cy="2441181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160" marR="767080">
              <a:lnSpc>
                <a:spcPct val="83300"/>
              </a:lnSpc>
              <a:spcBef>
                <a:spcPts val="650"/>
              </a:spcBef>
            </a:pPr>
            <a:r>
              <a:rPr sz="2200" b="1" spc="110" dirty="0">
                <a:solidFill>
                  <a:srgbClr val="434343"/>
                </a:solidFill>
                <a:latin typeface="Tahoma"/>
                <a:cs typeface="Tahoma"/>
              </a:rPr>
              <a:t>РЕШЕНИЕ </a:t>
            </a:r>
            <a:r>
              <a:rPr sz="2200" b="1" spc="160" dirty="0">
                <a:solidFill>
                  <a:srgbClr val="434343"/>
                </a:solidFill>
                <a:latin typeface="Tahoma"/>
                <a:cs typeface="Tahoma"/>
              </a:rPr>
              <a:t>О </a:t>
            </a:r>
            <a:r>
              <a:rPr sz="2200" b="1" spc="120" dirty="0">
                <a:solidFill>
                  <a:srgbClr val="434343"/>
                </a:solidFill>
                <a:latin typeface="Tahoma"/>
                <a:cs typeface="Tahoma"/>
              </a:rPr>
              <a:t>ПЕРЕХОДЕ </a:t>
            </a:r>
            <a:r>
              <a:rPr sz="2200" b="1" spc="1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80" dirty="0">
                <a:solidFill>
                  <a:srgbClr val="434343"/>
                </a:solidFill>
                <a:latin typeface="Tahoma"/>
                <a:cs typeface="Tahoma"/>
              </a:rPr>
              <a:t>НА</a:t>
            </a:r>
            <a:r>
              <a:rPr sz="2200" b="1" spc="-1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20" dirty="0">
                <a:solidFill>
                  <a:srgbClr val="434343"/>
                </a:solidFill>
                <a:latin typeface="Tahoma"/>
                <a:cs typeface="Tahoma"/>
              </a:rPr>
              <a:t>ОБНОВЛЕННЫЙ</a:t>
            </a:r>
            <a:r>
              <a:rPr sz="2200" b="1" spc="-15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20" dirty="0">
                <a:solidFill>
                  <a:srgbClr val="434343"/>
                </a:solidFill>
                <a:latin typeface="Tahoma"/>
                <a:cs typeface="Tahoma"/>
              </a:rPr>
              <a:t>ФГОС </a:t>
            </a:r>
            <a:r>
              <a:rPr sz="2200" b="1" spc="-6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10" dirty="0">
                <a:solidFill>
                  <a:srgbClr val="434343"/>
                </a:solidFill>
                <a:latin typeface="Tahoma"/>
                <a:cs typeface="Tahoma"/>
              </a:rPr>
              <a:t>ОБЩЕГО </a:t>
            </a:r>
            <a:r>
              <a:rPr sz="2200" b="1" spc="130" dirty="0">
                <a:solidFill>
                  <a:srgbClr val="434343"/>
                </a:solidFill>
                <a:latin typeface="Tahoma"/>
                <a:cs typeface="Tahoma"/>
              </a:rPr>
              <a:t>ОБРАЗОВАНИЯ </a:t>
            </a:r>
            <a:r>
              <a:rPr sz="2200" b="1" spc="1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90" dirty="0">
                <a:solidFill>
                  <a:srgbClr val="434343"/>
                </a:solidFill>
                <a:latin typeface="Tahoma"/>
                <a:cs typeface="Tahoma"/>
              </a:rPr>
              <a:t>НА </a:t>
            </a:r>
            <a:r>
              <a:rPr sz="2200" b="1" spc="80" dirty="0">
                <a:solidFill>
                  <a:srgbClr val="434343"/>
                </a:solidFill>
                <a:latin typeface="Tahoma"/>
                <a:cs typeface="Tahoma"/>
              </a:rPr>
              <a:t>РЕГИОНАЛЬНОМ/ </a:t>
            </a:r>
            <a:r>
              <a:rPr sz="2200" b="1" spc="9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80" dirty="0">
                <a:solidFill>
                  <a:srgbClr val="434343"/>
                </a:solidFill>
                <a:latin typeface="Tahoma"/>
                <a:cs typeface="Tahoma"/>
              </a:rPr>
              <a:t>МУНИЦИПАЛЬНОМ/ </a:t>
            </a:r>
            <a:r>
              <a:rPr sz="2200" b="1" spc="9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00" dirty="0">
                <a:solidFill>
                  <a:srgbClr val="434343"/>
                </a:solidFill>
                <a:latin typeface="Tahoma"/>
                <a:cs typeface="Tahoma"/>
              </a:rPr>
              <a:t>ШКОЛЬНОМ</a:t>
            </a:r>
            <a:r>
              <a:rPr sz="2200" b="1" spc="-1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10" dirty="0">
                <a:solidFill>
                  <a:srgbClr val="434343"/>
                </a:solidFill>
                <a:latin typeface="Tahoma"/>
                <a:cs typeface="Tahoma"/>
              </a:rPr>
              <a:t>УРОВНЯХ</a:t>
            </a:r>
            <a:endParaRPr sz="2200" dirty="0">
              <a:latin typeface="Tahoma"/>
              <a:cs typeface="Tahoma"/>
            </a:endParaRPr>
          </a:p>
          <a:p>
            <a:pPr marL="25400">
              <a:spcBef>
                <a:spcPts val="1390"/>
              </a:spcBef>
            </a:pPr>
            <a:r>
              <a:rPr sz="2400" spc="110" dirty="0">
                <a:solidFill>
                  <a:srgbClr val="434343"/>
                </a:solidFill>
                <a:latin typeface="Verdana"/>
                <a:cs typeface="Verdana"/>
              </a:rPr>
              <a:t>НАПРИМЕР,</a:t>
            </a:r>
            <a:r>
              <a:rPr sz="2400" spc="36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1-4/</a:t>
            </a:r>
            <a:r>
              <a:rPr sz="3200" spc="7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5-6/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10</a:t>
            </a:r>
            <a:r>
              <a:rPr sz="3200" spc="40" dirty="0">
                <a:latin typeface="Microsoft Sans Serif"/>
                <a:cs typeface="Microsoft Sans Serif"/>
              </a:rPr>
              <a:t> </a:t>
            </a:r>
            <a:r>
              <a:rPr sz="3200" spc="-60" dirty="0">
                <a:latin typeface="Microsoft Sans Serif"/>
                <a:cs typeface="Microsoft Sans Serif"/>
              </a:rPr>
              <a:t>кл.</a:t>
            </a:r>
            <a:endParaRPr sz="3200" dirty="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90034" y="1542832"/>
            <a:ext cx="6167006" cy="4059102"/>
            <a:chOff x="2126114" y="501919"/>
            <a:chExt cx="3083503" cy="2029551"/>
          </a:xfrm>
        </p:grpSpPr>
        <p:sp>
          <p:nvSpPr>
            <p:cNvPr id="4" name="object 4"/>
            <p:cNvSpPr/>
            <p:nvPr/>
          </p:nvSpPr>
          <p:spPr>
            <a:xfrm>
              <a:off x="2597015" y="501919"/>
              <a:ext cx="1947545" cy="1181100"/>
            </a:xfrm>
            <a:custGeom>
              <a:avLst/>
              <a:gdLst/>
              <a:ahLst/>
              <a:cxnLst/>
              <a:rect l="l" t="t" r="r" b="b"/>
              <a:pathLst>
                <a:path w="1947545" h="1181100">
                  <a:moveTo>
                    <a:pt x="1947037" y="0"/>
                  </a:moveTo>
                  <a:lnTo>
                    <a:pt x="0" y="0"/>
                  </a:lnTo>
                  <a:lnTo>
                    <a:pt x="0" y="1180503"/>
                  </a:lnTo>
                  <a:lnTo>
                    <a:pt x="1947037" y="1180503"/>
                  </a:lnTo>
                  <a:lnTo>
                    <a:pt x="194703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5" name="object 5"/>
            <p:cNvSpPr/>
            <p:nvPr/>
          </p:nvSpPr>
          <p:spPr>
            <a:xfrm>
              <a:off x="4361433" y="1336332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89" h="402589">
                  <a:moveTo>
                    <a:pt x="0" y="402297"/>
                  </a:moveTo>
                  <a:lnTo>
                    <a:pt x="402297" y="402297"/>
                  </a:lnTo>
                  <a:lnTo>
                    <a:pt x="402297" y="0"/>
                  </a:lnTo>
                  <a:lnTo>
                    <a:pt x="0" y="0"/>
                  </a:lnTo>
                  <a:lnTo>
                    <a:pt x="0" y="402297"/>
                  </a:lnTo>
                  <a:close/>
                </a:path>
              </a:pathLst>
            </a:custGeom>
            <a:ln w="19050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6" name="object 6"/>
            <p:cNvSpPr/>
            <p:nvPr/>
          </p:nvSpPr>
          <p:spPr>
            <a:xfrm>
              <a:off x="4141547" y="1463400"/>
              <a:ext cx="1068070" cy="1068070"/>
            </a:xfrm>
            <a:custGeom>
              <a:avLst/>
              <a:gdLst/>
              <a:ahLst/>
              <a:cxnLst/>
              <a:rect l="l" t="t" r="r" b="b"/>
              <a:pathLst>
                <a:path w="1068070" h="1068070">
                  <a:moveTo>
                    <a:pt x="533907" y="0"/>
                  </a:moveTo>
                  <a:lnTo>
                    <a:pt x="0" y="534035"/>
                  </a:lnTo>
                  <a:lnTo>
                    <a:pt x="533907" y="1068070"/>
                  </a:lnTo>
                  <a:lnTo>
                    <a:pt x="1067942" y="534035"/>
                  </a:lnTo>
                  <a:lnTo>
                    <a:pt x="533907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7" name="object 7"/>
            <p:cNvSpPr/>
            <p:nvPr/>
          </p:nvSpPr>
          <p:spPr>
            <a:xfrm>
              <a:off x="2126114" y="1968717"/>
              <a:ext cx="1533525" cy="76200"/>
            </a:xfrm>
            <a:custGeom>
              <a:avLst/>
              <a:gdLst/>
              <a:ahLst/>
              <a:cxnLst/>
              <a:rect l="l" t="t" r="r" b="b"/>
              <a:pathLst>
                <a:path w="1533525" h="76200">
                  <a:moveTo>
                    <a:pt x="1457071" y="0"/>
                  </a:moveTo>
                  <a:lnTo>
                    <a:pt x="1457071" y="76200"/>
                  </a:lnTo>
                  <a:lnTo>
                    <a:pt x="1520571" y="44450"/>
                  </a:lnTo>
                  <a:lnTo>
                    <a:pt x="1469771" y="44450"/>
                  </a:lnTo>
                  <a:lnTo>
                    <a:pt x="1469771" y="31750"/>
                  </a:lnTo>
                  <a:lnTo>
                    <a:pt x="1520571" y="31750"/>
                  </a:lnTo>
                  <a:lnTo>
                    <a:pt x="1457071" y="0"/>
                  </a:lnTo>
                  <a:close/>
                </a:path>
                <a:path w="1533525" h="76200">
                  <a:moveTo>
                    <a:pt x="1457071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457071" y="44450"/>
                  </a:lnTo>
                  <a:lnTo>
                    <a:pt x="1457071" y="31750"/>
                  </a:lnTo>
                  <a:close/>
                </a:path>
                <a:path w="1533525" h="76200">
                  <a:moveTo>
                    <a:pt x="1520571" y="31750"/>
                  </a:moveTo>
                  <a:lnTo>
                    <a:pt x="1469771" y="31750"/>
                  </a:lnTo>
                  <a:lnTo>
                    <a:pt x="1469771" y="44450"/>
                  </a:lnTo>
                  <a:lnTo>
                    <a:pt x="1520571" y="44450"/>
                  </a:lnTo>
                  <a:lnTo>
                    <a:pt x="1533271" y="38100"/>
                  </a:lnTo>
                  <a:lnTo>
                    <a:pt x="1520571" y="3175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</p:grpSp>
      <p:sp>
        <p:nvSpPr>
          <p:cNvPr id="8" name="object 8"/>
          <p:cNvSpPr/>
          <p:nvPr/>
        </p:nvSpPr>
        <p:spPr>
          <a:xfrm>
            <a:off x="14802896" y="3465794"/>
            <a:ext cx="2136140" cy="213614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534035" y="0"/>
                </a:moveTo>
                <a:lnTo>
                  <a:pt x="0" y="534035"/>
                </a:lnTo>
                <a:lnTo>
                  <a:pt x="534035" y="1068070"/>
                </a:lnTo>
                <a:lnTo>
                  <a:pt x="1067943" y="534035"/>
                </a:lnTo>
                <a:lnTo>
                  <a:pt x="534035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6819461" y="5581031"/>
            <a:ext cx="3924300" cy="64633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5400" marR="10160">
              <a:lnSpc>
                <a:spcPts val="2200"/>
              </a:lnSpc>
              <a:spcBef>
                <a:spcPts val="640"/>
              </a:spcBef>
            </a:pPr>
            <a:r>
              <a:rPr sz="2200" b="1" spc="150" dirty="0">
                <a:solidFill>
                  <a:srgbClr val="434343"/>
                </a:solidFill>
                <a:latin typeface="Tahoma"/>
                <a:cs typeface="Tahoma"/>
              </a:rPr>
              <a:t>РАЗРАБАТЫВАЕМ</a:t>
            </a:r>
            <a:r>
              <a:rPr sz="2200" b="1" spc="-16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30" dirty="0">
                <a:solidFill>
                  <a:srgbClr val="434343"/>
                </a:solidFill>
                <a:latin typeface="Tahoma"/>
                <a:cs typeface="Tahoma"/>
              </a:rPr>
              <a:t>ООП</a:t>
            </a:r>
            <a:r>
              <a:rPr sz="2200" b="1" spc="-8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30" dirty="0">
                <a:solidFill>
                  <a:srgbClr val="434343"/>
                </a:solidFill>
                <a:latin typeface="Tahoma"/>
                <a:cs typeface="Tahoma"/>
              </a:rPr>
              <a:t>В </a:t>
            </a:r>
            <a:r>
              <a:rPr sz="2200" b="1" spc="-6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20" dirty="0">
                <a:solidFill>
                  <a:srgbClr val="434343"/>
                </a:solidFill>
                <a:latin typeface="Tahoma"/>
                <a:cs typeface="Tahoma"/>
              </a:rPr>
              <a:t>СООТВЕСТВИЕ</a:t>
            </a:r>
            <a:r>
              <a:rPr sz="2200" b="1" spc="-1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30" dirty="0">
                <a:solidFill>
                  <a:srgbClr val="434343"/>
                </a:solidFill>
                <a:latin typeface="Tahoma"/>
                <a:cs typeface="Tahoma"/>
              </a:rPr>
              <a:t>С</a:t>
            </a:r>
            <a:r>
              <a:rPr sz="2200" b="1" spc="-8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40" dirty="0">
                <a:solidFill>
                  <a:srgbClr val="434343"/>
                </a:solidFill>
                <a:latin typeface="Tahoma"/>
                <a:cs typeface="Tahoma"/>
              </a:rPr>
              <a:t>ФООП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86565" y="5425643"/>
            <a:ext cx="5619750" cy="15817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marR="10160">
              <a:lnSpc>
                <a:spcPct val="114900"/>
              </a:lnSpc>
              <a:spcBef>
                <a:spcPts val="190"/>
              </a:spcBef>
            </a:pPr>
            <a:r>
              <a:rPr sz="2200" b="1" spc="120" dirty="0">
                <a:solidFill>
                  <a:srgbClr val="434343"/>
                </a:solidFill>
                <a:latin typeface="Tahoma"/>
                <a:cs typeface="Tahoma"/>
              </a:rPr>
              <a:t>ПРИВОДИМ</a:t>
            </a:r>
            <a:r>
              <a:rPr sz="2200" b="1" spc="-1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40" dirty="0">
                <a:solidFill>
                  <a:srgbClr val="434343"/>
                </a:solidFill>
                <a:latin typeface="Tahoma"/>
                <a:cs typeface="Tahoma"/>
              </a:rPr>
              <a:t>РАБОЧИЕ</a:t>
            </a:r>
            <a:r>
              <a:rPr sz="2200" b="1" spc="-1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40" dirty="0">
                <a:solidFill>
                  <a:srgbClr val="434343"/>
                </a:solidFill>
                <a:latin typeface="Tahoma"/>
                <a:cs typeface="Tahoma"/>
              </a:rPr>
              <a:t>ПРОГРАММЫ </a:t>
            </a:r>
            <a:r>
              <a:rPr sz="2200" b="1" spc="-6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30" dirty="0">
                <a:solidFill>
                  <a:srgbClr val="434343"/>
                </a:solidFill>
                <a:latin typeface="Tahoma"/>
                <a:cs typeface="Tahoma"/>
              </a:rPr>
              <a:t>ПО </a:t>
            </a:r>
            <a:r>
              <a:rPr sz="2200" b="1" spc="120" dirty="0">
                <a:solidFill>
                  <a:srgbClr val="434343"/>
                </a:solidFill>
                <a:latin typeface="Tahoma"/>
                <a:cs typeface="Tahoma"/>
              </a:rPr>
              <a:t>УЧЕБНЫМ </a:t>
            </a:r>
            <a:r>
              <a:rPr sz="2200" b="1" spc="140" dirty="0">
                <a:solidFill>
                  <a:srgbClr val="434343"/>
                </a:solidFill>
                <a:latin typeface="Tahoma"/>
                <a:cs typeface="Tahoma"/>
              </a:rPr>
              <a:t>ПРЕДМЕТАМ </a:t>
            </a:r>
            <a:r>
              <a:rPr sz="2200" b="1" spc="130" dirty="0">
                <a:solidFill>
                  <a:srgbClr val="434343"/>
                </a:solidFill>
                <a:latin typeface="Tahoma"/>
                <a:cs typeface="Tahoma"/>
              </a:rPr>
              <a:t>В </a:t>
            </a:r>
            <a:r>
              <a:rPr sz="2200" b="1" spc="1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10" dirty="0">
                <a:solidFill>
                  <a:srgbClr val="434343"/>
                </a:solidFill>
                <a:latin typeface="Tahoma"/>
                <a:cs typeface="Tahoma"/>
              </a:rPr>
              <a:t>СООТВЕТСТВИЕ </a:t>
            </a:r>
            <a:r>
              <a:rPr sz="2200" b="1" spc="140" dirty="0">
                <a:solidFill>
                  <a:srgbClr val="434343"/>
                </a:solidFill>
                <a:latin typeface="Tahoma"/>
                <a:cs typeface="Tahoma"/>
              </a:rPr>
              <a:t>ФЕДЕРАЛЬНЫМ </a:t>
            </a:r>
            <a:r>
              <a:rPr sz="2200" b="1" spc="15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40" dirty="0">
                <a:solidFill>
                  <a:srgbClr val="434343"/>
                </a:solidFill>
                <a:latin typeface="Tahoma"/>
                <a:cs typeface="Tahoma"/>
              </a:rPr>
              <a:t>РАБОЧИМ</a:t>
            </a:r>
            <a:r>
              <a:rPr sz="2200" b="1" spc="-1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200" b="1" spc="150" dirty="0">
                <a:solidFill>
                  <a:srgbClr val="434343"/>
                </a:solidFill>
                <a:latin typeface="Tahoma"/>
                <a:cs typeface="Tahoma"/>
              </a:rPr>
              <a:t>ПРОГРАММАМ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84223" y="4197073"/>
            <a:ext cx="351790" cy="64120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4000" spc="-490" dirty="0">
                <a:solidFill>
                  <a:srgbClr val="434343"/>
                </a:solidFill>
                <a:latin typeface="Arial MT"/>
                <a:cs typeface="Arial MT"/>
              </a:rPr>
              <a:t>3.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12450" y="3384550"/>
            <a:ext cx="2136140" cy="213614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534047" y="0"/>
                </a:moveTo>
                <a:lnTo>
                  <a:pt x="0" y="533907"/>
                </a:lnTo>
                <a:lnTo>
                  <a:pt x="534047" y="1067942"/>
                </a:lnTo>
                <a:lnTo>
                  <a:pt x="1067955" y="533907"/>
                </a:lnTo>
                <a:lnTo>
                  <a:pt x="534047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3" name="object 13"/>
          <p:cNvSpPr/>
          <p:nvPr/>
        </p:nvSpPr>
        <p:spPr>
          <a:xfrm>
            <a:off x="10652632" y="4542445"/>
            <a:ext cx="3067050" cy="152400"/>
          </a:xfrm>
          <a:custGeom>
            <a:avLst/>
            <a:gdLst/>
            <a:ahLst/>
            <a:cxnLst/>
            <a:rect l="l" t="t" r="r" b="b"/>
            <a:pathLst>
              <a:path w="1533525" h="76200">
                <a:moveTo>
                  <a:pt x="1457071" y="0"/>
                </a:moveTo>
                <a:lnTo>
                  <a:pt x="1457071" y="76200"/>
                </a:lnTo>
                <a:lnTo>
                  <a:pt x="1520571" y="44450"/>
                </a:lnTo>
                <a:lnTo>
                  <a:pt x="1469771" y="44450"/>
                </a:lnTo>
                <a:lnTo>
                  <a:pt x="1469771" y="31750"/>
                </a:lnTo>
                <a:lnTo>
                  <a:pt x="1520571" y="31750"/>
                </a:lnTo>
                <a:lnTo>
                  <a:pt x="1457071" y="0"/>
                </a:lnTo>
                <a:close/>
              </a:path>
              <a:path w="1533525" h="76200">
                <a:moveTo>
                  <a:pt x="145707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57071" y="44450"/>
                </a:lnTo>
                <a:lnTo>
                  <a:pt x="1457071" y="31750"/>
                </a:lnTo>
                <a:close/>
              </a:path>
              <a:path w="1533525" h="76200">
                <a:moveTo>
                  <a:pt x="1520571" y="31750"/>
                </a:moveTo>
                <a:lnTo>
                  <a:pt x="1469771" y="31750"/>
                </a:lnTo>
                <a:lnTo>
                  <a:pt x="1469771" y="44450"/>
                </a:lnTo>
                <a:lnTo>
                  <a:pt x="1520571" y="44450"/>
                </a:lnTo>
                <a:lnTo>
                  <a:pt x="1533271" y="38100"/>
                </a:lnTo>
                <a:lnTo>
                  <a:pt x="1520571" y="31750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2209800" y="4258816"/>
            <a:ext cx="608635" cy="64120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4000" spc="-490" dirty="0">
                <a:solidFill>
                  <a:srgbClr val="434343"/>
                </a:solidFill>
                <a:latin typeface="Arial MT"/>
                <a:cs typeface="Arial MT"/>
              </a:rPr>
              <a:t>1.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35046" y="4239280"/>
            <a:ext cx="493130" cy="64120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4000" spc="-490" dirty="0">
                <a:solidFill>
                  <a:srgbClr val="434343"/>
                </a:solidFill>
                <a:latin typeface="Arial MT"/>
                <a:cs typeface="Arial MT"/>
              </a:rPr>
              <a:t>2.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698072" y="2461001"/>
            <a:ext cx="3606800" cy="76431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pc="-10" dirty="0"/>
              <a:t>ВАРИАНТ</a:t>
            </a:r>
            <a:r>
              <a:rPr spc="-80" dirty="0"/>
              <a:t> </a:t>
            </a:r>
            <a:r>
              <a:rPr spc="-10" dirty="0"/>
              <a:t>1: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206354" y="1435087"/>
            <a:ext cx="6523990" cy="18735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spcBef>
                <a:spcPts val="210"/>
              </a:spcBef>
            </a:pPr>
            <a:r>
              <a:rPr sz="4000" dirty="0">
                <a:solidFill>
                  <a:srgbClr val="434343"/>
                </a:solidFill>
                <a:latin typeface="Microsoft Sans Serif"/>
                <a:cs typeface="Microsoft Sans Serif"/>
              </a:rPr>
              <a:t>ПЕ</a:t>
            </a:r>
            <a:r>
              <a:rPr sz="4000" spc="-20" dirty="0">
                <a:solidFill>
                  <a:srgbClr val="434343"/>
                </a:solidFill>
                <a:latin typeface="Microsoft Sans Serif"/>
                <a:cs typeface="Microsoft Sans Serif"/>
              </a:rPr>
              <a:t>Р</a:t>
            </a:r>
            <a:r>
              <a:rPr sz="4000" dirty="0">
                <a:solidFill>
                  <a:srgbClr val="434343"/>
                </a:solidFill>
                <a:latin typeface="Microsoft Sans Serif"/>
                <a:cs typeface="Microsoft Sans Serif"/>
              </a:rPr>
              <a:t>Е</a:t>
            </a:r>
            <a:r>
              <a:rPr sz="4000" spc="-20" dirty="0">
                <a:solidFill>
                  <a:srgbClr val="434343"/>
                </a:solidFill>
                <a:latin typeface="Microsoft Sans Serif"/>
                <a:cs typeface="Microsoft Sans Serif"/>
              </a:rPr>
              <a:t>Х</a:t>
            </a:r>
            <a:r>
              <a:rPr sz="4000" spc="-190" dirty="0">
                <a:solidFill>
                  <a:srgbClr val="434343"/>
                </a:solidFill>
                <a:latin typeface="Microsoft Sans Serif"/>
                <a:cs typeface="Microsoft Sans Serif"/>
              </a:rPr>
              <a:t>ОД</a:t>
            </a:r>
            <a:r>
              <a:rPr sz="4000" spc="-44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434343"/>
                </a:solidFill>
                <a:latin typeface="Microsoft Sans Serif"/>
                <a:cs typeface="Microsoft Sans Serif"/>
              </a:rPr>
              <a:t>НА</a:t>
            </a:r>
            <a:endParaRPr sz="4000" dirty="0">
              <a:latin typeface="Microsoft Sans Serif"/>
              <a:cs typeface="Microsoft Sans Serif"/>
            </a:endParaRPr>
          </a:p>
          <a:p>
            <a:pPr marL="25400"/>
            <a:r>
              <a:rPr sz="4000" dirty="0">
                <a:solidFill>
                  <a:srgbClr val="434343"/>
                </a:solidFill>
                <a:latin typeface="Microsoft Sans Serif"/>
                <a:cs typeface="Microsoft Sans Serif"/>
              </a:rPr>
              <a:t>ОБ</a:t>
            </a:r>
            <a:r>
              <a:rPr sz="4000" spc="-60" dirty="0">
                <a:solidFill>
                  <a:srgbClr val="434343"/>
                </a:solidFill>
                <a:latin typeface="Microsoft Sans Serif"/>
                <a:cs typeface="Microsoft Sans Serif"/>
              </a:rPr>
              <a:t>НОВ</a:t>
            </a:r>
            <a:r>
              <a:rPr sz="4000" spc="-50" dirty="0">
                <a:solidFill>
                  <a:srgbClr val="434343"/>
                </a:solidFill>
                <a:latin typeface="Microsoft Sans Serif"/>
                <a:cs typeface="Microsoft Sans Serif"/>
              </a:rPr>
              <a:t>Л</a:t>
            </a:r>
            <a:r>
              <a:rPr sz="4000" dirty="0">
                <a:solidFill>
                  <a:srgbClr val="434343"/>
                </a:solidFill>
                <a:latin typeface="Microsoft Sans Serif"/>
                <a:cs typeface="Microsoft Sans Serif"/>
              </a:rPr>
              <a:t>ЕНН</a:t>
            </a:r>
            <a:r>
              <a:rPr sz="4000" spc="20" dirty="0">
                <a:solidFill>
                  <a:srgbClr val="434343"/>
                </a:solidFill>
                <a:latin typeface="Microsoft Sans Serif"/>
                <a:cs typeface="Microsoft Sans Serif"/>
              </a:rPr>
              <a:t>Ы</a:t>
            </a:r>
            <a:r>
              <a:rPr sz="40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Й</a:t>
            </a:r>
            <a:r>
              <a:rPr sz="4000" spc="-50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4000" spc="-120" dirty="0">
                <a:solidFill>
                  <a:srgbClr val="434343"/>
                </a:solidFill>
                <a:latin typeface="Microsoft Sans Serif"/>
                <a:cs typeface="Microsoft Sans Serif"/>
              </a:rPr>
              <a:t>ФГОС</a:t>
            </a:r>
            <a:endParaRPr sz="4000" dirty="0">
              <a:latin typeface="Microsoft Sans Serif"/>
              <a:cs typeface="Microsoft Sans Serif"/>
            </a:endParaRPr>
          </a:p>
          <a:p>
            <a:pPr marL="25400"/>
            <a:r>
              <a:rPr sz="4000" spc="30" dirty="0">
                <a:solidFill>
                  <a:srgbClr val="434343"/>
                </a:solidFill>
                <a:latin typeface="Microsoft Sans Serif"/>
                <a:cs typeface="Microsoft Sans Serif"/>
              </a:rPr>
              <a:t>ОБЩЕ</a:t>
            </a:r>
            <a:r>
              <a:rPr sz="4000" dirty="0">
                <a:solidFill>
                  <a:srgbClr val="434343"/>
                </a:solidFill>
                <a:latin typeface="Microsoft Sans Serif"/>
                <a:cs typeface="Microsoft Sans Serif"/>
              </a:rPr>
              <a:t>Г</a:t>
            </a:r>
            <a:r>
              <a:rPr sz="40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О</a:t>
            </a:r>
            <a:r>
              <a:rPr sz="4000" spc="-49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40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ОБР</a:t>
            </a:r>
            <a:r>
              <a:rPr sz="40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А</a:t>
            </a:r>
            <a:r>
              <a:rPr sz="4000" spc="-40" dirty="0">
                <a:solidFill>
                  <a:srgbClr val="434343"/>
                </a:solidFill>
                <a:latin typeface="Microsoft Sans Serif"/>
                <a:cs typeface="Microsoft Sans Serif"/>
              </a:rPr>
              <a:t>ЗО</a:t>
            </a:r>
            <a:r>
              <a:rPr sz="4000" spc="-60" dirty="0">
                <a:solidFill>
                  <a:srgbClr val="434343"/>
                </a:solidFill>
                <a:latin typeface="Microsoft Sans Serif"/>
                <a:cs typeface="Microsoft Sans Serif"/>
              </a:rPr>
              <a:t>В</a:t>
            </a:r>
            <a:r>
              <a:rPr sz="4000" spc="-20" dirty="0">
                <a:solidFill>
                  <a:srgbClr val="434343"/>
                </a:solidFill>
                <a:latin typeface="Microsoft Sans Serif"/>
                <a:cs typeface="Microsoft Sans Serif"/>
              </a:rPr>
              <a:t>А</a:t>
            </a:r>
            <a:r>
              <a:rPr sz="40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НИ</a:t>
            </a:r>
            <a:r>
              <a:rPr sz="4000" dirty="0">
                <a:solidFill>
                  <a:srgbClr val="434343"/>
                </a:solidFill>
                <a:latin typeface="Microsoft Sans Serif"/>
                <a:cs typeface="Microsoft Sans Serif"/>
              </a:rPr>
              <a:t>Я</a:t>
            </a:r>
            <a:r>
              <a:rPr sz="4000" spc="-34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6000" baseline="2777" dirty="0">
                <a:latin typeface="Microsoft Sans Serif"/>
                <a:cs typeface="Microsoft Sans Serif"/>
              </a:rPr>
              <a:t>*</a:t>
            </a:r>
          </a:p>
        </p:txBody>
      </p:sp>
      <p:sp>
        <p:nvSpPr>
          <p:cNvPr id="18" name="object 18"/>
          <p:cNvSpPr/>
          <p:nvPr/>
        </p:nvSpPr>
        <p:spPr>
          <a:xfrm>
            <a:off x="13716509" y="7025385"/>
            <a:ext cx="1365250" cy="896618"/>
          </a:xfrm>
          <a:custGeom>
            <a:avLst/>
            <a:gdLst/>
            <a:ahLst/>
            <a:cxnLst/>
            <a:rect l="l" t="t" r="r" b="b"/>
            <a:pathLst>
              <a:path w="682625" h="448310">
                <a:moveTo>
                  <a:pt x="656958" y="396305"/>
                </a:moveTo>
                <a:lnTo>
                  <a:pt x="587121" y="437032"/>
                </a:lnTo>
                <a:lnTo>
                  <a:pt x="586104" y="440918"/>
                </a:lnTo>
                <a:lnTo>
                  <a:pt x="589661" y="446976"/>
                </a:lnTo>
                <a:lnTo>
                  <a:pt x="593471" y="448005"/>
                </a:lnTo>
                <a:lnTo>
                  <a:pt x="671229" y="402653"/>
                </a:lnTo>
                <a:lnTo>
                  <a:pt x="669544" y="402653"/>
                </a:lnTo>
                <a:lnTo>
                  <a:pt x="669544" y="401789"/>
                </a:lnTo>
                <a:lnTo>
                  <a:pt x="666369" y="401789"/>
                </a:lnTo>
                <a:lnTo>
                  <a:pt x="656958" y="396305"/>
                </a:lnTo>
                <a:close/>
              </a:path>
              <a:path w="682625" h="448310">
                <a:moveTo>
                  <a:pt x="29972" y="0"/>
                </a:moveTo>
                <a:lnTo>
                  <a:pt x="2921" y="0"/>
                </a:lnTo>
                <a:lnTo>
                  <a:pt x="0" y="2793"/>
                </a:lnTo>
                <a:lnTo>
                  <a:pt x="0" y="399808"/>
                </a:lnTo>
                <a:lnTo>
                  <a:pt x="2921" y="402653"/>
                </a:lnTo>
                <a:lnTo>
                  <a:pt x="646072" y="402653"/>
                </a:lnTo>
                <a:lnTo>
                  <a:pt x="656958" y="396305"/>
                </a:lnTo>
                <a:lnTo>
                  <a:pt x="12700" y="396303"/>
                </a:lnTo>
                <a:lnTo>
                  <a:pt x="6350" y="389953"/>
                </a:lnTo>
                <a:lnTo>
                  <a:pt x="12700" y="389953"/>
                </a:lnTo>
                <a:lnTo>
                  <a:pt x="12700" y="12699"/>
                </a:lnTo>
                <a:lnTo>
                  <a:pt x="6350" y="12699"/>
                </a:lnTo>
                <a:lnTo>
                  <a:pt x="12700" y="6349"/>
                </a:lnTo>
                <a:lnTo>
                  <a:pt x="29972" y="6349"/>
                </a:lnTo>
                <a:lnTo>
                  <a:pt x="29972" y="0"/>
                </a:lnTo>
                <a:close/>
              </a:path>
              <a:path w="682625" h="448310">
                <a:moveTo>
                  <a:pt x="671240" y="389953"/>
                </a:moveTo>
                <a:lnTo>
                  <a:pt x="669544" y="389953"/>
                </a:lnTo>
                <a:lnTo>
                  <a:pt x="669544" y="402653"/>
                </a:lnTo>
                <a:lnTo>
                  <a:pt x="671229" y="402653"/>
                </a:lnTo>
                <a:lnTo>
                  <a:pt x="682117" y="396303"/>
                </a:lnTo>
                <a:lnTo>
                  <a:pt x="671240" y="389953"/>
                </a:lnTo>
                <a:close/>
              </a:path>
              <a:path w="682625" h="448310">
                <a:moveTo>
                  <a:pt x="666369" y="390817"/>
                </a:moveTo>
                <a:lnTo>
                  <a:pt x="656958" y="396305"/>
                </a:lnTo>
                <a:lnTo>
                  <a:pt x="666369" y="401789"/>
                </a:lnTo>
                <a:lnTo>
                  <a:pt x="666369" y="390817"/>
                </a:lnTo>
                <a:close/>
              </a:path>
              <a:path w="682625" h="448310">
                <a:moveTo>
                  <a:pt x="669544" y="390817"/>
                </a:moveTo>
                <a:lnTo>
                  <a:pt x="666369" y="390817"/>
                </a:lnTo>
                <a:lnTo>
                  <a:pt x="666369" y="401789"/>
                </a:lnTo>
                <a:lnTo>
                  <a:pt x="669544" y="401789"/>
                </a:lnTo>
                <a:lnTo>
                  <a:pt x="669544" y="390817"/>
                </a:lnTo>
                <a:close/>
              </a:path>
              <a:path w="682625" h="448310">
                <a:moveTo>
                  <a:pt x="593471" y="344550"/>
                </a:moveTo>
                <a:lnTo>
                  <a:pt x="589661" y="345566"/>
                </a:lnTo>
                <a:lnTo>
                  <a:pt x="586104" y="351662"/>
                </a:lnTo>
                <a:lnTo>
                  <a:pt x="587121" y="355599"/>
                </a:lnTo>
                <a:lnTo>
                  <a:pt x="656961" y="396303"/>
                </a:lnTo>
                <a:lnTo>
                  <a:pt x="666369" y="390817"/>
                </a:lnTo>
                <a:lnTo>
                  <a:pt x="669544" y="390817"/>
                </a:lnTo>
                <a:lnTo>
                  <a:pt x="669544" y="389953"/>
                </a:lnTo>
                <a:lnTo>
                  <a:pt x="671240" y="389953"/>
                </a:lnTo>
                <a:lnTo>
                  <a:pt x="593471" y="344550"/>
                </a:lnTo>
                <a:close/>
              </a:path>
              <a:path w="682625" h="448310">
                <a:moveTo>
                  <a:pt x="12700" y="389953"/>
                </a:moveTo>
                <a:lnTo>
                  <a:pt x="6350" y="389953"/>
                </a:lnTo>
                <a:lnTo>
                  <a:pt x="12700" y="396303"/>
                </a:lnTo>
                <a:lnTo>
                  <a:pt x="12700" y="389953"/>
                </a:lnTo>
                <a:close/>
              </a:path>
              <a:path w="682625" h="448310">
                <a:moveTo>
                  <a:pt x="646061" y="389953"/>
                </a:moveTo>
                <a:lnTo>
                  <a:pt x="12700" y="389953"/>
                </a:lnTo>
                <a:lnTo>
                  <a:pt x="12700" y="396303"/>
                </a:lnTo>
                <a:lnTo>
                  <a:pt x="656955" y="396303"/>
                </a:lnTo>
                <a:lnTo>
                  <a:pt x="646061" y="389953"/>
                </a:lnTo>
                <a:close/>
              </a:path>
              <a:path w="682625" h="448310">
                <a:moveTo>
                  <a:pt x="12700" y="6349"/>
                </a:moveTo>
                <a:lnTo>
                  <a:pt x="6350" y="12699"/>
                </a:lnTo>
                <a:lnTo>
                  <a:pt x="12700" y="12699"/>
                </a:lnTo>
                <a:lnTo>
                  <a:pt x="12700" y="6349"/>
                </a:lnTo>
                <a:close/>
              </a:path>
              <a:path w="682625" h="448310">
                <a:moveTo>
                  <a:pt x="29972" y="6349"/>
                </a:moveTo>
                <a:lnTo>
                  <a:pt x="12700" y="6349"/>
                </a:lnTo>
                <a:lnTo>
                  <a:pt x="12700" y="12699"/>
                </a:lnTo>
                <a:lnTo>
                  <a:pt x="29972" y="12699"/>
                </a:lnTo>
                <a:lnTo>
                  <a:pt x="29972" y="6349"/>
                </a:lnTo>
                <a:close/>
              </a:path>
            </a:pathLst>
          </a:custGeom>
          <a:solidFill>
            <a:srgbClr val="414141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9" name="object 19"/>
          <p:cNvSpPr txBox="1"/>
          <p:nvPr/>
        </p:nvSpPr>
        <p:spPr>
          <a:xfrm>
            <a:off x="15185389" y="7512912"/>
            <a:ext cx="3089910" cy="87511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lnSpc>
                <a:spcPct val="114999"/>
              </a:lnSpc>
              <a:spcBef>
                <a:spcPts val="200"/>
              </a:spcBef>
            </a:pPr>
            <a:r>
              <a:rPr sz="2400" b="1" spc="110" dirty="0">
                <a:solidFill>
                  <a:srgbClr val="FF0000"/>
                </a:solidFill>
                <a:latin typeface="Tahoma"/>
                <a:cs typeface="Tahoma"/>
              </a:rPr>
              <a:t>ИСПОЛЬЗУЕМ </a:t>
            </a:r>
            <a:r>
              <a:rPr sz="2400" b="1" spc="1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80" dirty="0">
                <a:solidFill>
                  <a:srgbClr val="FF0000"/>
                </a:solidFill>
                <a:latin typeface="Tahoma"/>
                <a:cs typeface="Tahoma"/>
              </a:rPr>
              <a:t>К</a:t>
            </a:r>
            <a:r>
              <a:rPr sz="2400" b="1" spc="140" dirty="0">
                <a:solidFill>
                  <a:srgbClr val="FF0000"/>
                </a:solidFill>
                <a:latin typeface="Tahoma"/>
                <a:cs typeface="Tahoma"/>
              </a:rPr>
              <a:t>ОНС</a:t>
            </a:r>
            <a:r>
              <a:rPr sz="2400" b="1" spc="110" dirty="0">
                <a:solidFill>
                  <a:srgbClr val="FF0000"/>
                </a:solidFill>
                <a:latin typeface="Tahoma"/>
                <a:cs typeface="Tahoma"/>
              </a:rPr>
              <a:t>ТР</a:t>
            </a:r>
            <a:r>
              <a:rPr sz="2400" b="1" spc="100" dirty="0">
                <a:solidFill>
                  <a:srgbClr val="FF0000"/>
                </a:solidFill>
                <a:latin typeface="Tahoma"/>
                <a:cs typeface="Tahoma"/>
              </a:rPr>
              <a:t>У</a:t>
            </a:r>
            <a:r>
              <a:rPr sz="2400" b="1" spc="80" dirty="0">
                <a:solidFill>
                  <a:srgbClr val="FF0000"/>
                </a:solidFill>
                <a:latin typeface="Tahoma"/>
                <a:cs typeface="Tahoma"/>
              </a:rPr>
              <a:t>К</a:t>
            </a:r>
            <a:r>
              <a:rPr sz="2400" b="1" spc="130" dirty="0">
                <a:solidFill>
                  <a:srgbClr val="FF0000"/>
                </a:solidFill>
                <a:latin typeface="Tahoma"/>
                <a:cs typeface="Tahoma"/>
              </a:rPr>
              <a:t>ТОР</a:t>
            </a:r>
            <a:r>
              <a:rPr sz="2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150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2400" b="1" spc="110" dirty="0">
                <a:solidFill>
                  <a:srgbClr val="FF0000"/>
                </a:solidFill>
                <a:latin typeface="Tahoma"/>
                <a:cs typeface="Tahoma"/>
              </a:rPr>
              <a:t>П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8134" y="-2839753"/>
            <a:ext cx="11353800" cy="64248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spcBef>
                <a:spcPts val="210"/>
              </a:spcBef>
              <a:tabLst>
                <a:tab pos="5607050" algn="l"/>
              </a:tabLst>
            </a:pPr>
            <a:r>
              <a:rPr sz="4000" dirty="0">
                <a:solidFill>
                  <a:srgbClr val="434343"/>
                </a:solidFill>
                <a:latin typeface="Microsoft Sans Serif"/>
                <a:cs typeface="Microsoft Sans Serif"/>
              </a:rPr>
              <a:t>2023-2024</a:t>
            </a:r>
            <a:r>
              <a:rPr sz="4000" spc="-4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3600" spc="-20" dirty="0">
                <a:solidFill>
                  <a:srgbClr val="434343"/>
                </a:solidFill>
                <a:latin typeface="Microsoft Sans Serif"/>
                <a:cs typeface="Microsoft Sans Serif"/>
              </a:rPr>
              <a:t>учебный</a:t>
            </a:r>
            <a:r>
              <a:rPr sz="3600" spc="10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3600" spc="-20" dirty="0">
                <a:solidFill>
                  <a:srgbClr val="434343"/>
                </a:solidFill>
                <a:latin typeface="Microsoft Sans Serif"/>
                <a:cs typeface="Microsoft Sans Serif"/>
              </a:rPr>
              <a:t>год:	</a:t>
            </a:r>
            <a:r>
              <a:rPr sz="4000" spc="-40" dirty="0">
                <a:solidFill>
                  <a:srgbClr val="434343"/>
                </a:solidFill>
                <a:latin typeface="Microsoft Sans Serif"/>
                <a:cs typeface="Microsoft Sans Serif"/>
              </a:rPr>
              <a:t>АЛГОРИТМ</a:t>
            </a:r>
            <a:r>
              <a:rPr sz="4000" spc="-10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4000" spc="-60" dirty="0">
                <a:solidFill>
                  <a:srgbClr val="434343"/>
                </a:solidFill>
                <a:latin typeface="Microsoft Sans Serif"/>
                <a:cs typeface="Microsoft Sans Serif"/>
              </a:rPr>
              <a:t>ДЕЙСТВИЙ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592" y="8697442"/>
            <a:ext cx="6073140" cy="1503680"/>
          </a:xfrm>
          <a:custGeom>
            <a:avLst/>
            <a:gdLst/>
            <a:ahLst/>
            <a:cxnLst/>
            <a:rect l="l" t="t" r="r" b="b"/>
            <a:pathLst>
              <a:path w="3036570" h="751839">
                <a:moveTo>
                  <a:pt x="0" y="60896"/>
                </a:moveTo>
                <a:lnTo>
                  <a:pt x="2219" y="37261"/>
                </a:lnTo>
                <a:lnTo>
                  <a:pt x="8262" y="17894"/>
                </a:lnTo>
                <a:lnTo>
                  <a:pt x="17202" y="4800"/>
                </a:lnTo>
                <a:lnTo>
                  <a:pt x="28110" y="0"/>
                </a:lnTo>
                <a:lnTo>
                  <a:pt x="3008130" y="0"/>
                </a:lnTo>
                <a:lnTo>
                  <a:pt x="3019052" y="4800"/>
                </a:lnTo>
                <a:lnTo>
                  <a:pt x="3027942" y="17894"/>
                </a:lnTo>
                <a:lnTo>
                  <a:pt x="3034038" y="37261"/>
                </a:lnTo>
                <a:lnTo>
                  <a:pt x="3036197" y="60896"/>
                </a:lnTo>
                <a:lnTo>
                  <a:pt x="3036197" y="690438"/>
                </a:lnTo>
                <a:lnTo>
                  <a:pt x="3034038" y="714202"/>
                </a:lnTo>
                <a:lnTo>
                  <a:pt x="3027942" y="733553"/>
                </a:lnTo>
                <a:lnTo>
                  <a:pt x="3019052" y="746574"/>
                </a:lnTo>
                <a:lnTo>
                  <a:pt x="3008130" y="751342"/>
                </a:lnTo>
                <a:lnTo>
                  <a:pt x="28110" y="751342"/>
                </a:lnTo>
                <a:lnTo>
                  <a:pt x="17202" y="746574"/>
                </a:lnTo>
                <a:lnTo>
                  <a:pt x="8262" y="733553"/>
                </a:lnTo>
                <a:lnTo>
                  <a:pt x="2219" y="714202"/>
                </a:lnTo>
                <a:lnTo>
                  <a:pt x="0" y="690438"/>
                </a:lnTo>
                <a:lnTo>
                  <a:pt x="0" y="60896"/>
                </a:lnTo>
                <a:close/>
              </a:path>
            </a:pathLst>
          </a:custGeom>
          <a:ln w="9525">
            <a:solidFill>
              <a:srgbClr val="4A77C4"/>
            </a:solidFill>
            <a:prstDash val="dot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2" name="object 22"/>
          <p:cNvSpPr/>
          <p:nvPr/>
        </p:nvSpPr>
        <p:spPr>
          <a:xfrm>
            <a:off x="6284976" y="8693174"/>
            <a:ext cx="5486400" cy="1534160"/>
          </a:xfrm>
          <a:custGeom>
            <a:avLst/>
            <a:gdLst/>
            <a:ahLst/>
            <a:cxnLst/>
            <a:rect l="l" t="t" r="r" b="b"/>
            <a:pathLst>
              <a:path w="2743200" h="767079">
                <a:moveTo>
                  <a:pt x="0" y="62141"/>
                </a:moveTo>
                <a:lnTo>
                  <a:pt x="2031" y="38023"/>
                </a:lnTo>
                <a:lnTo>
                  <a:pt x="7493" y="18262"/>
                </a:lnTo>
                <a:lnTo>
                  <a:pt x="15493" y="4902"/>
                </a:lnTo>
                <a:lnTo>
                  <a:pt x="25400" y="0"/>
                </a:lnTo>
                <a:lnTo>
                  <a:pt x="2717419" y="0"/>
                </a:lnTo>
                <a:lnTo>
                  <a:pt x="2727325" y="4902"/>
                </a:lnTo>
                <a:lnTo>
                  <a:pt x="2735453" y="18262"/>
                </a:lnTo>
                <a:lnTo>
                  <a:pt x="2740787" y="38023"/>
                </a:lnTo>
                <a:lnTo>
                  <a:pt x="2742819" y="62141"/>
                </a:lnTo>
                <a:lnTo>
                  <a:pt x="2742819" y="704578"/>
                </a:lnTo>
                <a:lnTo>
                  <a:pt x="2740787" y="728828"/>
                </a:lnTo>
                <a:lnTo>
                  <a:pt x="2735453" y="748576"/>
                </a:lnTo>
                <a:lnTo>
                  <a:pt x="2727325" y="761864"/>
                </a:lnTo>
                <a:lnTo>
                  <a:pt x="2717419" y="766729"/>
                </a:lnTo>
                <a:lnTo>
                  <a:pt x="25400" y="766729"/>
                </a:lnTo>
                <a:lnTo>
                  <a:pt x="15493" y="761864"/>
                </a:lnTo>
                <a:lnTo>
                  <a:pt x="7493" y="748576"/>
                </a:lnTo>
                <a:lnTo>
                  <a:pt x="2031" y="728828"/>
                </a:lnTo>
                <a:lnTo>
                  <a:pt x="0" y="704578"/>
                </a:lnTo>
                <a:lnTo>
                  <a:pt x="0" y="62141"/>
                </a:lnTo>
                <a:close/>
              </a:path>
            </a:pathLst>
          </a:custGeom>
          <a:ln w="9525">
            <a:solidFill>
              <a:srgbClr val="4A77C4"/>
            </a:solidFill>
            <a:prstDash val="dot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3" name="object 23"/>
          <p:cNvSpPr/>
          <p:nvPr/>
        </p:nvSpPr>
        <p:spPr>
          <a:xfrm>
            <a:off x="12186157" y="8693174"/>
            <a:ext cx="5911850" cy="1534160"/>
          </a:xfrm>
          <a:custGeom>
            <a:avLst/>
            <a:gdLst/>
            <a:ahLst/>
            <a:cxnLst/>
            <a:rect l="l" t="t" r="r" b="b"/>
            <a:pathLst>
              <a:path w="2955925" h="767079">
                <a:moveTo>
                  <a:pt x="0" y="62153"/>
                </a:moveTo>
                <a:lnTo>
                  <a:pt x="2159" y="38036"/>
                </a:lnTo>
                <a:lnTo>
                  <a:pt x="8000" y="18262"/>
                </a:lnTo>
                <a:lnTo>
                  <a:pt x="16763" y="4914"/>
                </a:lnTo>
                <a:lnTo>
                  <a:pt x="27305" y="0"/>
                </a:lnTo>
                <a:lnTo>
                  <a:pt x="2928112" y="0"/>
                </a:lnTo>
                <a:lnTo>
                  <a:pt x="2938779" y="4914"/>
                </a:lnTo>
                <a:lnTo>
                  <a:pt x="2947416" y="18262"/>
                </a:lnTo>
                <a:lnTo>
                  <a:pt x="2953257" y="38036"/>
                </a:lnTo>
                <a:lnTo>
                  <a:pt x="2955417" y="62153"/>
                </a:lnTo>
                <a:lnTo>
                  <a:pt x="2955417" y="704576"/>
                </a:lnTo>
                <a:lnTo>
                  <a:pt x="2953257" y="728827"/>
                </a:lnTo>
                <a:lnTo>
                  <a:pt x="2947416" y="748574"/>
                </a:lnTo>
                <a:lnTo>
                  <a:pt x="2938779" y="761862"/>
                </a:lnTo>
                <a:lnTo>
                  <a:pt x="2928112" y="766728"/>
                </a:lnTo>
                <a:lnTo>
                  <a:pt x="27305" y="766728"/>
                </a:lnTo>
                <a:lnTo>
                  <a:pt x="16763" y="761862"/>
                </a:lnTo>
                <a:lnTo>
                  <a:pt x="8000" y="748574"/>
                </a:lnTo>
                <a:lnTo>
                  <a:pt x="2159" y="728827"/>
                </a:lnTo>
                <a:lnTo>
                  <a:pt x="0" y="704576"/>
                </a:lnTo>
                <a:lnTo>
                  <a:pt x="0" y="62153"/>
                </a:lnTo>
                <a:close/>
              </a:path>
            </a:pathLst>
          </a:custGeom>
          <a:ln w="9525">
            <a:solidFill>
              <a:srgbClr val="4A77C4"/>
            </a:solidFill>
            <a:prstDash val="dot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4" name="object 24"/>
          <p:cNvSpPr txBox="1"/>
          <p:nvPr/>
        </p:nvSpPr>
        <p:spPr>
          <a:xfrm>
            <a:off x="182878" y="8176159"/>
            <a:ext cx="198120" cy="64120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4000" dirty="0">
                <a:latin typeface="Microsoft Sans Serif"/>
                <a:cs typeface="Microsoft Sans Serif"/>
              </a:rPr>
              <a:t>*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878" y="8889390"/>
            <a:ext cx="5849620" cy="92717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ts val="1720"/>
              </a:lnSpc>
              <a:spcBef>
                <a:spcPts val="430"/>
              </a:spcBef>
            </a:pPr>
            <a:r>
              <a:rPr sz="1600" spc="-40" dirty="0">
                <a:latin typeface="Microsoft Sans Serif"/>
                <a:cs typeface="Microsoft Sans Serif"/>
              </a:rPr>
              <a:t>Приказ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Министерства просвещения</a:t>
            </a:r>
            <a:r>
              <a:rPr sz="1600" spc="4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 </a:t>
            </a:r>
            <a:r>
              <a:rPr sz="1600" spc="-30" dirty="0">
                <a:latin typeface="Microsoft Sans Serif"/>
                <a:cs typeface="Microsoft Sans Serif"/>
              </a:rPr>
              <a:t>Федерации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31.05.2021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№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286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«Об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утверждении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федерального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государственного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образовательного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стандарта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начального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общего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образования»(Зарегистрирован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05.07.2021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№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64100)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37453" y="8810752"/>
            <a:ext cx="4890770" cy="136319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5400" marR="10160">
              <a:lnSpc>
                <a:spcPts val="1720"/>
              </a:lnSpc>
              <a:spcBef>
                <a:spcPts val="430"/>
              </a:spcBef>
            </a:pPr>
            <a:r>
              <a:rPr sz="1600" spc="-40" dirty="0">
                <a:latin typeface="Microsoft Sans Serif"/>
                <a:cs typeface="Microsoft Sans Serif"/>
              </a:rPr>
              <a:t>Приказ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Министерства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просвещения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Федерации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31.05.2021</a:t>
            </a:r>
            <a:r>
              <a:rPr sz="1600" spc="120" dirty="0">
                <a:latin typeface="Microsoft Sans Serif"/>
                <a:cs typeface="Microsoft Sans Serif"/>
              </a:rPr>
              <a:t> №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287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«Об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утверждении </a:t>
            </a:r>
            <a:r>
              <a:rPr sz="1600" spc="-39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федерального</a:t>
            </a:r>
            <a:r>
              <a:rPr sz="1600" spc="4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государственного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образовательного стандарта основного общего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образования»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(Зарегистрирован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05.07.2021</a:t>
            </a:r>
            <a:endParaRPr sz="1600">
              <a:latin typeface="Microsoft Sans Serif"/>
              <a:cs typeface="Microsoft Sans Serif"/>
            </a:endParaRPr>
          </a:p>
          <a:p>
            <a:pPr marL="80010">
              <a:lnSpc>
                <a:spcPts val="1738"/>
              </a:lnSpc>
            </a:pPr>
            <a:r>
              <a:rPr sz="1600" spc="120" dirty="0">
                <a:latin typeface="Microsoft Sans Serif"/>
                <a:cs typeface="Microsoft Sans Serif"/>
              </a:rPr>
              <a:t>№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64101)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383514" y="8790634"/>
            <a:ext cx="5196840" cy="1145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5400" marR="589280">
              <a:lnSpc>
                <a:spcPts val="1720"/>
              </a:lnSpc>
              <a:spcBef>
                <a:spcPts val="430"/>
              </a:spcBef>
            </a:pPr>
            <a:r>
              <a:rPr sz="1600" spc="-40" dirty="0">
                <a:latin typeface="Microsoft Sans Serif"/>
                <a:cs typeface="Microsoft Sans Serif"/>
              </a:rPr>
              <a:t>Приказ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Министерства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просвещения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 </a:t>
            </a:r>
            <a:r>
              <a:rPr sz="1600" spc="-39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Федерации </a:t>
            </a:r>
            <a:r>
              <a:rPr sz="1600" spc="-10" dirty="0">
                <a:latin typeface="Microsoft Sans Serif"/>
                <a:cs typeface="Microsoft Sans Serif"/>
              </a:rPr>
              <a:t>от 12.08.2022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№ </a:t>
            </a:r>
            <a:r>
              <a:rPr sz="1600" spc="-10" dirty="0">
                <a:latin typeface="Microsoft Sans Serif"/>
                <a:cs typeface="Microsoft Sans Serif"/>
              </a:rPr>
              <a:t>732 </a:t>
            </a:r>
            <a:r>
              <a:rPr sz="1600" dirty="0">
                <a:latin typeface="Microsoft Sans Serif"/>
                <a:cs typeface="Microsoft Sans Serif"/>
              </a:rPr>
              <a:t>«О </a:t>
            </a:r>
            <a:r>
              <a:rPr sz="1600" spc="-10" dirty="0">
                <a:latin typeface="Microsoft Sans Serif"/>
                <a:cs typeface="Microsoft Sans Serif"/>
              </a:rPr>
              <a:t>внесении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изменений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-10" dirty="0">
                <a:latin typeface="Microsoft Sans Serif"/>
                <a:cs typeface="Microsoft Sans Serif"/>
              </a:rPr>
              <a:t>федеральный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государственный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образовательный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стандарт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среднего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общего</a:t>
            </a:r>
            <a:endParaRPr sz="1600">
              <a:latin typeface="Microsoft Sans Serif"/>
              <a:cs typeface="Microsoft Sans Serif"/>
            </a:endParaRPr>
          </a:p>
          <a:p>
            <a:pPr marL="25400">
              <a:lnSpc>
                <a:spcPts val="1730"/>
              </a:lnSpc>
            </a:pPr>
            <a:r>
              <a:rPr sz="1600" spc="-20" dirty="0">
                <a:latin typeface="Microsoft Sans Serif"/>
                <a:cs typeface="Microsoft Sans Serif"/>
              </a:rPr>
              <a:t>образования»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(Зарегистрирован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12.09.2022</a:t>
            </a:r>
            <a:r>
              <a:rPr sz="1600" spc="140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№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70034)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8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TextBox 4"/>
          <p:cNvSpPr txBox="1"/>
          <p:nvPr/>
        </p:nvSpPr>
        <p:spPr>
          <a:xfrm>
            <a:off x="3883902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действия</a:t>
            </a:r>
          </a:p>
        </p:txBody>
      </p:sp>
      <p:sp>
        <p:nvSpPr>
          <p:cNvPr id="33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73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84960" y="1657733"/>
            <a:ext cx="4518660" cy="4048760"/>
            <a:chOff x="2514473" y="443445"/>
            <a:chExt cx="2259330" cy="202438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2514473" y="443445"/>
              <a:ext cx="1947545" cy="1181100"/>
            </a:xfrm>
            <a:custGeom>
              <a:avLst/>
              <a:gdLst/>
              <a:ahLst/>
              <a:cxnLst/>
              <a:rect l="l" t="t" r="r" b="b"/>
              <a:pathLst>
                <a:path w="1947545" h="1181100">
                  <a:moveTo>
                    <a:pt x="1947037" y="0"/>
                  </a:moveTo>
                  <a:lnTo>
                    <a:pt x="0" y="0"/>
                  </a:lnTo>
                  <a:lnTo>
                    <a:pt x="0" y="1180503"/>
                  </a:lnTo>
                  <a:lnTo>
                    <a:pt x="1947037" y="1180503"/>
                  </a:lnTo>
                  <a:lnTo>
                    <a:pt x="194703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4" name="object 4"/>
            <p:cNvSpPr/>
            <p:nvPr/>
          </p:nvSpPr>
          <p:spPr>
            <a:xfrm>
              <a:off x="3423412" y="1336332"/>
              <a:ext cx="1340485" cy="1122045"/>
            </a:xfrm>
            <a:custGeom>
              <a:avLst/>
              <a:gdLst/>
              <a:ahLst/>
              <a:cxnLst/>
              <a:rect l="l" t="t" r="r" b="b"/>
              <a:pathLst>
                <a:path w="1340485" h="1122045">
                  <a:moveTo>
                    <a:pt x="938022" y="402297"/>
                  </a:moveTo>
                  <a:lnTo>
                    <a:pt x="1340319" y="402297"/>
                  </a:lnTo>
                  <a:lnTo>
                    <a:pt x="1340319" y="0"/>
                  </a:lnTo>
                  <a:lnTo>
                    <a:pt x="938022" y="0"/>
                  </a:lnTo>
                  <a:lnTo>
                    <a:pt x="938022" y="402297"/>
                  </a:lnTo>
                  <a:close/>
                </a:path>
                <a:path w="1340485" h="1122045">
                  <a:moveTo>
                    <a:pt x="0" y="440524"/>
                  </a:moveTo>
                  <a:lnTo>
                    <a:pt x="0" y="1121625"/>
                  </a:lnTo>
                </a:path>
              </a:pathLst>
            </a:custGeom>
            <a:grpFill/>
            <a:ln w="19050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88940" y="3878812"/>
            <a:ext cx="2995930" cy="99899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ts val="3678"/>
              </a:lnSpc>
              <a:spcBef>
                <a:spcPts val="190"/>
              </a:spcBef>
            </a:pPr>
            <a:endParaRPr lang="ru-RU" sz="4800" spc="540" baseline="-3472" dirty="0">
              <a:solidFill>
                <a:srgbClr val="434343"/>
              </a:solidFill>
              <a:latin typeface="Tahoma"/>
              <a:cs typeface="Tahoma"/>
            </a:endParaRPr>
          </a:p>
          <a:p>
            <a:pPr marL="25400">
              <a:lnSpc>
                <a:spcPts val="3678"/>
              </a:lnSpc>
              <a:spcBef>
                <a:spcPts val="190"/>
              </a:spcBef>
            </a:pPr>
            <a:r>
              <a:rPr sz="4800" spc="540" baseline="-3472" dirty="0">
                <a:solidFill>
                  <a:srgbClr val="434343"/>
                </a:solidFill>
                <a:latin typeface="Tahoma"/>
                <a:cs typeface="Tahoma"/>
              </a:rPr>
              <a:t>7</a:t>
            </a:r>
            <a:r>
              <a:rPr sz="3200" spc="50" dirty="0">
                <a:solidFill>
                  <a:srgbClr val="434343"/>
                </a:solidFill>
                <a:latin typeface="Tahoma"/>
                <a:cs typeface="Tahoma"/>
              </a:rPr>
              <a:t>-</a:t>
            </a:r>
            <a:r>
              <a:rPr sz="3200" spc="170" dirty="0">
                <a:solidFill>
                  <a:srgbClr val="434343"/>
                </a:solidFill>
                <a:latin typeface="Tahoma"/>
                <a:cs typeface="Tahoma"/>
              </a:rPr>
              <a:t>9</a:t>
            </a:r>
            <a:r>
              <a:rPr sz="3200" spc="-19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3200" spc="-30" dirty="0" err="1">
                <a:solidFill>
                  <a:srgbClr val="434343"/>
                </a:solidFill>
                <a:latin typeface="Verdana"/>
                <a:cs typeface="Verdana"/>
              </a:rPr>
              <a:t>к</a:t>
            </a:r>
            <a:r>
              <a:rPr sz="3200" spc="-40" dirty="0" err="1">
                <a:solidFill>
                  <a:srgbClr val="434343"/>
                </a:solidFill>
                <a:latin typeface="Verdana"/>
                <a:cs typeface="Verdana"/>
              </a:rPr>
              <a:t>л</a:t>
            </a:r>
            <a:r>
              <a:rPr sz="3200" spc="-340" dirty="0">
                <a:solidFill>
                  <a:srgbClr val="434343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7530" y="5639562"/>
            <a:ext cx="307340" cy="54886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3400" b="1" spc="-160" dirty="0">
                <a:solidFill>
                  <a:srgbClr val="434343"/>
                </a:solidFill>
                <a:latin typeface="Tahoma"/>
                <a:cs typeface="Tahoma"/>
              </a:rPr>
              <a:t>2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7530" y="7410500"/>
            <a:ext cx="307340" cy="54886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3400" b="1" spc="-150" dirty="0">
                <a:solidFill>
                  <a:srgbClr val="434343"/>
                </a:solidFill>
                <a:latin typeface="Tahoma"/>
                <a:cs typeface="Tahoma"/>
              </a:rPr>
              <a:t>3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3996" y="5132694"/>
            <a:ext cx="5440680" cy="171841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1430" indent="1720850" algn="r">
              <a:spcBef>
                <a:spcPts val="200"/>
              </a:spcBef>
            </a:pPr>
            <a:r>
              <a:rPr sz="2200" spc="150" dirty="0">
                <a:solidFill>
                  <a:srgbClr val="434343"/>
                </a:solidFill>
                <a:latin typeface="Verdana"/>
                <a:cs typeface="Verdana"/>
              </a:rPr>
              <a:t>ВН</a:t>
            </a:r>
            <a:r>
              <a:rPr sz="2200" spc="130" dirty="0">
                <a:solidFill>
                  <a:srgbClr val="434343"/>
                </a:solidFill>
                <a:latin typeface="Verdana"/>
                <a:cs typeface="Verdana"/>
              </a:rPr>
              <a:t>О</a:t>
            </a:r>
            <a:r>
              <a:rPr sz="2200" spc="40" dirty="0">
                <a:solidFill>
                  <a:srgbClr val="434343"/>
                </a:solidFill>
                <a:latin typeface="Verdana"/>
                <a:cs typeface="Verdana"/>
              </a:rPr>
              <a:t>С</a:t>
            </a:r>
            <a:r>
              <a:rPr sz="2200" spc="220" dirty="0">
                <a:solidFill>
                  <a:srgbClr val="434343"/>
                </a:solidFill>
                <a:latin typeface="Verdana"/>
                <a:cs typeface="Verdana"/>
              </a:rPr>
              <a:t>ИМ</a:t>
            </a:r>
            <a:r>
              <a:rPr sz="2200" spc="-27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160" dirty="0">
                <a:solidFill>
                  <a:srgbClr val="434343"/>
                </a:solidFill>
                <a:latin typeface="Verdana"/>
                <a:cs typeface="Verdana"/>
              </a:rPr>
              <a:t>ИЗМ</a:t>
            </a:r>
            <a:r>
              <a:rPr sz="2200" spc="100" dirty="0">
                <a:solidFill>
                  <a:srgbClr val="434343"/>
                </a:solidFill>
                <a:latin typeface="Verdana"/>
                <a:cs typeface="Verdana"/>
              </a:rPr>
              <a:t>ЕНЕН</a:t>
            </a:r>
            <a:r>
              <a:rPr sz="2200" spc="110" dirty="0">
                <a:solidFill>
                  <a:srgbClr val="434343"/>
                </a:solidFill>
                <a:latin typeface="Verdana"/>
                <a:cs typeface="Verdana"/>
              </a:rPr>
              <a:t>ИЯ</a:t>
            </a:r>
            <a:r>
              <a:rPr sz="2200" spc="-30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90" dirty="0">
                <a:solidFill>
                  <a:srgbClr val="434343"/>
                </a:solidFill>
                <a:latin typeface="Verdana"/>
                <a:cs typeface="Verdana"/>
              </a:rPr>
              <a:t>В  </a:t>
            </a:r>
            <a:r>
              <a:rPr sz="2200" spc="80" dirty="0">
                <a:solidFill>
                  <a:srgbClr val="434343"/>
                </a:solidFill>
                <a:latin typeface="Verdana"/>
                <a:cs typeface="Verdana"/>
              </a:rPr>
              <a:t>ДЕЙС</a:t>
            </a:r>
            <a:r>
              <a:rPr sz="2200" spc="60" dirty="0">
                <a:solidFill>
                  <a:srgbClr val="434343"/>
                </a:solidFill>
                <a:latin typeface="Verdana"/>
                <a:cs typeface="Verdana"/>
              </a:rPr>
              <a:t>ТВУ</a:t>
            </a:r>
            <a:r>
              <a:rPr sz="2200" spc="140" dirty="0">
                <a:solidFill>
                  <a:srgbClr val="434343"/>
                </a:solidFill>
                <a:latin typeface="Verdana"/>
                <a:cs typeface="Verdana"/>
              </a:rPr>
              <a:t>Ю</a:t>
            </a:r>
            <a:r>
              <a:rPr sz="2200" spc="120" dirty="0">
                <a:solidFill>
                  <a:srgbClr val="434343"/>
                </a:solidFill>
                <a:latin typeface="Verdana"/>
                <a:cs typeface="Verdana"/>
              </a:rPr>
              <a:t>ЩУЮ</a:t>
            </a:r>
            <a:r>
              <a:rPr sz="2200" spc="-27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130" dirty="0">
                <a:solidFill>
                  <a:srgbClr val="434343"/>
                </a:solidFill>
                <a:latin typeface="Verdana"/>
                <a:cs typeface="Verdana"/>
              </a:rPr>
              <a:t>ОО</a:t>
            </a:r>
            <a:r>
              <a:rPr sz="2200" spc="-80" dirty="0">
                <a:solidFill>
                  <a:srgbClr val="434343"/>
                </a:solidFill>
                <a:latin typeface="Verdana"/>
                <a:cs typeface="Verdana"/>
              </a:rPr>
              <a:t>П,  </a:t>
            </a:r>
            <a:r>
              <a:rPr sz="2200" spc="20" dirty="0">
                <a:solidFill>
                  <a:srgbClr val="434343"/>
                </a:solidFill>
                <a:latin typeface="Verdana"/>
                <a:cs typeface="Verdana"/>
              </a:rPr>
              <a:t>УТ</a:t>
            </a:r>
            <a:r>
              <a:rPr sz="2200" spc="120" dirty="0">
                <a:solidFill>
                  <a:srgbClr val="434343"/>
                </a:solidFill>
                <a:latin typeface="Verdana"/>
                <a:cs typeface="Verdana"/>
              </a:rPr>
              <a:t>ВЕРЖ</a:t>
            </a:r>
            <a:r>
              <a:rPr sz="2200" spc="80" dirty="0">
                <a:solidFill>
                  <a:srgbClr val="434343"/>
                </a:solidFill>
                <a:latin typeface="Verdana"/>
                <a:cs typeface="Verdana"/>
              </a:rPr>
              <a:t>Д</a:t>
            </a:r>
            <a:r>
              <a:rPr sz="2200" spc="90" dirty="0">
                <a:solidFill>
                  <a:srgbClr val="434343"/>
                </a:solidFill>
                <a:latin typeface="Verdana"/>
                <a:cs typeface="Verdana"/>
              </a:rPr>
              <a:t>А</a:t>
            </a:r>
            <a:r>
              <a:rPr sz="2200" spc="160" dirty="0">
                <a:solidFill>
                  <a:srgbClr val="434343"/>
                </a:solidFill>
                <a:latin typeface="Verdana"/>
                <a:cs typeface="Verdana"/>
              </a:rPr>
              <a:t>ЕМ</a:t>
            </a:r>
            <a:r>
              <a:rPr sz="2200" spc="-29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160" dirty="0">
                <a:solidFill>
                  <a:srgbClr val="434343"/>
                </a:solidFill>
                <a:latin typeface="Verdana"/>
                <a:cs typeface="Verdana"/>
              </a:rPr>
              <a:t>ИЗМ</a:t>
            </a:r>
            <a:r>
              <a:rPr sz="2200" spc="100" dirty="0">
                <a:solidFill>
                  <a:srgbClr val="434343"/>
                </a:solidFill>
                <a:latin typeface="Verdana"/>
                <a:cs typeface="Verdana"/>
              </a:rPr>
              <a:t>ЕНЕН</a:t>
            </a:r>
            <a:r>
              <a:rPr sz="2200" spc="80" dirty="0">
                <a:solidFill>
                  <a:srgbClr val="434343"/>
                </a:solidFill>
                <a:latin typeface="Verdana"/>
                <a:cs typeface="Verdana"/>
              </a:rPr>
              <a:t>ИЯ  </a:t>
            </a:r>
            <a:r>
              <a:rPr sz="2200" spc="40" dirty="0">
                <a:solidFill>
                  <a:srgbClr val="434343"/>
                </a:solidFill>
                <a:latin typeface="Verdana"/>
                <a:cs typeface="Verdana"/>
              </a:rPr>
              <a:t>С</a:t>
            </a:r>
            <a:r>
              <a:rPr sz="2200" spc="130" dirty="0">
                <a:solidFill>
                  <a:srgbClr val="434343"/>
                </a:solidFill>
                <a:latin typeface="Verdana"/>
                <a:cs typeface="Verdana"/>
              </a:rPr>
              <a:t>ОО</a:t>
            </a:r>
            <a:r>
              <a:rPr sz="2200" spc="10" dirty="0">
                <a:solidFill>
                  <a:srgbClr val="434343"/>
                </a:solidFill>
                <a:latin typeface="Verdana"/>
                <a:cs typeface="Verdana"/>
              </a:rPr>
              <a:t>ТВЕТС</a:t>
            </a:r>
            <a:r>
              <a:rPr sz="2200" spc="60" dirty="0">
                <a:solidFill>
                  <a:srgbClr val="434343"/>
                </a:solidFill>
                <a:latin typeface="Verdana"/>
                <a:cs typeface="Verdana"/>
              </a:rPr>
              <a:t>ТВУ</a:t>
            </a:r>
            <a:r>
              <a:rPr sz="2200" spc="140" dirty="0">
                <a:solidFill>
                  <a:srgbClr val="434343"/>
                </a:solidFill>
                <a:latin typeface="Verdana"/>
                <a:cs typeface="Verdana"/>
              </a:rPr>
              <a:t>Ю</a:t>
            </a:r>
            <a:r>
              <a:rPr sz="2200" spc="120" dirty="0">
                <a:solidFill>
                  <a:srgbClr val="434343"/>
                </a:solidFill>
                <a:latin typeface="Verdana"/>
                <a:cs typeface="Verdana"/>
              </a:rPr>
              <a:t>Щ</a:t>
            </a:r>
            <a:r>
              <a:rPr sz="2200" spc="220" dirty="0">
                <a:solidFill>
                  <a:srgbClr val="434343"/>
                </a:solidFill>
                <a:latin typeface="Verdana"/>
                <a:cs typeface="Verdana"/>
              </a:rPr>
              <a:t>ИМ</a:t>
            </a:r>
            <a:r>
              <a:rPr sz="2200" spc="-25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120" dirty="0">
                <a:solidFill>
                  <a:srgbClr val="434343"/>
                </a:solidFill>
                <a:latin typeface="Verdana"/>
                <a:cs typeface="Verdana"/>
              </a:rPr>
              <a:t>ЛО</a:t>
            </a:r>
            <a:r>
              <a:rPr sz="2200" spc="60" dirty="0">
                <a:solidFill>
                  <a:srgbClr val="434343"/>
                </a:solidFill>
                <a:latin typeface="Verdana"/>
                <a:cs typeface="Verdana"/>
              </a:rPr>
              <a:t>К</a:t>
            </a:r>
            <a:r>
              <a:rPr sz="2200" spc="50" dirty="0">
                <a:solidFill>
                  <a:srgbClr val="434343"/>
                </a:solidFill>
                <a:latin typeface="Verdana"/>
                <a:cs typeface="Verdana"/>
              </a:rPr>
              <a:t>А</a:t>
            </a:r>
            <a:r>
              <a:rPr sz="2200" spc="110" dirty="0">
                <a:solidFill>
                  <a:srgbClr val="434343"/>
                </a:solidFill>
                <a:latin typeface="Verdana"/>
                <a:cs typeface="Verdana"/>
              </a:rPr>
              <a:t>ЛЬН</a:t>
            </a:r>
            <a:r>
              <a:rPr sz="2200" spc="190" dirty="0">
                <a:solidFill>
                  <a:srgbClr val="434343"/>
                </a:solidFill>
                <a:latin typeface="Verdana"/>
                <a:cs typeface="Verdana"/>
              </a:rPr>
              <a:t>ЫМ</a:t>
            </a:r>
            <a:endParaRPr sz="2200" dirty="0">
              <a:latin typeface="Verdana"/>
              <a:cs typeface="Verdana"/>
            </a:endParaRPr>
          </a:p>
          <a:p>
            <a:pPr marR="10160" algn="r">
              <a:spcBef>
                <a:spcPts val="10"/>
              </a:spcBef>
            </a:pPr>
            <a:r>
              <a:rPr sz="2200" spc="90" dirty="0">
                <a:solidFill>
                  <a:srgbClr val="434343"/>
                </a:solidFill>
                <a:latin typeface="Verdana"/>
                <a:cs typeface="Verdana"/>
              </a:rPr>
              <a:t>А</a:t>
            </a:r>
            <a:r>
              <a:rPr sz="2200" spc="20" dirty="0">
                <a:solidFill>
                  <a:srgbClr val="434343"/>
                </a:solidFill>
                <a:latin typeface="Verdana"/>
                <a:cs typeface="Verdana"/>
              </a:rPr>
              <a:t>КТ</a:t>
            </a:r>
            <a:r>
              <a:rPr sz="2200" spc="10" dirty="0">
                <a:solidFill>
                  <a:srgbClr val="434343"/>
                </a:solidFill>
                <a:latin typeface="Verdana"/>
                <a:cs typeface="Verdana"/>
              </a:rPr>
              <a:t>О</a:t>
            </a:r>
            <a:r>
              <a:rPr sz="2200" spc="270" dirty="0">
                <a:solidFill>
                  <a:srgbClr val="434343"/>
                </a:solidFill>
                <a:latin typeface="Verdana"/>
                <a:cs typeface="Verdana"/>
              </a:rPr>
              <a:t>М</a:t>
            </a:r>
            <a:r>
              <a:rPr sz="2200" spc="-22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130" dirty="0">
                <a:solidFill>
                  <a:srgbClr val="434343"/>
                </a:solidFill>
                <a:latin typeface="Verdana"/>
                <a:cs typeface="Verdana"/>
              </a:rPr>
              <a:t>О</a:t>
            </a:r>
            <a:r>
              <a:rPr sz="2200" spc="150" dirty="0">
                <a:solidFill>
                  <a:srgbClr val="434343"/>
                </a:solidFill>
                <a:latin typeface="Verdana"/>
                <a:cs typeface="Verdana"/>
              </a:rPr>
              <a:t>О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46822" y="5268467"/>
            <a:ext cx="0" cy="1362710"/>
          </a:xfrm>
          <a:custGeom>
            <a:avLst/>
            <a:gdLst/>
            <a:ahLst/>
            <a:cxnLst/>
            <a:rect l="l" t="t" r="r" b="b"/>
            <a:pathLst>
              <a:path h="681354">
                <a:moveTo>
                  <a:pt x="0" y="0"/>
                </a:moveTo>
                <a:lnTo>
                  <a:pt x="0" y="681101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6846822" y="6983477"/>
            <a:ext cx="0" cy="1362710"/>
          </a:xfrm>
          <a:custGeom>
            <a:avLst/>
            <a:gdLst/>
            <a:ahLst/>
            <a:cxnLst/>
            <a:rect l="l" t="t" r="r" b="b"/>
            <a:pathLst>
              <a:path h="681354">
                <a:moveTo>
                  <a:pt x="0" y="0"/>
                </a:moveTo>
                <a:lnTo>
                  <a:pt x="0" y="680935"/>
                </a:lnTo>
              </a:path>
            </a:pathLst>
          </a:custGeom>
          <a:ln w="19050">
            <a:solidFill>
              <a:srgbClr val="95ECC6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1108454" y="7195310"/>
            <a:ext cx="5494020" cy="205697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31190" marR="10160" indent="-607060" algn="r">
              <a:spcBef>
                <a:spcPts val="200"/>
              </a:spcBef>
            </a:pPr>
            <a:r>
              <a:rPr sz="2200" spc="170" dirty="0">
                <a:solidFill>
                  <a:srgbClr val="434343"/>
                </a:solidFill>
                <a:latin typeface="Verdana"/>
                <a:cs typeface="Verdana"/>
              </a:rPr>
              <a:t>ПРИВО</a:t>
            </a:r>
            <a:r>
              <a:rPr sz="2200" spc="80" dirty="0">
                <a:solidFill>
                  <a:srgbClr val="434343"/>
                </a:solidFill>
                <a:latin typeface="Verdana"/>
                <a:cs typeface="Verdana"/>
              </a:rPr>
              <a:t>Д</a:t>
            </a:r>
            <a:r>
              <a:rPr sz="2200" spc="220" dirty="0">
                <a:solidFill>
                  <a:srgbClr val="434343"/>
                </a:solidFill>
                <a:latin typeface="Verdana"/>
                <a:cs typeface="Verdana"/>
              </a:rPr>
              <a:t>ИМ</a:t>
            </a:r>
            <a:r>
              <a:rPr sz="2200" spc="-24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434343"/>
                </a:solidFill>
                <a:latin typeface="Verdana"/>
                <a:cs typeface="Verdana"/>
              </a:rPr>
              <a:t>ДЕЙС</a:t>
            </a:r>
            <a:r>
              <a:rPr sz="2200" spc="60" dirty="0">
                <a:solidFill>
                  <a:srgbClr val="434343"/>
                </a:solidFill>
                <a:latin typeface="Verdana"/>
                <a:cs typeface="Verdana"/>
              </a:rPr>
              <a:t>ТВУ</a:t>
            </a:r>
            <a:r>
              <a:rPr sz="2200" spc="140" dirty="0">
                <a:solidFill>
                  <a:srgbClr val="434343"/>
                </a:solidFill>
                <a:latin typeface="Verdana"/>
                <a:cs typeface="Verdana"/>
              </a:rPr>
              <a:t>Ю</a:t>
            </a:r>
            <a:r>
              <a:rPr sz="2200" spc="120" dirty="0">
                <a:solidFill>
                  <a:srgbClr val="434343"/>
                </a:solidFill>
                <a:latin typeface="Verdana"/>
                <a:cs typeface="Verdana"/>
              </a:rPr>
              <a:t>ЩУЮ</a:t>
            </a:r>
            <a:r>
              <a:rPr sz="2200" spc="-24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200" dirty="0">
                <a:solidFill>
                  <a:srgbClr val="434343"/>
                </a:solidFill>
                <a:latin typeface="Verdana"/>
                <a:cs typeface="Verdana"/>
              </a:rPr>
              <a:t>РП</a:t>
            </a:r>
            <a:r>
              <a:rPr sz="2200" spc="-228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110" dirty="0">
                <a:solidFill>
                  <a:srgbClr val="434343"/>
                </a:solidFill>
                <a:latin typeface="Verdana"/>
                <a:cs typeface="Verdana"/>
              </a:rPr>
              <a:t>ПО  </a:t>
            </a:r>
            <a:r>
              <a:rPr sz="2200" spc="130" dirty="0">
                <a:solidFill>
                  <a:srgbClr val="434343"/>
                </a:solidFill>
                <a:latin typeface="Verdana"/>
                <a:cs typeface="Verdana"/>
              </a:rPr>
              <a:t>ПРЕД</a:t>
            </a:r>
            <a:r>
              <a:rPr sz="2200" spc="270" dirty="0">
                <a:solidFill>
                  <a:srgbClr val="434343"/>
                </a:solidFill>
                <a:latin typeface="Verdana"/>
                <a:cs typeface="Verdana"/>
              </a:rPr>
              <a:t>М</a:t>
            </a:r>
            <a:r>
              <a:rPr sz="2200" spc="30" dirty="0">
                <a:solidFill>
                  <a:srgbClr val="434343"/>
                </a:solidFill>
                <a:latin typeface="Verdana"/>
                <a:cs typeface="Verdana"/>
              </a:rPr>
              <a:t>ЕТУ</a:t>
            </a:r>
            <a:r>
              <a:rPr sz="2200" spc="-29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140" dirty="0">
                <a:solidFill>
                  <a:srgbClr val="434343"/>
                </a:solidFill>
                <a:latin typeface="Verdana"/>
                <a:cs typeface="Verdana"/>
              </a:rPr>
              <a:t>В</a:t>
            </a:r>
            <a:r>
              <a:rPr sz="2200" spc="-20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40" dirty="0">
                <a:solidFill>
                  <a:srgbClr val="434343"/>
                </a:solidFill>
                <a:latin typeface="Verdana"/>
                <a:cs typeface="Verdana"/>
              </a:rPr>
              <a:t>С</a:t>
            </a:r>
            <a:r>
              <a:rPr sz="2200" spc="130" dirty="0">
                <a:solidFill>
                  <a:srgbClr val="434343"/>
                </a:solidFill>
                <a:latin typeface="Verdana"/>
                <a:cs typeface="Verdana"/>
              </a:rPr>
              <a:t>ОО</a:t>
            </a:r>
            <a:r>
              <a:rPr sz="2200" spc="30" dirty="0">
                <a:solidFill>
                  <a:srgbClr val="434343"/>
                </a:solidFill>
                <a:latin typeface="Verdana"/>
                <a:cs typeface="Verdana"/>
              </a:rPr>
              <a:t>ТВЕС</a:t>
            </a:r>
            <a:r>
              <a:rPr sz="2200" spc="50" dirty="0">
                <a:solidFill>
                  <a:srgbClr val="434343"/>
                </a:solidFill>
                <a:latin typeface="Verdana"/>
                <a:cs typeface="Verdana"/>
              </a:rPr>
              <a:t>ТВИЕ  </a:t>
            </a:r>
            <a:r>
              <a:rPr sz="2200" spc="60" dirty="0">
                <a:solidFill>
                  <a:srgbClr val="434343"/>
                </a:solidFill>
                <a:latin typeface="Verdana"/>
                <a:cs typeface="Verdana"/>
              </a:rPr>
              <a:t>ТРЕ</a:t>
            </a:r>
            <a:r>
              <a:rPr sz="2200" spc="80" dirty="0">
                <a:solidFill>
                  <a:srgbClr val="434343"/>
                </a:solidFill>
                <a:latin typeface="Verdana"/>
                <a:cs typeface="Verdana"/>
              </a:rPr>
              <a:t>Б</a:t>
            </a:r>
            <a:r>
              <a:rPr sz="2200" spc="130" dirty="0">
                <a:solidFill>
                  <a:srgbClr val="434343"/>
                </a:solidFill>
                <a:latin typeface="Verdana"/>
                <a:cs typeface="Verdana"/>
              </a:rPr>
              <a:t>ОВ</a:t>
            </a:r>
            <a:r>
              <a:rPr sz="2200" spc="110" dirty="0">
                <a:solidFill>
                  <a:srgbClr val="434343"/>
                </a:solidFill>
                <a:latin typeface="Verdana"/>
                <a:cs typeface="Verdana"/>
              </a:rPr>
              <a:t>А</a:t>
            </a:r>
            <a:r>
              <a:rPr sz="2200" spc="160" dirty="0">
                <a:solidFill>
                  <a:srgbClr val="434343"/>
                </a:solidFill>
                <a:latin typeface="Verdana"/>
                <a:cs typeface="Verdana"/>
              </a:rPr>
              <a:t>НИЯМ</a:t>
            </a:r>
            <a:r>
              <a:rPr sz="2200" spc="-27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10" dirty="0">
                <a:solidFill>
                  <a:srgbClr val="434343"/>
                </a:solidFill>
                <a:latin typeface="Verdana"/>
                <a:cs typeface="Verdana"/>
              </a:rPr>
              <a:t>К</a:t>
            </a:r>
            <a:r>
              <a:rPr sz="2200" spc="-22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110" dirty="0">
                <a:solidFill>
                  <a:srgbClr val="434343"/>
                </a:solidFill>
                <a:latin typeface="Verdana"/>
                <a:cs typeface="Verdana"/>
              </a:rPr>
              <a:t>РЕЗУЛ</a:t>
            </a:r>
            <a:r>
              <a:rPr sz="2200" spc="30" dirty="0">
                <a:solidFill>
                  <a:srgbClr val="434343"/>
                </a:solidFill>
                <a:latin typeface="Verdana"/>
                <a:cs typeface="Verdana"/>
              </a:rPr>
              <a:t>ЬТ</a:t>
            </a:r>
            <a:r>
              <a:rPr sz="2200" spc="10" dirty="0">
                <a:solidFill>
                  <a:srgbClr val="434343"/>
                </a:solidFill>
                <a:latin typeface="Verdana"/>
                <a:cs typeface="Verdana"/>
              </a:rPr>
              <a:t>АТ</a:t>
            </a:r>
            <a:r>
              <a:rPr sz="2200" dirty="0">
                <a:solidFill>
                  <a:srgbClr val="434343"/>
                </a:solidFill>
                <a:latin typeface="Verdana"/>
                <a:cs typeface="Verdana"/>
              </a:rPr>
              <a:t>А</a:t>
            </a:r>
            <a:r>
              <a:rPr sz="2200" spc="160" dirty="0">
                <a:solidFill>
                  <a:srgbClr val="434343"/>
                </a:solidFill>
                <a:latin typeface="Verdana"/>
                <a:cs typeface="Verdana"/>
              </a:rPr>
              <a:t>М  </a:t>
            </a:r>
            <a:r>
              <a:rPr sz="2200" spc="130" dirty="0">
                <a:solidFill>
                  <a:srgbClr val="434343"/>
                </a:solidFill>
                <a:latin typeface="Verdana"/>
                <a:cs typeface="Verdana"/>
              </a:rPr>
              <a:t>О</a:t>
            </a:r>
            <a:r>
              <a:rPr sz="2200" spc="40" dirty="0">
                <a:solidFill>
                  <a:srgbClr val="434343"/>
                </a:solidFill>
                <a:latin typeface="Verdana"/>
                <a:cs typeface="Verdana"/>
              </a:rPr>
              <a:t>С</a:t>
            </a:r>
            <a:r>
              <a:rPr sz="2200" spc="130" dirty="0">
                <a:solidFill>
                  <a:srgbClr val="434343"/>
                </a:solidFill>
                <a:latin typeface="Verdana"/>
                <a:cs typeface="Verdana"/>
              </a:rPr>
              <a:t>В</a:t>
            </a:r>
            <a:r>
              <a:rPr sz="2200" spc="140" dirty="0">
                <a:solidFill>
                  <a:srgbClr val="434343"/>
                </a:solidFill>
                <a:latin typeface="Verdana"/>
                <a:cs typeface="Verdana"/>
              </a:rPr>
              <a:t>О</a:t>
            </a:r>
            <a:r>
              <a:rPr sz="2200" spc="100" dirty="0">
                <a:solidFill>
                  <a:srgbClr val="434343"/>
                </a:solidFill>
                <a:latin typeface="Verdana"/>
                <a:cs typeface="Verdana"/>
              </a:rPr>
              <a:t>ЕН</a:t>
            </a:r>
            <a:r>
              <a:rPr sz="2200" spc="110" dirty="0">
                <a:solidFill>
                  <a:srgbClr val="434343"/>
                </a:solidFill>
                <a:latin typeface="Verdana"/>
                <a:cs typeface="Verdana"/>
              </a:rPr>
              <a:t>ИЯ</a:t>
            </a:r>
            <a:r>
              <a:rPr sz="2200" spc="-28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170" dirty="0">
                <a:solidFill>
                  <a:srgbClr val="434343"/>
                </a:solidFill>
                <a:latin typeface="Verdana"/>
                <a:cs typeface="Verdana"/>
              </a:rPr>
              <a:t>ПР</a:t>
            </a:r>
            <a:r>
              <a:rPr sz="2200" spc="180" dirty="0">
                <a:solidFill>
                  <a:srgbClr val="434343"/>
                </a:solidFill>
                <a:latin typeface="Verdana"/>
                <a:cs typeface="Verdana"/>
              </a:rPr>
              <a:t>О</a:t>
            </a:r>
            <a:r>
              <a:rPr sz="2200" spc="110" dirty="0">
                <a:solidFill>
                  <a:srgbClr val="434343"/>
                </a:solidFill>
                <a:latin typeface="Verdana"/>
                <a:cs typeface="Verdana"/>
              </a:rPr>
              <a:t>ГРА</a:t>
            </a:r>
            <a:r>
              <a:rPr sz="2200" spc="270" dirty="0">
                <a:solidFill>
                  <a:srgbClr val="434343"/>
                </a:solidFill>
                <a:latin typeface="Verdana"/>
                <a:cs typeface="Verdana"/>
              </a:rPr>
              <a:t>ММ</a:t>
            </a:r>
            <a:r>
              <a:rPr sz="2200" spc="60" dirty="0">
                <a:solidFill>
                  <a:srgbClr val="434343"/>
                </a:solidFill>
                <a:latin typeface="Verdana"/>
                <a:cs typeface="Verdana"/>
              </a:rPr>
              <a:t>Ы  </a:t>
            </a:r>
            <a:r>
              <a:rPr sz="2200" spc="40" dirty="0">
                <a:solidFill>
                  <a:srgbClr val="434343"/>
                </a:solidFill>
                <a:latin typeface="Verdana"/>
                <a:cs typeface="Verdana"/>
              </a:rPr>
              <a:t>С</a:t>
            </a:r>
            <a:r>
              <a:rPr sz="2200" spc="130" dirty="0">
                <a:solidFill>
                  <a:srgbClr val="434343"/>
                </a:solidFill>
                <a:latin typeface="Verdana"/>
                <a:cs typeface="Verdana"/>
              </a:rPr>
              <a:t>ОО</a:t>
            </a:r>
            <a:r>
              <a:rPr sz="2200" spc="10" dirty="0">
                <a:solidFill>
                  <a:srgbClr val="434343"/>
                </a:solidFill>
                <a:latin typeface="Verdana"/>
                <a:cs typeface="Verdana"/>
              </a:rPr>
              <a:t>ТВЕТС</a:t>
            </a:r>
            <a:r>
              <a:rPr sz="2200" spc="60" dirty="0">
                <a:solidFill>
                  <a:srgbClr val="434343"/>
                </a:solidFill>
                <a:latin typeface="Verdana"/>
                <a:cs typeface="Verdana"/>
              </a:rPr>
              <a:t>ТВУ</a:t>
            </a:r>
            <a:r>
              <a:rPr sz="2200" spc="140" dirty="0">
                <a:solidFill>
                  <a:srgbClr val="434343"/>
                </a:solidFill>
                <a:latin typeface="Verdana"/>
                <a:cs typeface="Verdana"/>
              </a:rPr>
              <a:t>Ю</a:t>
            </a:r>
            <a:r>
              <a:rPr sz="2200" spc="120" dirty="0">
                <a:solidFill>
                  <a:srgbClr val="434343"/>
                </a:solidFill>
                <a:latin typeface="Verdana"/>
                <a:cs typeface="Verdana"/>
              </a:rPr>
              <a:t>Щ</a:t>
            </a:r>
            <a:r>
              <a:rPr sz="2200" spc="30" dirty="0">
                <a:solidFill>
                  <a:srgbClr val="434343"/>
                </a:solidFill>
                <a:latin typeface="Verdana"/>
                <a:cs typeface="Verdana"/>
              </a:rPr>
              <a:t>Е</a:t>
            </a:r>
            <a:r>
              <a:rPr sz="2200" spc="10" dirty="0">
                <a:solidFill>
                  <a:srgbClr val="434343"/>
                </a:solidFill>
                <a:latin typeface="Verdana"/>
                <a:cs typeface="Verdana"/>
              </a:rPr>
              <a:t>Г</a:t>
            </a:r>
            <a:r>
              <a:rPr sz="2200" spc="150" dirty="0">
                <a:solidFill>
                  <a:srgbClr val="434343"/>
                </a:solidFill>
                <a:latin typeface="Verdana"/>
                <a:cs typeface="Verdana"/>
              </a:rPr>
              <a:t>О</a:t>
            </a:r>
            <a:r>
              <a:rPr sz="2200" spc="-28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2200" spc="180" dirty="0">
                <a:solidFill>
                  <a:srgbClr val="434343"/>
                </a:solidFill>
                <a:latin typeface="Verdana"/>
                <a:cs typeface="Verdana"/>
              </a:rPr>
              <a:t>УР</a:t>
            </a:r>
            <a:r>
              <a:rPr sz="2200" spc="130" dirty="0">
                <a:solidFill>
                  <a:srgbClr val="434343"/>
                </a:solidFill>
                <a:latin typeface="Verdana"/>
                <a:cs typeface="Verdana"/>
              </a:rPr>
              <a:t>О</a:t>
            </a:r>
            <a:r>
              <a:rPr sz="2200" spc="150" dirty="0">
                <a:solidFill>
                  <a:srgbClr val="434343"/>
                </a:solidFill>
                <a:latin typeface="Verdana"/>
                <a:cs typeface="Verdana"/>
              </a:rPr>
              <a:t>ВН</a:t>
            </a:r>
            <a:r>
              <a:rPr sz="2200" spc="60" dirty="0">
                <a:solidFill>
                  <a:srgbClr val="434343"/>
                </a:solidFill>
                <a:latin typeface="Verdana"/>
                <a:cs typeface="Verdana"/>
              </a:rPr>
              <a:t>Я</a:t>
            </a:r>
            <a:endParaRPr sz="2200">
              <a:latin typeface="Verdana"/>
              <a:cs typeface="Verdana"/>
            </a:endParaRPr>
          </a:p>
          <a:p>
            <a:pPr marR="11430" algn="r">
              <a:spcBef>
                <a:spcPts val="10"/>
              </a:spcBef>
            </a:pPr>
            <a:r>
              <a:rPr sz="2200" spc="-130" dirty="0">
                <a:solidFill>
                  <a:srgbClr val="434343"/>
                </a:solidFill>
                <a:latin typeface="Tahoma"/>
                <a:cs typeface="Tahoma"/>
              </a:rPr>
              <a:t>(</a:t>
            </a:r>
            <a:r>
              <a:rPr sz="2200" u="sng" spc="6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УК</a:t>
            </a:r>
            <a:r>
              <a:rPr sz="2200" u="sng" spc="9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А</a:t>
            </a:r>
            <a:r>
              <a:rPr sz="2200" u="sng" spc="7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З</a:t>
            </a:r>
            <a:r>
              <a:rPr sz="2200" u="sng" spc="6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А</a:t>
            </a:r>
            <a:r>
              <a:rPr sz="2200" u="sng" spc="16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Н</a:t>
            </a:r>
            <a:r>
              <a:rPr sz="2200" u="sng" spc="10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Ы</a:t>
            </a:r>
            <a:r>
              <a:rPr sz="2200" u="sng" spc="-27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 </a:t>
            </a:r>
            <a:r>
              <a:rPr sz="2200" u="sng" spc="14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В</a:t>
            </a:r>
            <a:r>
              <a:rPr sz="2200" u="sng" spc="-20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 </a:t>
            </a:r>
            <a:r>
              <a:rPr sz="2200" u="sng" spc="20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Ф</a:t>
            </a:r>
            <a:r>
              <a:rPr sz="2200" u="sng" spc="13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ОО</a:t>
            </a:r>
            <a:r>
              <a:rPr sz="2200" u="sng" spc="17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Verdana"/>
                <a:cs typeface="Verdana"/>
              </a:rPr>
              <a:t>П</a:t>
            </a:r>
            <a:r>
              <a:rPr sz="2200" spc="-140" dirty="0">
                <a:solidFill>
                  <a:srgbClr val="434343"/>
                </a:solidFill>
                <a:latin typeface="Tahoma"/>
                <a:cs typeface="Tahoma"/>
              </a:rPr>
              <a:t>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01885" y="4646651"/>
            <a:ext cx="7194550" cy="1674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375920">
              <a:spcBef>
                <a:spcPts val="100"/>
              </a:spcBef>
            </a:pPr>
            <a:r>
              <a:rPr sz="3600" spc="-10" dirty="0">
                <a:latin typeface="Microsoft Sans Serif"/>
                <a:cs typeface="Microsoft Sans Serif"/>
              </a:rPr>
              <a:t>11</a:t>
            </a:r>
            <a:r>
              <a:rPr sz="3600" spc="-50" dirty="0">
                <a:latin typeface="Microsoft Sans Serif"/>
                <a:cs typeface="Microsoft Sans Serif"/>
              </a:rPr>
              <a:t> </a:t>
            </a:r>
            <a:r>
              <a:rPr sz="3600" spc="-110" dirty="0">
                <a:latin typeface="Microsoft Sans Serif"/>
                <a:cs typeface="Microsoft Sans Serif"/>
              </a:rPr>
              <a:t>КЛАСС</a:t>
            </a:r>
            <a:endParaRPr sz="3600" dirty="0">
              <a:latin typeface="Microsoft Sans Serif"/>
              <a:cs typeface="Microsoft Sans Serif"/>
            </a:endParaRPr>
          </a:p>
          <a:p>
            <a:pPr marL="250190" marR="1014730"/>
            <a:r>
              <a:rPr sz="3600" spc="-50" dirty="0">
                <a:latin typeface="Microsoft Sans Serif"/>
                <a:cs typeface="Microsoft Sans Serif"/>
              </a:rPr>
              <a:t>ПРОДОЛЖАЕТ </a:t>
            </a:r>
            <a:r>
              <a:rPr sz="3600" spc="-20" dirty="0">
                <a:latin typeface="Microsoft Sans Serif"/>
                <a:cs typeface="Microsoft Sans Serif"/>
              </a:rPr>
              <a:t>ОБУЧЕНИЕ </a:t>
            </a:r>
            <a:r>
              <a:rPr sz="3600" spc="-930" dirty="0">
                <a:latin typeface="Microsoft Sans Serif"/>
                <a:cs typeface="Microsoft Sans Serif"/>
              </a:rPr>
              <a:t> </a:t>
            </a:r>
            <a:r>
              <a:rPr sz="3600" u="heavy" spc="-5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БЕЗ</a:t>
            </a:r>
            <a:r>
              <a:rPr sz="3600" u="heavy" spc="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600" u="heavy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ИЗМЕНЕНИЙ!!!</a:t>
            </a:r>
            <a:endParaRPr sz="3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75343" y="3092602"/>
            <a:ext cx="9312910" cy="571500"/>
          </a:xfrm>
          <a:custGeom>
            <a:avLst/>
            <a:gdLst/>
            <a:ahLst/>
            <a:cxnLst/>
            <a:rect l="l" t="t" r="r" b="b"/>
            <a:pathLst>
              <a:path w="4656455" h="285750">
                <a:moveTo>
                  <a:pt x="4656328" y="0"/>
                </a:moveTo>
                <a:lnTo>
                  <a:pt x="0" y="0"/>
                </a:lnTo>
                <a:lnTo>
                  <a:pt x="0" y="285292"/>
                </a:lnTo>
                <a:lnTo>
                  <a:pt x="4656328" y="285292"/>
                </a:lnTo>
                <a:lnTo>
                  <a:pt x="4656328" y="0"/>
                </a:lnTo>
                <a:close/>
              </a:path>
            </a:pathLst>
          </a:custGeom>
          <a:solidFill>
            <a:srgbClr val="EAFAF4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8975343" y="3911226"/>
            <a:ext cx="8613140" cy="3949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2400" b="1" spc="-20" dirty="0">
                <a:latin typeface="Arial"/>
                <a:cs typeface="Arial"/>
              </a:rPr>
              <a:t>ТРЕБОВАНИЕ: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ПРИВЕСТИ</a:t>
            </a:r>
            <a:r>
              <a:rPr sz="2400" spc="3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ООП</a:t>
            </a:r>
            <a:r>
              <a:rPr sz="2400" spc="4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34343"/>
                </a:solidFill>
                <a:latin typeface="Microsoft Sans Serif"/>
                <a:cs typeface="Microsoft Sans Serif"/>
              </a:rPr>
              <a:t>В</a:t>
            </a:r>
            <a:r>
              <a:rPr sz="2400" spc="5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СООТВЕСТВИЕ</a:t>
            </a:r>
            <a:r>
              <a:rPr sz="2400" spc="71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2400" spc="-70" dirty="0">
                <a:solidFill>
                  <a:srgbClr val="434343"/>
                </a:solidFill>
                <a:latin typeface="Microsoft Sans Serif"/>
                <a:cs typeface="Microsoft Sans Serif"/>
              </a:rPr>
              <a:t>ФООП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07422" y="1486886"/>
            <a:ext cx="9159416" cy="221855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0800">
              <a:lnSpc>
                <a:spcPts val="5670"/>
              </a:lnSpc>
              <a:spcBef>
                <a:spcPts val="200"/>
              </a:spcBef>
            </a:pPr>
            <a:r>
              <a:rPr sz="3900" spc="-50" dirty="0">
                <a:latin typeface="Microsoft Sans Serif"/>
                <a:cs typeface="Microsoft Sans Serif"/>
              </a:rPr>
              <a:t>ПРОДОЛЖАЕМ</a:t>
            </a:r>
            <a:r>
              <a:rPr sz="3900" spc="-60" dirty="0">
                <a:latin typeface="Microsoft Sans Serif"/>
                <a:cs typeface="Microsoft Sans Serif"/>
              </a:rPr>
              <a:t> </a:t>
            </a:r>
            <a:r>
              <a:rPr sz="3900" dirty="0">
                <a:latin typeface="Microsoft Sans Serif"/>
                <a:cs typeface="Microsoft Sans Serif"/>
              </a:rPr>
              <a:t>РАБОТУ</a:t>
            </a:r>
            <a:r>
              <a:rPr sz="3900" spc="-100" dirty="0">
                <a:latin typeface="Microsoft Sans Serif"/>
                <a:cs typeface="Microsoft Sans Serif"/>
              </a:rPr>
              <a:t> </a:t>
            </a:r>
            <a:r>
              <a:rPr sz="3900" dirty="0">
                <a:latin typeface="Microsoft Sans Serif"/>
                <a:cs typeface="Microsoft Sans Serif"/>
              </a:rPr>
              <a:t>ПО</a:t>
            </a:r>
            <a:r>
              <a:rPr lang="ru-RU" sz="3900" dirty="0">
                <a:latin typeface="Microsoft Sans Serif"/>
                <a:cs typeface="Microsoft Sans Serif"/>
              </a:rPr>
              <a:t> </a:t>
            </a:r>
            <a:r>
              <a:rPr sz="3900" spc="-60" dirty="0">
                <a:latin typeface="Microsoft Sans Serif"/>
                <a:cs typeface="Microsoft Sans Serif"/>
              </a:rPr>
              <a:t>ПРЕДЫДУЩЕЙ</a:t>
            </a:r>
            <a:r>
              <a:rPr sz="3900" spc="-120" dirty="0">
                <a:latin typeface="Microsoft Sans Serif"/>
                <a:cs typeface="Microsoft Sans Serif"/>
              </a:rPr>
              <a:t> </a:t>
            </a:r>
            <a:r>
              <a:rPr sz="3900" dirty="0">
                <a:latin typeface="Microsoft Sans Serif"/>
                <a:cs typeface="Microsoft Sans Serif"/>
              </a:rPr>
              <a:t>ВЕРСИИ</a:t>
            </a:r>
            <a:r>
              <a:rPr lang="ru-RU" sz="3900" dirty="0">
                <a:latin typeface="Microsoft Sans Serif"/>
                <a:cs typeface="Microsoft Sans Serif"/>
              </a:rPr>
              <a:t> </a:t>
            </a:r>
            <a:r>
              <a:rPr sz="3900" spc="-120" dirty="0">
                <a:latin typeface="Microsoft Sans Serif"/>
                <a:cs typeface="Microsoft Sans Serif"/>
              </a:rPr>
              <a:t>ФГОС</a:t>
            </a:r>
            <a:r>
              <a:rPr sz="3900" spc="-70" dirty="0">
                <a:latin typeface="Microsoft Sans Serif"/>
                <a:cs typeface="Microsoft Sans Serif"/>
              </a:rPr>
              <a:t> </a:t>
            </a:r>
            <a:r>
              <a:rPr sz="3900" spc="20" dirty="0">
                <a:latin typeface="Microsoft Sans Serif"/>
                <a:cs typeface="Microsoft Sans Serif"/>
              </a:rPr>
              <a:t>ОБЩЕГО</a:t>
            </a:r>
            <a:r>
              <a:rPr sz="3900" spc="-110" dirty="0">
                <a:latin typeface="Microsoft Sans Serif"/>
                <a:cs typeface="Microsoft Sans Serif"/>
              </a:rPr>
              <a:t> </a:t>
            </a:r>
            <a:r>
              <a:rPr sz="3900" spc="30" dirty="0">
                <a:latin typeface="Microsoft Sans Serif"/>
                <a:cs typeface="Microsoft Sans Serif"/>
              </a:rPr>
              <a:t>ОБРАЗОВАНИЯ</a:t>
            </a:r>
            <a:r>
              <a:rPr sz="6000" spc="44" baseline="15277" dirty="0">
                <a:latin typeface="Microsoft Sans Serif"/>
                <a:cs typeface="Microsoft Sans Serif"/>
              </a:rPr>
              <a:t>*</a:t>
            </a:r>
            <a:endParaRPr sz="6000" baseline="15277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75343" y="7252080"/>
            <a:ext cx="9312910" cy="571500"/>
          </a:xfrm>
          <a:custGeom>
            <a:avLst/>
            <a:gdLst/>
            <a:ahLst/>
            <a:cxnLst/>
            <a:rect l="l" t="t" r="r" b="b"/>
            <a:pathLst>
              <a:path w="4656455" h="285750">
                <a:moveTo>
                  <a:pt x="4656328" y="0"/>
                </a:moveTo>
                <a:lnTo>
                  <a:pt x="0" y="0"/>
                </a:lnTo>
                <a:lnTo>
                  <a:pt x="0" y="285292"/>
                </a:lnTo>
                <a:lnTo>
                  <a:pt x="4656328" y="285292"/>
                </a:lnTo>
                <a:lnTo>
                  <a:pt x="4656328" y="0"/>
                </a:lnTo>
                <a:close/>
              </a:path>
            </a:pathLst>
          </a:custGeom>
          <a:solidFill>
            <a:srgbClr val="EAFAF4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8" name="object 18"/>
          <p:cNvSpPr txBox="1"/>
          <p:nvPr/>
        </p:nvSpPr>
        <p:spPr>
          <a:xfrm>
            <a:off x="9134346" y="7322056"/>
            <a:ext cx="7777480" cy="3949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ВНИМАНИЕ:</a:t>
            </a:r>
            <a:r>
              <a:rPr sz="24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РП</a:t>
            </a:r>
            <a:r>
              <a:rPr sz="2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В</a:t>
            </a:r>
            <a:r>
              <a:rPr sz="24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КОНСТРУКТОРЕ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НЕ</a:t>
            </a:r>
            <a:r>
              <a:rPr sz="24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СОЗДАВАТЬ!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616" y="9242349"/>
            <a:ext cx="248920" cy="64120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4000" dirty="0">
                <a:latin typeface="Microsoft Sans Serif"/>
                <a:cs typeface="Microsoft Sans Serif"/>
              </a:rPr>
              <a:t>*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37493" y="9366096"/>
            <a:ext cx="5899150" cy="4873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spcBef>
                <a:spcPts val="200"/>
              </a:spcBef>
            </a:pPr>
            <a:r>
              <a:rPr sz="1000" spc="-30" dirty="0">
                <a:latin typeface="Microsoft Sans Serif"/>
                <a:cs typeface="Microsoft Sans Serif"/>
              </a:rPr>
              <a:t>Приказ</a:t>
            </a:r>
            <a:r>
              <a:rPr sz="1000" spc="-10" dirty="0">
                <a:latin typeface="Microsoft Sans Serif"/>
                <a:cs typeface="Microsoft Sans Serif"/>
              </a:rPr>
              <a:t> Министерства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и</a:t>
            </a:r>
            <a:r>
              <a:rPr sz="1000" spc="-20" dirty="0">
                <a:latin typeface="Microsoft Sans Serif"/>
                <a:cs typeface="Microsoft Sans Serif"/>
              </a:rPr>
              <a:t> науки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Российской </a:t>
            </a:r>
            <a:r>
              <a:rPr sz="1000" spc="-20" dirty="0">
                <a:latin typeface="Microsoft Sans Serif"/>
                <a:cs typeface="Microsoft Sans Serif"/>
              </a:rPr>
              <a:t>Федерации</a:t>
            </a:r>
            <a:r>
              <a:rPr sz="1000" spc="-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от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17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мая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2012 </a:t>
            </a:r>
            <a:r>
              <a:rPr sz="1000" spc="-20" dirty="0">
                <a:latin typeface="Microsoft Sans Serif"/>
                <a:cs typeface="Microsoft Sans Serif"/>
              </a:rPr>
              <a:t>г.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80" dirty="0">
                <a:latin typeface="Microsoft Sans Serif"/>
                <a:cs typeface="Microsoft Sans Serif"/>
              </a:rPr>
              <a:t>№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413</a:t>
            </a:r>
            <a:r>
              <a:rPr sz="1000" dirty="0">
                <a:latin typeface="Microsoft Sans Serif"/>
                <a:cs typeface="Microsoft Sans Serif"/>
              </a:rPr>
              <a:t> «Об 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утверждении </a:t>
            </a:r>
            <a:r>
              <a:rPr sz="1000" dirty="0">
                <a:latin typeface="Microsoft Sans Serif"/>
                <a:cs typeface="Microsoft Sans Serif"/>
              </a:rPr>
              <a:t>и </a:t>
            </a:r>
            <a:r>
              <a:rPr sz="1000" spc="-10" dirty="0">
                <a:latin typeface="Microsoft Sans Serif"/>
                <a:cs typeface="Microsoft Sans Serif"/>
              </a:rPr>
              <a:t>введении </a:t>
            </a:r>
            <a:r>
              <a:rPr sz="1000" dirty="0">
                <a:latin typeface="Microsoft Sans Serif"/>
                <a:cs typeface="Microsoft Sans Serif"/>
              </a:rPr>
              <a:t>в </a:t>
            </a:r>
            <a:r>
              <a:rPr sz="1000" spc="-10" dirty="0">
                <a:latin typeface="Microsoft Sans Serif"/>
                <a:cs typeface="Microsoft Sans Serif"/>
              </a:rPr>
              <a:t>действие </a:t>
            </a:r>
            <a:r>
              <a:rPr sz="1000" dirty="0">
                <a:latin typeface="Microsoft Sans Serif"/>
                <a:cs typeface="Microsoft Sans Serif"/>
              </a:rPr>
              <a:t>федерального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государственного образовательного стандарта </a:t>
            </a:r>
            <a:r>
              <a:rPr sz="1000" spc="-2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среднего</a:t>
            </a:r>
            <a:r>
              <a:rPr sz="1000" spc="-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образования»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9713" y="9385604"/>
            <a:ext cx="5205730" cy="4873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1000" spc="-30" dirty="0">
                <a:latin typeface="Microsoft Sans Serif"/>
                <a:cs typeface="Microsoft Sans Serif"/>
              </a:rPr>
              <a:t>Приказ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Министерства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и </a:t>
            </a:r>
            <a:r>
              <a:rPr sz="1000" spc="-20" dirty="0">
                <a:latin typeface="Microsoft Sans Serif"/>
                <a:cs typeface="Microsoft Sans Serif"/>
              </a:rPr>
              <a:t>науки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Российской </a:t>
            </a:r>
            <a:r>
              <a:rPr sz="1000" spc="-20" dirty="0">
                <a:latin typeface="Microsoft Sans Serif"/>
                <a:cs typeface="Microsoft Sans Serif"/>
              </a:rPr>
              <a:t>Федерации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от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6 </a:t>
            </a:r>
            <a:r>
              <a:rPr sz="1000" spc="-20" dirty="0">
                <a:latin typeface="Microsoft Sans Serif"/>
                <a:cs typeface="Microsoft Sans Serif"/>
              </a:rPr>
              <a:t>октября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2009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г.</a:t>
            </a:r>
            <a:endParaRPr sz="1000">
              <a:latin typeface="Microsoft Sans Serif"/>
              <a:cs typeface="Microsoft Sans Serif"/>
            </a:endParaRPr>
          </a:p>
          <a:p>
            <a:pPr marL="25400" marR="367030"/>
            <a:r>
              <a:rPr sz="1000" spc="80" dirty="0">
                <a:latin typeface="Microsoft Sans Serif"/>
                <a:cs typeface="Microsoft Sans Serif"/>
              </a:rPr>
              <a:t>№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373</a:t>
            </a:r>
            <a:r>
              <a:rPr sz="1000" dirty="0">
                <a:latin typeface="Microsoft Sans Serif"/>
                <a:cs typeface="Microsoft Sans Serif"/>
              </a:rPr>
              <a:t> «Об </a:t>
            </a:r>
            <a:r>
              <a:rPr sz="1000" spc="-10" dirty="0">
                <a:latin typeface="Microsoft Sans Serif"/>
                <a:cs typeface="Microsoft Sans Serif"/>
              </a:rPr>
              <a:t>утверждении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и</a:t>
            </a:r>
            <a:r>
              <a:rPr sz="1000" spc="-10" dirty="0">
                <a:latin typeface="Microsoft Sans Serif"/>
                <a:cs typeface="Microsoft Sans Serif"/>
              </a:rPr>
              <a:t> введении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</a:t>
            </a:r>
            <a:r>
              <a:rPr sz="1000" spc="-10" dirty="0">
                <a:latin typeface="Microsoft Sans Serif"/>
                <a:cs typeface="Microsoft Sans Serif"/>
              </a:rPr>
              <a:t> действие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федерального</a:t>
            </a:r>
            <a:r>
              <a:rPr sz="1000" spc="-8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государственного </a:t>
            </a:r>
            <a:r>
              <a:rPr sz="1000" spc="-2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образовательного</a:t>
            </a:r>
            <a:r>
              <a:rPr sz="1000" spc="-9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стандарта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начального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 образования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62012" y="9400844"/>
            <a:ext cx="5290820" cy="4873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1000" spc="-30" dirty="0">
                <a:latin typeface="Microsoft Sans Serif"/>
                <a:cs typeface="Microsoft Sans Serif"/>
              </a:rPr>
              <a:t>Приказ</a:t>
            </a:r>
            <a:r>
              <a:rPr sz="1000" spc="-10" dirty="0">
                <a:latin typeface="Microsoft Sans Serif"/>
                <a:cs typeface="Microsoft Sans Serif"/>
              </a:rPr>
              <a:t> Министерства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и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науки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Российской </a:t>
            </a:r>
            <a:r>
              <a:rPr sz="1000" spc="-20" dirty="0">
                <a:latin typeface="Microsoft Sans Serif"/>
                <a:cs typeface="Microsoft Sans Serif"/>
              </a:rPr>
              <a:t>Федерации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от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17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декабря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2010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г.</a:t>
            </a:r>
            <a:endParaRPr sz="1000">
              <a:latin typeface="Microsoft Sans Serif"/>
              <a:cs typeface="Microsoft Sans Serif"/>
            </a:endParaRPr>
          </a:p>
          <a:p>
            <a:pPr marL="25400" marR="11430"/>
            <a:r>
              <a:rPr sz="1000" spc="80" dirty="0">
                <a:latin typeface="Microsoft Sans Serif"/>
                <a:cs typeface="Microsoft Sans Serif"/>
              </a:rPr>
              <a:t>№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1897</a:t>
            </a:r>
            <a:r>
              <a:rPr sz="1000" dirty="0">
                <a:latin typeface="Microsoft Sans Serif"/>
                <a:cs typeface="Microsoft Sans Serif"/>
              </a:rPr>
              <a:t> «Об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утверждении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федерального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государственного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образовательного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стандарта </a:t>
            </a:r>
            <a:r>
              <a:rPr sz="1000" spc="-2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основного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 образования»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2511" y="9393581"/>
            <a:ext cx="5431790" cy="664210"/>
          </a:xfrm>
          <a:custGeom>
            <a:avLst/>
            <a:gdLst/>
            <a:ahLst/>
            <a:cxnLst/>
            <a:rect l="l" t="t" r="r" b="b"/>
            <a:pathLst>
              <a:path w="2715895" h="332104">
                <a:moveTo>
                  <a:pt x="0" y="26911"/>
                </a:moveTo>
                <a:lnTo>
                  <a:pt x="1981" y="16471"/>
                </a:lnTo>
                <a:lnTo>
                  <a:pt x="7391" y="7912"/>
                </a:lnTo>
                <a:lnTo>
                  <a:pt x="15392" y="2133"/>
                </a:lnTo>
                <a:lnTo>
                  <a:pt x="25145" y="0"/>
                </a:lnTo>
                <a:lnTo>
                  <a:pt x="2690418" y="0"/>
                </a:lnTo>
                <a:lnTo>
                  <a:pt x="2700197" y="2133"/>
                </a:lnTo>
                <a:lnTo>
                  <a:pt x="2708198" y="7912"/>
                </a:lnTo>
                <a:lnTo>
                  <a:pt x="2713532" y="16471"/>
                </a:lnTo>
                <a:lnTo>
                  <a:pt x="2715564" y="26911"/>
                </a:lnTo>
                <a:lnTo>
                  <a:pt x="2715564" y="305092"/>
                </a:lnTo>
                <a:lnTo>
                  <a:pt x="2713532" y="315594"/>
                </a:lnTo>
                <a:lnTo>
                  <a:pt x="2708198" y="324149"/>
                </a:lnTo>
                <a:lnTo>
                  <a:pt x="2700197" y="329902"/>
                </a:lnTo>
                <a:lnTo>
                  <a:pt x="2690418" y="332009"/>
                </a:lnTo>
                <a:lnTo>
                  <a:pt x="25145" y="332009"/>
                </a:lnTo>
                <a:lnTo>
                  <a:pt x="15392" y="329902"/>
                </a:lnTo>
                <a:lnTo>
                  <a:pt x="7391" y="324149"/>
                </a:lnTo>
                <a:lnTo>
                  <a:pt x="1981" y="315594"/>
                </a:lnTo>
                <a:lnTo>
                  <a:pt x="0" y="305092"/>
                </a:lnTo>
                <a:lnTo>
                  <a:pt x="0" y="26911"/>
                </a:lnTo>
                <a:close/>
              </a:path>
            </a:pathLst>
          </a:custGeom>
          <a:ln w="9525">
            <a:solidFill>
              <a:srgbClr val="4A77C4"/>
            </a:solidFill>
            <a:prstDash val="dot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4" name="object 24"/>
          <p:cNvSpPr/>
          <p:nvPr/>
        </p:nvSpPr>
        <p:spPr>
          <a:xfrm>
            <a:off x="6373620" y="9393581"/>
            <a:ext cx="11668760" cy="664210"/>
          </a:xfrm>
          <a:custGeom>
            <a:avLst/>
            <a:gdLst/>
            <a:ahLst/>
            <a:cxnLst/>
            <a:rect l="l" t="t" r="r" b="b"/>
            <a:pathLst>
              <a:path w="5834380" h="332104">
                <a:moveTo>
                  <a:pt x="0" y="26911"/>
                </a:moveTo>
                <a:lnTo>
                  <a:pt x="1905" y="16471"/>
                </a:lnTo>
                <a:lnTo>
                  <a:pt x="7365" y="7912"/>
                </a:lnTo>
                <a:lnTo>
                  <a:pt x="15366" y="2133"/>
                </a:lnTo>
                <a:lnTo>
                  <a:pt x="25145" y="0"/>
                </a:lnTo>
                <a:lnTo>
                  <a:pt x="2690367" y="0"/>
                </a:lnTo>
                <a:lnTo>
                  <a:pt x="2700147" y="2133"/>
                </a:lnTo>
                <a:lnTo>
                  <a:pt x="2708148" y="7912"/>
                </a:lnTo>
                <a:lnTo>
                  <a:pt x="2713481" y="16471"/>
                </a:lnTo>
                <a:lnTo>
                  <a:pt x="2715514" y="26911"/>
                </a:lnTo>
                <a:lnTo>
                  <a:pt x="2715514" y="305092"/>
                </a:lnTo>
                <a:lnTo>
                  <a:pt x="2713481" y="315594"/>
                </a:lnTo>
                <a:lnTo>
                  <a:pt x="2708148" y="324149"/>
                </a:lnTo>
                <a:lnTo>
                  <a:pt x="2700147" y="329902"/>
                </a:lnTo>
                <a:lnTo>
                  <a:pt x="2690367" y="332009"/>
                </a:lnTo>
                <a:lnTo>
                  <a:pt x="25145" y="332009"/>
                </a:lnTo>
                <a:lnTo>
                  <a:pt x="15366" y="329902"/>
                </a:lnTo>
                <a:lnTo>
                  <a:pt x="7365" y="324149"/>
                </a:lnTo>
                <a:lnTo>
                  <a:pt x="1905" y="315594"/>
                </a:lnTo>
                <a:lnTo>
                  <a:pt x="0" y="305092"/>
                </a:lnTo>
                <a:lnTo>
                  <a:pt x="0" y="26911"/>
                </a:lnTo>
                <a:close/>
              </a:path>
              <a:path w="5834380" h="332104">
                <a:moveTo>
                  <a:pt x="2756789" y="26911"/>
                </a:moveTo>
                <a:lnTo>
                  <a:pt x="2759075" y="16471"/>
                </a:lnTo>
                <a:lnTo>
                  <a:pt x="2765171" y="7912"/>
                </a:lnTo>
                <a:lnTo>
                  <a:pt x="2774188" y="2133"/>
                </a:lnTo>
                <a:lnTo>
                  <a:pt x="2785237" y="0"/>
                </a:lnTo>
                <a:lnTo>
                  <a:pt x="5805423" y="0"/>
                </a:lnTo>
                <a:lnTo>
                  <a:pt x="5816599" y="2133"/>
                </a:lnTo>
                <a:lnTo>
                  <a:pt x="5825617" y="7912"/>
                </a:lnTo>
                <a:lnTo>
                  <a:pt x="5831713" y="16471"/>
                </a:lnTo>
                <a:lnTo>
                  <a:pt x="5833871" y="26911"/>
                </a:lnTo>
                <a:lnTo>
                  <a:pt x="5833871" y="305092"/>
                </a:lnTo>
                <a:lnTo>
                  <a:pt x="5831713" y="315594"/>
                </a:lnTo>
                <a:lnTo>
                  <a:pt x="5825617" y="324149"/>
                </a:lnTo>
                <a:lnTo>
                  <a:pt x="5816599" y="329902"/>
                </a:lnTo>
                <a:lnTo>
                  <a:pt x="5805423" y="332009"/>
                </a:lnTo>
                <a:lnTo>
                  <a:pt x="2785237" y="332009"/>
                </a:lnTo>
                <a:lnTo>
                  <a:pt x="2774188" y="329902"/>
                </a:lnTo>
                <a:lnTo>
                  <a:pt x="2765171" y="324149"/>
                </a:lnTo>
                <a:lnTo>
                  <a:pt x="2759075" y="315594"/>
                </a:lnTo>
                <a:lnTo>
                  <a:pt x="2756789" y="305092"/>
                </a:lnTo>
                <a:lnTo>
                  <a:pt x="2756789" y="26911"/>
                </a:lnTo>
                <a:close/>
              </a:path>
            </a:pathLst>
          </a:custGeom>
          <a:ln w="9525">
            <a:solidFill>
              <a:srgbClr val="4A77C4"/>
            </a:solidFill>
            <a:prstDash val="dot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6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TextBox 4"/>
          <p:cNvSpPr txBox="1"/>
          <p:nvPr/>
        </p:nvSpPr>
        <p:spPr>
          <a:xfrm>
            <a:off x="3883902" y="-1"/>
            <a:ext cx="1648697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действия</a:t>
            </a:r>
          </a:p>
        </p:txBody>
      </p:sp>
      <p:sp>
        <p:nvSpPr>
          <p:cNvPr id="30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16"/>
          <p:cNvSpPr txBox="1">
            <a:spLocks/>
          </p:cNvSpPr>
          <p:nvPr/>
        </p:nvSpPr>
        <p:spPr>
          <a:xfrm>
            <a:off x="4946881" y="2465188"/>
            <a:ext cx="3606800" cy="76431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434343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25400">
              <a:spcBef>
                <a:spcPts val="200"/>
              </a:spcBef>
            </a:pPr>
            <a:r>
              <a:rPr lang="ru-RU" spc="-10" dirty="0"/>
              <a:t>ВАРИАНТ</a:t>
            </a:r>
            <a:r>
              <a:rPr lang="ru-RU" spc="-80" dirty="0"/>
              <a:t> </a:t>
            </a:r>
            <a:r>
              <a:rPr lang="ru-RU" spc="-10" dirty="0"/>
              <a:t>2:</a:t>
            </a:r>
          </a:p>
        </p:txBody>
      </p:sp>
      <p:sp>
        <p:nvSpPr>
          <p:cNvPr id="33" name="object 10"/>
          <p:cNvSpPr/>
          <p:nvPr/>
        </p:nvSpPr>
        <p:spPr>
          <a:xfrm>
            <a:off x="6846822" y="3787318"/>
            <a:ext cx="0" cy="1362710"/>
          </a:xfrm>
          <a:custGeom>
            <a:avLst/>
            <a:gdLst/>
            <a:ahLst/>
            <a:cxnLst/>
            <a:rect l="l" t="t" r="r" b="b"/>
            <a:pathLst>
              <a:path h="681354">
                <a:moveTo>
                  <a:pt x="0" y="0"/>
                </a:moveTo>
                <a:lnTo>
                  <a:pt x="0" y="680935"/>
                </a:lnTo>
              </a:path>
            </a:pathLst>
          </a:custGeom>
          <a:ln w="19050">
            <a:solidFill>
              <a:srgbClr val="95ECC6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5" name="object 6"/>
          <p:cNvSpPr txBox="1"/>
          <p:nvPr/>
        </p:nvSpPr>
        <p:spPr>
          <a:xfrm>
            <a:off x="7160950" y="4435402"/>
            <a:ext cx="307340" cy="54886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lang="ru-RU" sz="3400" b="1" dirty="0">
                <a:latin typeface="Tahoma"/>
                <a:cs typeface="Tahoma"/>
              </a:rPr>
              <a:t>1</a:t>
            </a:r>
            <a:endParaRPr sz="34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3593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38047" y="4093385"/>
            <a:ext cx="8059420" cy="2541270"/>
          </a:xfrm>
          <a:custGeom>
            <a:avLst/>
            <a:gdLst/>
            <a:ahLst/>
            <a:cxnLst/>
            <a:rect l="l" t="t" r="r" b="b"/>
            <a:pathLst>
              <a:path w="4029710" h="1270635">
                <a:moveTo>
                  <a:pt x="4029710" y="0"/>
                </a:moveTo>
                <a:lnTo>
                  <a:pt x="0" y="0"/>
                </a:lnTo>
                <a:lnTo>
                  <a:pt x="0" y="1270253"/>
                </a:lnTo>
                <a:lnTo>
                  <a:pt x="4029710" y="1270253"/>
                </a:lnTo>
                <a:lnTo>
                  <a:pt x="4029710" y="0"/>
                </a:lnTo>
                <a:close/>
              </a:path>
            </a:pathLst>
          </a:custGeom>
          <a:solidFill>
            <a:srgbClr val="EAFAF4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13131037" y="1124864"/>
            <a:ext cx="2592070" cy="2484120"/>
          </a:xfrm>
          <a:custGeom>
            <a:avLst/>
            <a:gdLst/>
            <a:ahLst/>
            <a:cxnLst/>
            <a:rect l="l" t="t" r="r" b="b"/>
            <a:pathLst>
              <a:path w="1296034" h="1242060">
                <a:moveTo>
                  <a:pt x="254253" y="1241475"/>
                </a:moveTo>
                <a:lnTo>
                  <a:pt x="1295552" y="1241475"/>
                </a:lnTo>
                <a:lnTo>
                  <a:pt x="1295552" y="205879"/>
                </a:lnTo>
                <a:lnTo>
                  <a:pt x="254253" y="205879"/>
                </a:lnTo>
                <a:lnTo>
                  <a:pt x="254253" y="1241475"/>
                </a:lnTo>
                <a:close/>
              </a:path>
              <a:path w="1296034" h="1242060">
                <a:moveTo>
                  <a:pt x="0" y="474903"/>
                </a:moveTo>
                <a:lnTo>
                  <a:pt x="477596" y="474903"/>
                </a:lnTo>
                <a:lnTo>
                  <a:pt x="477596" y="0"/>
                </a:lnTo>
                <a:lnTo>
                  <a:pt x="0" y="0"/>
                </a:lnTo>
                <a:lnTo>
                  <a:pt x="0" y="474903"/>
                </a:lnTo>
                <a:close/>
              </a:path>
            </a:pathLst>
          </a:custGeom>
          <a:ln w="19050">
            <a:solidFill>
              <a:srgbClr val="F3F3F3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926539" y="4190020"/>
            <a:ext cx="7564262" cy="4565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711200" indent="-687070">
              <a:spcBef>
                <a:spcPts val="200"/>
              </a:spcBef>
              <a:buClr>
                <a:srgbClr val="95ECC6"/>
              </a:buClr>
              <a:buSzPct val="128571"/>
              <a:buFont typeface="Times New Roman"/>
              <a:buChar char="●"/>
              <a:tabLst>
                <a:tab pos="709930" algn="l"/>
                <a:tab pos="712470" algn="l"/>
              </a:tabLst>
            </a:pPr>
            <a:r>
              <a:rPr sz="2800" b="1" spc="160" dirty="0">
                <a:solidFill>
                  <a:srgbClr val="434343"/>
                </a:solidFill>
                <a:latin typeface="Tahoma"/>
                <a:cs typeface="Tahoma"/>
              </a:rPr>
              <a:t>ПРИКАЗЫ</a:t>
            </a:r>
            <a:r>
              <a:rPr sz="2800" b="1" spc="-16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170" dirty="0">
                <a:solidFill>
                  <a:srgbClr val="434343"/>
                </a:solidFill>
                <a:latin typeface="Tahoma"/>
                <a:cs typeface="Tahoma"/>
              </a:rPr>
              <a:t>ОБ</a:t>
            </a:r>
            <a:r>
              <a:rPr sz="2800" b="1" spc="-6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140" dirty="0">
                <a:solidFill>
                  <a:srgbClr val="434343"/>
                </a:solidFill>
                <a:latin typeface="Tahoma"/>
                <a:cs typeface="Tahoma"/>
              </a:rPr>
              <a:t>УТВЕРЖЕДНИИ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2388" y="4616739"/>
            <a:ext cx="7202025" cy="4565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2800" b="1" spc="150" dirty="0">
                <a:solidFill>
                  <a:srgbClr val="434343"/>
                </a:solidFill>
                <a:latin typeface="Tahoma"/>
                <a:cs typeface="Tahoma"/>
              </a:rPr>
              <a:t>ОБНОВЛЕННЫХ</a:t>
            </a:r>
            <a:r>
              <a:rPr sz="2800" b="1" spc="-16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160" dirty="0">
                <a:solidFill>
                  <a:srgbClr val="434343"/>
                </a:solidFill>
                <a:latin typeface="Tahoma"/>
                <a:cs typeface="Tahoma"/>
              </a:rPr>
              <a:t>ФГОС</a:t>
            </a:r>
            <a:r>
              <a:rPr sz="2800" b="1" spc="-1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140" dirty="0">
                <a:solidFill>
                  <a:srgbClr val="434343"/>
                </a:solidFill>
                <a:latin typeface="Tahoma"/>
                <a:cs typeface="Tahoma"/>
              </a:rPr>
              <a:t>ОБЩЕГО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56749" y="870524"/>
            <a:ext cx="10394950" cy="1225977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" algn="ctr">
              <a:spcBef>
                <a:spcPts val="800"/>
              </a:spcBef>
            </a:pPr>
            <a:r>
              <a:rPr sz="3400" b="1" spc="-160" dirty="0">
                <a:solidFill>
                  <a:srgbClr val="434343"/>
                </a:solidFill>
                <a:latin typeface="Tahoma"/>
                <a:cs typeface="Tahoma"/>
              </a:rPr>
              <a:t>2</a:t>
            </a:r>
            <a:r>
              <a:rPr sz="3400" b="1" spc="-9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3400" b="1" spc="210" dirty="0">
                <a:solidFill>
                  <a:srgbClr val="434343"/>
                </a:solidFill>
                <a:latin typeface="Tahoma"/>
                <a:cs typeface="Tahoma"/>
              </a:rPr>
              <a:t>ОСНОВНЫЕ</a:t>
            </a:r>
            <a:r>
              <a:rPr sz="3400" b="1" spc="-1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3400" b="1" spc="200" dirty="0">
                <a:solidFill>
                  <a:srgbClr val="434343"/>
                </a:solidFill>
                <a:latin typeface="Tahoma"/>
                <a:cs typeface="Tahoma"/>
              </a:rPr>
              <a:t>ОБРАЗОВАТЕЛЬНЫЕ</a:t>
            </a:r>
            <a:endParaRPr sz="3400" dirty="0">
              <a:latin typeface="Tahoma"/>
              <a:cs typeface="Tahoma"/>
            </a:endParaRPr>
          </a:p>
          <a:p>
            <a:pPr algn="ctr">
              <a:spcBef>
                <a:spcPts val="600"/>
              </a:spcBef>
            </a:pPr>
            <a:r>
              <a:rPr sz="3400" b="1" spc="228" dirty="0">
                <a:solidFill>
                  <a:srgbClr val="434343"/>
                </a:solidFill>
                <a:latin typeface="Tahoma"/>
                <a:cs typeface="Tahoma"/>
              </a:rPr>
              <a:t>ПРОГРАММЫ</a:t>
            </a:r>
            <a:r>
              <a:rPr sz="3400" b="1" spc="8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3400" b="1" spc="290" dirty="0">
                <a:solidFill>
                  <a:srgbClr val="434343"/>
                </a:solidFill>
                <a:latin typeface="Tahoma"/>
                <a:cs typeface="Tahoma"/>
              </a:rPr>
              <a:t>НА</a:t>
            </a:r>
            <a:r>
              <a:rPr sz="3400" b="1" spc="-7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3400" b="1" spc="200" dirty="0">
                <a:solidFill>
                  <a:srgbClr val="434343"/>
                </a:solidFill>
                <a:latin typeface="Tahoma"/>
                <a:cs typeface="Tahoma"/>
              </a:rPr>
              <a:t>УРОВЕНЬ</a:t>
            </a:r>
            <a:r>
              <a:rPr sz="3400" b="1" spc="-16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3400" b="1" spc="210" dirty="0">
                <a:solidFill>
                  <a:srgbClr val="434343"/>
                </a:solidFill>
                <a:latin typeface="Tahoma"/>
                <a:cs typeface="Tahoma"/>
              </a:rPr>
              <a:t>ОБРАЗОВАНИЯ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56996" y="2197011"/>
            <a:ext cx="2467610" cy="55015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spcBef>
                <a:spcPts val="210"/>
              </a:spcBef>
            </a:pPr>
            <a:r>
              <a:rPr sz="3400" b="1" u="sng" spc="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ПРИ</a:t>
            </a:r>
            <a:r>
              <a:rPr sz="3400" b="1" u="sng" spc="2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М</a:t>
            </a:r>
            <a:r>
              <a:rPr sz="3400" b="1" u="sng" spc="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Е</a:t>
            </a:r>
            <a:r>
              <a:rPr sz="3400" b="1" u="sng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Р</a:t>
            </a:r>
            <a:r>
              <a:rPr sz="34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!</a:t>
            </a:r>
            <a:r>
              <a:rPr sz="3400" b="1" u="sng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!!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1743" y="3464226"/>
            <a:ext cx="3912870" cy="55015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spcBef>
                <a:spcPts val="210"/>
              </a:spcBef>
              <a:tabLst>
                <a:tab pos="764540" algn="l"/>
              </a:tabLst>
            </a:pPr>
            <a:r>
              <a:rPr sz="3400" b="1" spc="-830" dirty="0">
                <a:solidFill>
                  <a:srgbClr val="434343"/>
                </a:solidFill>
                <a:latin typeface="Tahoma"/>
                <a:cs typeface="Tahoma"/>
              </a:rPr>
              <a:t>1	1</a:t>
            </a:r>
            <a:r>
              <a:rPr sz="3400" b="1" spc="-160" dirty="0">
                <a:solidFill>
                  <a:srgbClr val="434343"/>
                </a:solidFill>
                <a:latin typeface="Tahoma"/>
                <a:cs typeface="Tahoma"/>
              </a:rPr>
              <a:t>-</a:t>
            </a:r>
            <a:r>
              <a:rPr sz="3400" b="1" spc="-228" dirty="0">
                <a:solidFill>
                  <a:srgbClr val="434343"/>
                </a:solidFill>
                <a:latin typeface="Tahoma"/>
                <a:cs typeface="Tahoma"/>
              </a:rPr>
              <a:t>4/</a:t>
            </a:r>
            <a:r>
              <a:rPr sz="3400" b="1" spc="-15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3400" b="1" spc="-490" dirty="0">
                <a:solidFill>
                  <a:srgbClr val="434343"/>
                </a:solidFill>
                <a:latin typeface="Tahoma"/>
                <a:cs typeface="Tahoma"/>
              </a:rPr>
              <a:t>5</a:t>
            </a:r>
            <a:r>
              <a:rPr sz="3400" b="1" spc="-160" dirty="0">
                <a:solidFill>
                  <a:srgbClr val="434343"/>
                </a:solidFill>
                <a:latin typeface="Tahoma"/>
                <a:cs typeface="Tahoma"/>
              </a:rPr>
              <a:t>-</a:t>
            </a:r>
            <a:r>
              <a:rPr sz="3400" b="1" spc="-20" dirty="0">
                <a:solidFill>
                  <a:srgbClr val="434343"/>
                </a:solidFill>
                <a:latin typeface="Tahoma"/>
                <a:cs typeface="Tahoma"/>
              </a:rPr>
              <a:t>6</a:t>
            </a:r>
            <a:r>
              <a:rPr sz="3400" b="1" spc="-630" dirty="0">
                <a:solidFill>
                  <a:srgbClr val="434343"/>
                </a:solidFill>
                <a:latin typeface="Tahoma"/>
                <a:cs typeface="Tahoma"/>
              </a:rPr>
              <a:t>/</a:t>
            </a:r>
            <a:r>
              <a:rPr sz="3400" b="1" spc="-6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3400" b="1" spc="-340" dirty="0">
                <a:solidFill>
                  <a:srgbClr val="434343"/>
                </a:solidFill>
                <a:latin typeface="Tahoma"/>
                <a:cs typeface="Tahoma"/>
              </a:rPr>
              <a:t>10</a:t>
            </a:r>
            <a:r>
              <a:rPr sz="3400" b="1" spc="-6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3400" b="1" spc="70" dirty="0">
                <a:solidFill>
                  <a:srgbClr val="434343"/>
                </a:solidFill>
                <a:latin typeface="Tahoma"/>
                <a:cs typeface="Tahoma"/>
              </a:rPr>
              <a:t>к</a:t>
            </a:r>
            <a:r>
              <a:rPr sz="3400" b="1" spc="100" dirty="0">
                <a:solidFill>
                  <a:srgbClr val="434343"/>
                </a:solidFill>
                <a:latin typeface="Tahoma"/>
                <a:cs typeface="Tahoma"/>
              </a:rPr>
              <a:t>л</a:t>
            </a:r>
            <a:r>
              <a:rPr sz="3400" b="1" spc="-170" dirty="0">
                <a:solidFill>
                  <a:srgbClr val="434343"/>
                </a:solidFill>
                <a:latin typeface="Tahoma"/>
                <a:cs typeface="Tahoma"/>
              </a:rPr>
              <a:t>.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96192" y="3538964"/>
            <a:ext cx="214618" cy="55015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spcBef>
                <a:spcPts val="210"/>
              </a:spcBef>
            </a:pPr>
            <a:r>
              <a:rPr sz="3400" b="1" spc="-160" dirty="0">
                <a:solidFill>
                  <a:srgbClr val="434343"/>
                </a:solidFill>
                <a:latin typeface="Tahoma"/>
                <a:cs typeface="Tahoma"/>
              </a:rPr>
              <a:t>2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38355" y="3602616"/>
            <a:ext cx="1508760" cy="55015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>
              <a:spcBef>
                <a:spcPts val="210"/>
              </a:spcBef>
            </a:pPr>
            <a:r>
              <a:rPr sz="5100" b="1" spc="150" baseline="-4901" dirty="0">
                <a:solidFill>
                  <a:srgbClr val="434343"/>
                </a:solidFill>
                <a:latin typeface="Tahoma"/>
                <a:cs typeface="Tahoma"/>
              </a:rPr>
              <a:t>7</a:t>
            </a:r>
            <a:r>
              <a:rPr sz="3400" b="1" spc="-150" dirty="0">
                <a:solidFill>
                  <a:srgbClr val="434343"/>
                </a:solidFill>
                <a:latin typeface="Tahoma"/>
                <a:cs typeface="Tahoma"/>
              </a:rPr>
              <a:t>-</a:t>
            </a:r>
            <a:r>
              <a:rPr sz="3400" b="1" dirty="0">
                <a:solidFill>
                  <a:srgbClr val="434343"/>
                </a:solidFill>
                <a:latin typeface="Tahoma"/>
                <a:cs typeface="Tahoma"/>
              </a:rPr>
              <a:t>9</a:t>
            </a:r>
            <a:r>
              <a:rPr sz="3400" b="1" spc="-77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5100" b="1" spc="104" baseline="3267" dirty="0">
                <a:solidFill>
                  <a:srgbClr val="434343"/>
                </a:solidFill>
                <a:latin typeface="Tahoma"/>
                <a:cs typeface="Tahoma"/>
              </a:rPr>
              <a:t>к</a:t>
            </a:r>
            <a:r>
              <a:rPr sz="5100" b="1" spc="314" baseline="3267" dirty="0">
                <a:solidFill>
                  <a:srgbClr val="434343"/>
                </a:solidFill>
                <a:latin typeface="Tahoma"/>
                <a:cs typeface="Tahoma"/>
              </a:rPr>
              <a:t>л</a:t>
            </a:r>
            <a:r>
              <a:rPr sz="3400" b="1" spc="-170" dirty="0">
                <a:solidFill>
                  <a:srgbClr val="434343"/>
                </a:solidFill>
                <a:latin typeface="Tahoma"/>
                <a:cs typeface="Tahoma"/>
              </a:rPr>
              <a:t>.</a:t>
            </a:r>
            <a:endParaRPr sz="3400" dirty="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58436" y="1920576"/>
            <a:ext cx="1558290" cy="2250440"/>
            <a:chOff x="5222240" y="733361"/>
            <a:chExt cx="779145" cy="1125220"/>
          </a:xfrm>
        </p:grpSpPr>
        <p:sp>
          <p:nvSpPr>
            <p:cNvPr id="16" name="object 16"/>
            <p:cNvSpPr/>
            <p:nvPr/>
          </p:nvSpPr>
          <p:spPr>
            <a:xfrm>
              <a:off x="5234940" y="1502536"/>
              <a:ext cx="370205" cy="342900"/>
            </a:xfrm>
            <a:custGeom>
              <a:avLst/>
              <a:gdLst/>
              <a:ahLst/>
              <a:cxnLst/>
              <a:rect l="l" t="t" r="r" b="b"/>
              <a:pathLst>
                <a:path w="370204" h="342900">
                  <a:moveTo>
                    <a:pt x="0" y="171450"/>
                  </a:moveTo>
                  <a:lnTo>
                    <a:pt x="6606" y="125897"/>
                  </a:lnTo>
                  <a:lnTo>
                    <a:pt x="25249" y="84948"/>
                  </a:lnTo>
                  <a:lnTo>
                    <a:pt x="54165" y="50244"/>
                  </a:lnTo>
                  <a:lnTo>
                    <a:pt x="91590" y="23424"/>
                  </a:lnTo>
                  <a:lnTo>
                    <a:pt x="135760" y="6129"/>
                  </a:lnTo>
                  <a:lnTo>
                    <a:pt x="184912" y="0"/>
                  </a:lnTo>
                  <a:lnTo>
                    <a:pt x="234063" y="6129"/>
                  </a:lnTo>
                  <a:lnTo>
                    <a:pt x="278233" y="23424"/>
                  </a:lnTo>
                  <a:lnTo>
                    <a:pt x="315658" y="50244"/>
                  </a:lnTo>
                  <a:lnTo>
                    <a:pt x="344574" y="84948"/>
                  </a:lnTo>
                  <a:lnTo>
                    <a:pt x="363217" y="125897"/>
                  </a:lnTo>
                  <a:lnTo>
                    <a:pt x="369824" y="171450"/>
                  </a:lnTo>
                  <a:lnTo>
                    <a:pt x="363217" y="217046"/>
                  </a:lnTo>
                  <a:lnTo>
                    <a:pt x="344574" y="258007"/>
                  </a:lnTo>
                  <a:lnTo>
                    <a:pt x="315658" y="292703"/>
                  </a:lnTo>
                  <a:lnTo>
                    <a:pt x="278233" y="319503"/>
                  </a:lnTo>
                  <a:lnTo>
                    <a:pt x="234063" y="336779"/>
                  </a:lnTo>
                  <a:lnTo>
                    <a:pt x="184912" y="342900"/>
                  </a:lnTo>
                  <a:lnTo>
                    <a:pt x="135760" y="336779"/>
                  </a:lnTo>
                  <a:lnTo>
                    <a:pt x="91590" y="319503"/>
                  </a:lnTo>
                  <a:lnTo>
                    <a:pt x="54165" y="292703"/>
                  </a:lnTo>
                  <a:lnTo>
                    <a:pt x="25249" y="258007"/>
                  </a:lnTo>
                  <a:lnTo>
                    <a:pt x="6606" y="217046"/>
                  </a:lnTo>
                  <a:lnTo>
                    <a:pt x="0" y="171450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448427" y="738123"/>
              <a:ext cx="548005" cy="779780"/>
            </a:xfrm>
            <a:custGeom>
              <a:avLst/>
              <a:gdLst/>
              <a:ahLst/>
              <a:cxnLst/>
              <a:rect l="l" t="t" r="r" b="b"/>
              <a:pathLst>
                <a:path w="548004" h="779780">
                  <a:moveTo>
                    <a:pt x="0" y="145287"/>
                  </a:moveTo>
                  <a:lnTo>
                    <a:pt x="238506" y="269748"/>
                  </a:lnTo>
                  <a:lnTo>
                    <a:pt x="243586" y="0"/>
                  </a:lnTo>
                  <a:lnTo>
                    <a:pt x="354075" y="185420"/>
                  </a:lnTo>
                  <a:lnTo>
                    <a:pt x="348869" y="454913"/>
                  </a:lnTo>
                  <a:lnTo>
                    <a:pt x="110489" y="330580"/>
                  </a:lnTo>
                  <a:lnTo>
                    <a:pt x="0" y="145287"/>
                  </a:lnTo>
                  <a:close/>
                </a:path>
                <a:path w="548004" h="779780">
                  <a:moveTo>
                    <a:pt x="193548" y="469900"/>
                  </a:moveTo>
                  <a:lnTo>
                    <a:pt x="432053" y="594487"/>
                  </a:lnTo>
                  <a:lnTo>
                    <a:pt x="437134" y="324738"/>
                  </a:lnTo>
                  <a:lnTo>
                    <a:pt x="547624" y="510159"/>
                  </a:lnTo>
                  <a:lnTo>
                    <a:pt x="542671" y="779779"/>
                  </a:lnTo>
                  <a:lnTo>
                    <a:pt x="304164" y="655320"/>
                  </a:lnTo>
                  <a:lnTo>
                    <a:pt x="193548" y="469900"/>
                  </a:lnTo>
                  <a:close/>
                </a:path>
              </a:pathLst>
            </a:custGeom>
            <a:ln w="9525">
              <a:solidFill>
                <a:srgbClr val="859FB1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517826" y="1814052"/>
            <a:ext cx="5337810" cy="5265420"/>
            <a:chOff x="1238046" y="756094"/>
            <a:chExt cx="2668905" cy="2632710"/>
          </a:xfrm>
        </p:grpSpPr>
        <p:sp>
          <p:nvSpPr>
            <p:cNvPr id="19" name="object 19"/>
            <p:cNvSpPr/>
            <p:nvPr/>
          </p:nvSpPr>
          <p:spPr>
            <a:xfrm>
              <a:off x="1250746" y="1549019"/>
              <a:ext cx="370205" cy="342900"/>
            </a:xfrm>
            <a:custGeom>
              <a:avLst/>
              <a:gdLst/>
              <a:ahLst/>
              <a:cxnLst/>
              <a:rect l="l" t="t" r="r" b="b"/>
              <a:pathLst>
                <a:path w="370205" h="342900">
                  <a:moveTo>
                    <a:pt x="0" y="171450"/>
                  </a:moveTo>
                  <a:lnTo>
                    <a:pt x="6602" y="125897"/>
                  </a:lnTo>
                  <a:lnTo>
                    <a:pt x="25236" y="84948"/>
                  </a:lnTo>
                  <a:lnTo>
                    <a:pt x="54140" y="50244"/>
                  </a:lnTo>
                  <a:lnTo>
                    <a:pt x="91552" y="23424"/>
                  </a:lnTo>
                  <a:lnTo>
                    <a:pt x="135713" y="6129"/>
                  </a:lnTo>
                  <a:lnTo>
                    <a:pt x="184861" y="0"/>
                  </a:lnTo>
                  <a:lnTo>
                    <a:pt x="234012" y="6129"/>
                  </a:lnTo>
                  <a:lnTo>
                    <a:pt x="278182" y="23424"/>
                  </a:lnTo>
                  <a:lnTo>
                    <a:pt x="315607" y="50244"/>
                  </a:lnTo>
                  <a:lnTo>
                    <a:pt x="344523" y="84948"/>
                  </a:lnTo>
                  <a:lnTo>
                    <a:pt x="363166" y="125897"/>
                  </a:lnTo>
                  <a:lnTo>
                    <a:pt x="369773" y="171450"/>
                  </a:lnTo>
                  <a:lnTo>
                    <a:pt x="363166" y="217046"/>
                  </a:lnTo>
                  <a:lnTo>
                    <a:pt x="344523" y="258007"/>
                  </a:lnTo>
                  <a:lnTo>
                    <a:pt x="315607" y="292703"/>
                  </a:lnTo>
                  <a:lnTo>
                    <a:pt x="278182" y="319503"/>
                  </a:lnTo>
                  <a:lnTo>
                    <a:pt x="234012" y="336779"/>
                  </a:lnTo>
                  <a:lnTo>
                    <a:pt x="184861" y="342900"/>
                  </a:lnTo>
                  <a:lnTo>
                    <a:pt x="135713" y="336779"/>
                  </a:lnTo>
                  <a:lnTo>
                    <a:pt x="91552" y="319503"/>
                  </a:lnTo>
                  <a:lnTo>
                    <a:pt x="54140" y="292703"/>
                  </a:lnTo>
                  <a:lnTo>
                    <a:pt x="25236" y="258007"/>
                  </a:lnTo>
                  <a:lnTo>
                    <a:pt x="6602" y="217046"/>
                  </a:lnTo>
                  <a:lnTo>
                    <a:pt x="0" y="171450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341624" y="760856"/>
              <a:ext cx="560705" cy="770890"/>
            </a:xfrm>
            <a:custGeom>
              <a:avLst/>
              <a:gdLst/>
              <a:ahLst/>
              <a:cxnLst/>
              <a:rect l="l" t="t" r="r" b="b"/>
              <a:pathLst>
                <a:path w="560704" h="770890">
                  <a:moveTo>
                    <a:pt x="320675" y="0"/>
                  </a:moveTo>
                  <a:lnTo>
                    <a:pt x="317500" y="268985"/>
                  </a:lnTo>
                  <a:lnTo>
                    <a:pt x="560324" y="151637"/>
                  </a:lnTo>
                  <a:lnTo>
                    <a:pt x="445008" y="334009"/>
                  </a:lnTo>
                  <a:lnTo>
                    <a:pt x="202311" y="451103"/>
                  </a:lnTo>
                  <a:lnTo>
                    <a:pt x="205359" y="182371"/>
                  </a:lnTo>
                  <a:lnTo>
                    <a:pt x="320675" y="0"/>
                  </a:lnTo>
                  <a:close/>
                </a:path>
                <a:path w="560704" h="770890">
                  <a:moveTo>
                    <a:pt x="118617" y="319404"/>
                  </a:moveTo>
                  <a:lnTo>
                    <a:pt x="115315" y="588517"/>
                  </a:lnTo>
                  <a:lnTo>
                    <a:pt x="358266" y="471042"/>
                  </a:lnTo>
                  <a:lnTo>
                    <a:pt x="242824" y="653414"/>
                  </a:lnTo>
                  <a:lnTo>
                    <a:pt x="0" y="770889"/>
                  </a:lnTo>
                  <a:lnTo>
                    <a:pt x="3175" y="501776"/>
                  </a:lnTo>
                  <a:lnTo>
                    <a:pt x="118617" y="319404"/>
                  </a:lnTo>
                  <a:close/>
                </a:path>
              </a:pathLst>
            </a:custGeom>
            <a:ln w="9525">
              <a:solidFill>
                <a:srgbClr val="859FB1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1580" y="3148202"/>
              <a:ext cx="205231" cy="24053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926537" y="4891567"/>
            <a:ext cx="6343557" cy="16748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711200">
              <a:lnSpc>
                <a:spcPts val="4660"/>
              </a:lnSpc>
              <a:spcBef>
                <a:spcPts val="200"/>
              </a:spcBef>
            </a:pPr>
            <a:r>
              <a:rPr sz="2800" b="1" spc="70" dirty="0">
                <a:solidFill>
                  <a:srgbClr val="434343"/>
                </a:solidFill>
                <a:latin typeface="Tahoma"/>
                <a:cs typeface="Tahoma"/>
              </a:rPr>
              <a:t>ОБРАЗОВАНИЯ</a:t>
            </a:r>
            <a:r>
              <a:rPr sz="4200" b="1" spc="104" baseline="1984" dirty="0">
                <a:solidFill>
                  <a:srgbClr val="434343"/>
                </a:solidFill>
                <a:latin typeface="Tahoma"/>
                <a:cs typeface="Tahoma"/>
              </a:rPr>
              <a:t>(2021</a:t>
            </a:r>
            <a:r>
              <a:rPr sz="4200" b="1" spc="-208" baseline="1984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4200" b="1" spc="-134" baseline="1984" dirty="0">
                <a:solidFill>
                  <a:srgbClr val="434343"/>
                </a:solidFill>
                <a:latin typeface="Tahoma"/>
                <a:cs typeface="Tahoma"/>
              </a:rPr>
              <a:t>Г.)</a:t>
            </a:r>
            <a:r>
              <a:rPr sz="6000" spc="-134" baseline="1388" dirty="0">
                <a:latin typeface="Microsoft Sans Serif"/>
                <a:cs typeface="Microsoft Sans Serif"/>
              </a:rPr>
              <a:t>*</a:t>
            </a:r>
            <a:endParaRPr sz="6000" baseline="1388" dirty="0">
              <a:latin typeface="Microsoft Sans Serif"/>
              <a:cs typeface="Microsoft Sans Serif"/>
            </a:endParaRPr>
          </a:p>
          <a:p>
            <a:pPr marL="506730">
              <a:lnSpc>
                <a:spcPts val="4660"/>
              </a:lnSpc>
            </a:pPr>
            <a:r>
              <a:rPr sz="4000" b="1" spc="-880" dirty="0">
                <a:solidFill>
                  <a:srgbClr val="434343"/>
                </a:solidFill>
                <a:latin typeface="Tahoma"/>
                <a:cs typeface="Tahoma"/>
              </a:rPr>
              <a:t>+</a:t>
            </a:r>
            <a:endParaRPr sz="4000" dirty="0">
              <a:latin typeface="Tahoma"/>
              <a:cs typeface="Tahoma"/>
            </a:endParaRPr>
          </a:p>
          <a:p>
            <a:pPr marL="25400">
              <a:spcBef>
                <a:spcPts val="50"/>
              </a:spcBef>
            </a:pPr>
            <a:r>
              <a:rPr sz="2800" b="1" spc="190" dirty="0">
                <a:solidFill>
                  <a:srgbClr val="434343"/>
                </a:solidFill>
                <a:latin typeface="Tahoma"/>
                <a:cs typeface="Tahoma"/>
              </a:rPr>
              <a:t>ФООП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3235" y="6893611"/>
            <a:ext cx="8061958" cy="1338828"/>
          </a:xfrm>
          <a:prstGeom prst="rect">
            <a:avLst/>
          </a:prstGeom>
          <a:solidFill>
            <a:srgbClr val="EAFAF4"/>
          </a:solidFill>
        </p:spPr>
        <p:txBody>
          <a:bodyPr vert="horz" wrap="square" lIns="0" tIns="45720" rIns="0" bIns="0" rtlCol="0">
            <a:spAutoFit/>
          </a:bodyPr>
          <a:lstStyle/>
          <a:p>
            <a:pPr marL="496570" marR="1178560">
              <a:spcBef>
                <a:spcPts val="360"/>
              </a:spcBef>
            </a:pPr>
            <a:r>
              <a:rPr sz="2800" b="1" spc="160" dirty="0">
                <a:solidFill>
                  <a:srgbClr val="434343"/>
                </a:solidFill>
                <a:latin typeface="Tahoma"/>
                <a:cs typeface="Tahoma"/>
              </a:rPr>
              <a:t>РАСПРЕДЕЛЕНИЕ</a:t>
            </a:r>
            <a:r>
              <a:rPr sz="2800" b="1" spc="-16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150" dirty="0">
                <a:solidFill>
                  <a:srgbClr val="434343"/>
                </a:solidFill>
                <a:latin typeface="Tahoma"/>
                <a:cs typeface="Tahoma"/>
              </a:rPr>
              <a:t>ПРЕДМЕТНЫХ </a:t>
            </a:r>
            <a:r>
              <a:rPr sz="2800" b="1" spc="-79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140" dirty="0">
                <a:solidFill>
                  <a:srgbClr val="434343"/>
                </a:solidFill>
                <a:latin typeface="Tahoma"/>
                <a:cs typeface="Tahoma"/>
              </a:rPr>
              <a:t>РЕЗУЛЬТАТОВ </a:t>
            </a:r>
            <a:r>
              <a:rPr sz="2800" b="1" spc="130" dirty="0">
                <a:solidFill>
                  <a:srgbClr val="434343"/>
                </a:solidFill>
                <a:latin typeface="Tahoma"/>
                <a:cs typeface="Tahoma"/>
              </a:rPr>
              <a:t>И </a:t>
            </a:r>
            <a:r>
              <a:rPr sz="2800" b="1" spc="170" dirty="0">
                <a:solidFill>
                  <a:srgbClr val="434343"/>
                </a:solidFill>
                <a:latin typeface="Tahoma"/>
                <a:cs typeface="Tahoma"/>
              </a:rPr>
              <a:t>СОДЕРЖАНИЯ </a:t>
            </a:r>
            <a:r>
              <a:rPr sz="2800" b="1" spc="-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u="sng" spc="17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ahoma"/>
                <a:cs typeface="Tahoma"/>
              </a:rPr>
              <a:t>ПО</a:t>
            </a:r>
            <a:r>
              <a:rPr sz="2800" b="1" u="sng" spc="-8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19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ahoma"/>
                <a:cs typeface="Tahoma"/>
              </a:rPr>
              <a:t>ГОДАМ</a:t>
            </a:r>
            <a:r>
              <a:rPr sz="2800" b="1" u="sng" spc="-8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14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ahoma"/>
                <a:cs typeface="Tahoma"/>
              </a:rPr>
              <a:t>ОБУЧЕНИЯ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200513" y="4175291"/>
            <a:ext cx="7655558" cy="2527300"/>
          </a:xfrm>
          <a:custGeom>
            <a:avLst/>
            <a:gdLst/>
            <a:ahLst/>
            <a:cxnLst/>
            <a:rect l="l" t="t" r="r" b="b"/>
            <a:pathLst>
              <a:path w="3827779" h="1263650">
                <a:moveTo>
                  <a:pt x="3827526" y="0"/>
                </a:moveTo>
                <a:lnTo>
                  <a:pt x="0" y="0"/>
                </a:lnTo>
                <a:lnTo>
                  <a:pt x="0" y="1263586"/>
                </a:lnTo>
                <a:lnTo>
                  <a:pt x="3827526" y="1263586"/>
                </a:lnTo>
                <a:lnTo>
                  <a:pt x="382752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5" name="object 25"/>
          <p:cNvSpPr txBox="1"/>
          <p:nvPr/>
        </p:nvSpPr>
        <p:spPr>
          <a:xfrm>
            <a:off x="10763951" y="4172441"/>
            <a:ext cx="5814060" cy="4565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2800" b="1" spc="160" dirty="0">
                <a:solidFill>
                  <a:srgbClr val="434343"/>
                </a:solidFill>
                <a:latin typeface="Tahoma"/>
                <a:cs typeface="Tahoma"/>
              </a:rPr>
              <a:t>ПРИКАЗЫ</a:t>
            </a:r>
            <a:r>
              <a:rPr sz="2800" b="1" spc="-16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170" dirty="0">
                <a:solidFill>
                  <a:srgbClr val="434343"/>
                </a:solidFill>
                <a:latin typeface="Tahoma"/>
                <a:cs typeface="Tahoma"/>
              </a:rPr>
              <a:t>ОБ</a:t>
            </a:r>
            <a:r>
              <a:rPr sz="2800" b="1" spc="-7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140" dirty="0">
                <a:solidFill>
                  <a:srgbClr val="434343"/>
                </a:solidFill>
                <a:latin typeface="Tahoma"/>
                <a:cs typeface="Tahoma"/>
              </a:rPr>
              <a:t>УТВЕРЖДЕНИИ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20376" y="6877964"/>
            <a:ext cx="7597140" cy="135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64768" rIns="0" bIns="0" rtlCol="0">
            <a:spAutoFit/>
          </a:bodyPr>
          <a:lstStyle/>
          <a:p>
            <a:pPr marL="379730" marR="831850">
              <a:spcBef>
                <a:spcPts val="508"/>
              </a:spcBef>
            </a:pPr>
            <a:r>
              <a:rPr sz="2800" b="1" spc="160" dirty="0">
                <a:solidFill>
                  <a:srgbClr val="434343"/>
                </a:solidFill>
                <a:latin typeface="Tahoma"/>
                <a:cs typeface="Tahoma"/>
              </a:rPr>
              <a:t>РАСПРЕДЕЛЕНИЕ</a:t>
            </a:r>
            <a:r>
              <a:rPr sz="2800" b="1" spc="-16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150" dirty="0">
                <a:solidFill>
                  <a:srgbClr val="434343"/>
                </a:solidFill>
                <a:latin typeface="Tahoma"/>
                <a:cs typeface="Tahoma"/>
              </a:rPr>
              <a:t>ПРЕДМЕТНЫХ </a:t>
            </a:r>
            <a:r>
              <a:rPr sz="2800" b="1" spc="-79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140" dirty="0">
                <a:solidFill>
                  <a:srgbClr val="434343"/>
                </a:solidFill>
                <a:latin typeface="Tahoma"/>
                <a:cs typeface="Tahoma"/>
              </a:rPr>
              <a:t>РЕЗУЛЬТАТОВ </a:t>
            </a:r>
            <a:r>
              <a:rPr sz="2800" b="1" spc="130" dirty="0">
                <a:solidFill>
                  <a:srgbClr val="434343"/>
                </a:solidFill>
                <a:latin typeface="Tahoma"/>
                <a:cs typeface="Tahoma"/>
              </a:rPr>
              <a:t>И </a:t>
            </a:r>
            <a:r>
              <a:rPr sz="2800" b="1" spc="170" dirty="0">
                <a:solidFill>
                  <a:srgbClr val="434343"/>
                </a:solidFill>
                <a:latin typeface="Tahoma"/>
                <a:cs typeface="Tahoma"/>
              </a:rPr>
              <a:t>СОДЕРЖАНИЯ </a:t>
            </a:r>
            <a:r>
              <a:rPr sz="2800" b="1" spc="-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u="sng" spc="24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ahoma"/>
                <a:cs typeface="Tahoma"/>
              </a:rPr>
              <a:t>НА</a:t>
            </a:r>
            <a:r>
              <a:rPr sz="2800" b="1" u="sng" spc="-8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17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ahoma"/>
                <a:cs typeface="Tahoma"/>
              </a:rPr>
              <a:t>УРОВЕНЬ</a:t>
            </a:r>
            <a:r>
              <a:rPr sz="2800" b="1" u="sng" spc="-12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14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ahoma"/>
                <a:cs typeface="Tahoma"/>
              </a:rPr>
              <a:t>ОБУЧЕНИЯ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8285" y="6339079"/>
            <a:ext cx="410462" cy="480822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0654224" y="4446762"/>
            <a:ext cx="6643370" cy="221342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9220">
              <a:lnSpc>
                <a:spcPts val="4640"/>
              </a:lnSpc>
              <a:spcBef>
                <a:spcPts val="200"/>
              </a:spcBef>
            </a:pPr>
            <a:r>
              <a:rPr sz="2800" b="1" spc="170" dirty="0">
                <a:solidFill>
                  <a:srgbClr val="434343"/>
                </a:solidFill>
                <a:latin typeface="Tahoma"/>
                <a:cs typeface="Tahoma"/>
              </a:rPr>
              <a:t>Ф</a:t>
            </a:r>
            <a:r>
              <a:rPr sz="2800" b="1" spc="90" dirty="0">
                <a:solidFill>
                  <a:srgbClr val="434343"/>
                </a:solidFill>
                <a:latin typeface="Tahoma"/>
                <a:cs typeface="Tahoma"/>
              </a:rPr>
              <a:t>Г</a:t>
            </a:r>
            <a:r>
              <a:rPr sz="2800" b="1" spc="200" dirty="0">
                <a:solidFill>
                  <a:srgbClr val="434343"/>
                </a:solidFill>
                <a:latin typeface="Tahoma"/>
                <a:cs typeface="Tahoma"/>
              </a:rPr>
              <a:t>О</a:t>
            </a:r>
            <a:r>
              <a:rPr sz="2800" b="1" spc="160" dirty="0">
                <a:solidFill>
                  <a:srgbClr val="434343"/>
                </a:solidFill>
                <a:latin typeface="Tahoma"/>
                <a:cs typeface="Tahoma"/>
              </a:rPr>
              <a:t>С</a:t>
            </a:r>
            <a:r>
              <a:rPr sz="2800" b="1" spc="-1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200" dirty="0">
                <a:solidFill>
                  <a:srgbClr val="434343"/>
                </a:solidFill>
                <a:latin typeface="Tahoma"/>
                <a:cs typeface="Tahoma"/>
              </a:rPr>
              <a:t>О</a:t>
            </a:r>
            <a:r>
              <a:rPr sz="2800" b="1" spc="90" dirty="0">
                <a:solidFill>
                  <a:srgbClr val="434343"/>
                </a:solidFill>
                <a:latin typeface="Tahoma"/>
                <a:cs typeface="Tahoma"/>
              </a:rPr>
              <a:t>Б</a:t>
            </a:r>
            <a:r>
              <a:rPr sz="2800" b="1" spc="120" dirty="0">
                <a:solidFill>
                  <a:srgbClr val="434343"/>
                </a:solidFill>
                <a:latin typeface="Tahoma"/>
                <a:cs typeface="Tahoma"/>
              </a:rPr>
              <a:t>Щ</a:t>
            </a:r>
            <a:r>
              <a:rPr sz="2800" b="1" spc="150" dirty="0">
                <a:solidFill>
                  <a:srgbClr val="434343"/>
                </a:solidFill>
                <a:latin typeface="Tahoma"/>
                <a:cs typeface="Tahoma"/>
              </a:rPr>
              <a:t>ЕГО</a:t>
            </a:r>
            <a:r>
              <a:rPr sz="2800" b="1" spc="-8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b="1" spc="200" dirty="0">
                <a:solidFill>
                  <a:srgbClr val="434343"/>
                </a:solidFill>
                <a:latin typeface="Tahoma"/>
                <a:cs typeface="Tahoma"/>
              </a:rPr>
              <a:t>О</a:t>
            </a:r>
            <a:r>
              <a:rPr sz="2800" b="1" spc="220" dirty="0">
                <a:solidFill>
                  <a:srgbClr val="434343"/>
                </a:solidFill>
                <a:latin typeface="Tahoma"/>
                <a:cs typeface="Tahoma"/>
              </a:rPr>
              <a:t>БР</a:t>
            </a:r>
            <a:r>
              <a:rPr sz="2800" b="1" spc="200" dirty="0">
                <a:solidFill>
                  <a:srgbClr val="434343"/>
                </a:solidFill>
                <a:latin typeface="Tahoma"/>
                <a:cs typeface="Tahoma"/>
              </a:rPr>
              <a:t>А</a:t>
            </a:r>
            <a:r>
              <a:rPr sz="2800" b="1" spc="120" dirty="0">
                <a:solidFill>
                  <a:srgbClr val="434343"/>
                </a:solidFill>
                <a:latin typeface="Tahoma"/>
                <a:cs typeface="Tahoma"/>
              </a:rPr>
              <a:t>З</a:t>
            </a:r>
            <a:r>
              <a:rPr sz="2800" b="1" spc="150" dirty="0">
                <a:solidFill>
                  <a:srgbClr val="434343"/>
                </a:solidFill>
                <a:latin typeface="Tahoma"/>
                <a:cs typeface="Tahoma"/>
              </a:rPr>
              <a:t>О</a:t>
            </a:r>
            <a:r>
              <a:rPr sz="2800" b="1" spc="140" dirty="0">
                <a:solidFill>
                  <a:srgbClr val="434343"/>
                </a:solidFill>
                <a:latin typeface="Tahoma"/>
                <a:cs typeface="Tahoma"/>
              </a:rPr>
              <a:t>В</a:t>
            </a:r>
            <a:r>
              <a:rPr sz="2800" b="1" spc="300" dirty="0">
                <a:solidFill>
                  <a:srgbClr val="434343"/>
                </a:solidFill>
                <a:latin typeface="Tahoma"/>
                <a:cs typeface="Tahoma"/>
              </a:rPr>
              <a:t>А</a:t>
            </a:r>
            <a:r>
              <a:rPr sz="2800" b="1" spc="150" dirty="0">
                <a:solidFill>
                  <a:srgbClr val="434343"/>
                </a:solidFill>
                <a:latin typeface="Tahoma"/>
                <a:cs typeface="Tahoma"/>
              </a:rPr>
              <a:t>Н</a:t>
            </a:r>
            <a:r>
              <a:rPr sz="2800" b="1" spc="90" dirty="0">
                <a:solidFill>
                  <a:srgbClr val="434343"/>
                </a:solidFill>
                <a:latin typeface="Tahoma"/>
                <a:cs typeface="Tahoma"/>
              </a:rPr>
              <a:t>ИЯ</a:t>
            </a:r>
            <a:r>
              <a:rPr sz="2800" b="1" spc="-3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6000" baseline="5555" dirty="0">
                <a:latin typeface="Microsoft Sans Serif"/>
                <a:cs typeface="Microsoft Sans Serif"/>
              </a:rPr>
              <a:t>**</a:t>
            </a:r>
          </a:p>
          <a:p>
            <a:pPr>
              <a:lnSpc>
                <a:spcPts val="5600"/>
              </a:lnSpc>
            </a:pPr>
            <a:r>
              <a:rPr sz="4800" b="1" spc="-1060" dirty="0">
                <a:solidFill>
                  <a:srgbClr val="434343"/>
                </a:solidFill>
                <a:latin typeface="Tahoma"/>
                <a:cs typeface="Tahoma"/>
              </a:rPr>
              <a:t>+</a:t>
            </a:r>
            <a:endParaRPr sz="4800" dirty="0">
              <a:latin typeface="Tahoma"/>
              <a:cs typeface="Tahoma"/>
            </a:endParaRPr>
          </a:p>
          <a:p>
            <a:pPr marL="109220">
              <a:spcBef>
                <a:spcPts val="3450"/>
              </a:spcBef>
            </a:pPr>
            <a:r>
              <a:rPr sz="2800" b="1" spc="190" dirty="0">
                <a:solidFill>
                  <a:srgbClr val="434343"/>
                </a:solidFill>
                <a:latin typeface="Tahoma"/>
                <a:cs typeface="Tahoma"/>
              </a:rPr>
              <a:t>ФООП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36342" y="8387689"/>
            <a:ext cx="248920" cy="64120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sz="4000" dirty="0">
                <a:latin typeface="Microsoft Sans Serif"/>
                <a:cs typeface="Microsoft Sans Serif"/>
              </a:rPr>
              <a:t>*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65764" y="8110322"/>
            <a:ext cx="7598408" cy="759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542290" marR="60960" indent="-467358">
              <a:lnSpc>
                <a:spcPct val="66700"/>
              </a:lnSpc>
              <a:spcBef>
                <a:spcPts val="650"/>
              </a:spcBef>
            </a:pPr>
            <a:r>
              <a:rPr sz="6000" baseline="-16666" dirty="0">
                <a:latin typeface="Microsoft Sans Serif"/>
                <a:cs typeface="Microsoft Sans Serif"/>
              </a:rPr>
              <a:t>** </a:t>
            </a:r>
            <a:r>
              <a:rPr sz="1000" spc="-30" dirty="0">
                <a:latin typeface="Microsoft Sans Serif"/>
                <a:cs typeface="Microsoft Sans Serif"/>
              </a:rPr>
              <a:t>Приказ </a:t>
            </a:r>
            <a:r>
              <a:rPr sz="1000" spc="-10" dirty="0">
                <a:latin typeface="Microsoft Sans Serif"/>
                <a:cs typeface="Microsoft Sans Serif"/>
              </a:rPr>
              <a:t>Министерства образования </a:t>
            </a:r>
            <a:r>
              <a:rPr sz="1000" dirty="0">
                <a:latin typeface="Microsoft Sans Serif"/>
                <a:cs typeface="Microsoft Sans Serif"/>
              </a:rPr>
              <a:t>и </a:t>
            </a:r>
            <a:r>
              <a:rPr sz="1000" spc="-20" dirty="0">
                <a:latin typeface="Microsoft Sans Serif"/>
                <a:cs typeface="Microsoft Sans Serif"/>
              </a:rPr>
              <a:t>науки </a:t>
            </a:r>
            <a:r>
              <a:rPr sz="1000" spc="-10" dirty="0">
                <a:latin typeface="Microsoft Sans Serif"/>
                <a:cs typeface="Microsoft Sans Serif"/>
              </a:rPr>
              <a:t>Российской </a:t>
            </a:r>
            <a:r>
              <a:rPr sz="1000" spc="-20" dirty="0">
                <a:latin typeface="Microsoft Sans Serif"/>
                <a:cs typeface="Microsoft Sans Serif"/>
              </a:rPr>
              <a:t>Федерации </a:t>
            </a:r>
            <a:r>
              <a:rPr sz="1000" spc="-10" dirty="0">
                <a:latin typeface="Microsoft Sans Serif"/>
                <a:cs typeface="Microsoft Sans Serif"/>
              </a:rPr>
              <a:t>от </a:t>
            </a:r>
            <a:r>
              <a:rPr sz="1000" dirty="0">
                <a:latin typeface="Microsoft Sans Serif"/>
                <a:cs typeface="Microsoft Sans Serif"/>
              </a:rPr>
              <a:t>6 </a:t>
            </a:r>
            <a:r>
              <a:rPr sz="1000" spc="-20" dirty="0">
                <a:latin typeface="Microsoft Sans Serif"/>
                <a:cs typeface="Microsoft Sans Serif"/>
              </a:rPr>
              <a:t>октября </a:t>
            </a:r>
            <a:r>
              <a:rPr sz="1000" spc="-10" dirty="0">
                <a:latin typeface="Microsoft Sans Serif"/>
                <a:cs typeface="Microsoft Sans Serif"/>
              </a:rPr>
              <a:t>2009 </a:t>
            </a:r>
            <a:r>
              <a:rPr sz="1000" spc="-20" dirty="0">
                <a:latin typeface="Microsoft Sans Serif"/>
                <a:cs typeface="Microsoft Sans Serif"/>
              </a:rPr>
              <a:t>г. </a:t>
            </a:r>
            <a:r>
              <a:rPr sz="1000" spc="80" dirty="0">
                <a:latin typeface="Microsoft Sans Serif"/>
                <a:cs typeface="Microsoft Sans Serif"/>
              </a:rPr>
              <a:t>№ </a:t>
            </a:r>
            <a:r>
              <a:rPr sz="1000" spc="-10" dirty="0">
                <a:latin typeface="Microsoft Sans Serif"/>
                <a:cs typeface="Microsoft Sans Serif"/>
              </a:rPr>
              <a:t>373 </a:t>
            </a:r>
            <a:r>
              <a:rPr sz="1000" dirty="0">
                <a:latin typeface="Microsoft Sans Serif"/>
                <a:cs typeface="Microsoft Sans Serif"/>
              </a:rPr>
              <a:t>«Об </a:t>
            </a:r>
            <a:r>
              <a:rPr sz="1000" spc="-10" dirty="0">
                <a:latin typeface="Microsoft Sans Serif"/>
                <a:cs typeface="Microsoft Sans Serif"/>
              </a:rPr>
              <a:t>утверждении </a:t>
            </a:r>
            <a:r>
              <a:rPr sz="1000" dirty="0">
                <a:latin typeface="Microsoft Sans Serif"/>
                <a:cs typeface="Microsoft Sans Serif"/>
              </a:rPr>
              <a:t>и 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введении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действие </a:t>
            </a:r>
            <a:r>
              <a:rPr sz="1000" dirty="0">
                <a:latin typeface="Microsoft Sans Serif"/>
                <a:cs typeface="Microsoft Sans Serif"/>
              </a:rPr>
              <a:t>федерального</a:t>
            </a:r>
            <a:r>
              <a:rPr sz="1000" spc="-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государственного образовательного стандарта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начального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образования»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91714" y="8520583"/>
            <a:ext cx="5933440" cy="102592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5400" marR="10160">
              <a:lnSpc>
                <a:spcPts val="1080"/>
              </a:lnSpc>
              <a:spcBef>
                <a:spcPts val="340"/>
              </a:spcBef>
            </a:pPr>
            <a:r>
              <a:rPr sz="1000" spc="-30" dirty="0">
                <a:latin typeface="Microsoft Sans Serif"/>
                <a:cs typeface="Microsoft Sans Serif"/>
              </a:rPr>
              <a:t>Приказ </a:t>
            </a:r>
            <a:r>
              <a:rPr sz="1000" spc="-10" dirty="0">
                <a:latin typeface="Microsoft Sans Serif"/>
                <a:cs typeface="Microsoft Sans Serif"/>
              </a:rPr>
              <a:t>Министерства просвещения Российской </a:t>
            </a:r>
            <a:r>
              <a:rPr sz="1000" spc="-20" dirty="0">
                <a:latin typeface="Microsoft Sans Serif"/>
                <a:cs typeface="Microsoft Sans Serif"/>
              </a:rPr>
              <a:t>Федерации</a:t>
            </a:r>
            <a:r>
              <a:rPr sz="1000" spc="-10" dirty="0">
                <a:latin typeface="Microsoft Sans Serif"/>
                <a:cs typeface="Microsoft Sans Serif"/>
              </a:rPr>
              <a:t> от 31.05.2021 </a:t>
            </a:r>
            <a:r>
              <a:rPr sz="1000" spc="80" dirty="0">
                <a:latin typeface="Microsoft Sans Serif"/>
                <a:cs typeface="Microsoft Sans Serif"/>
              </a:rPr>
              <a:t>№ </a:t>
            </a:r>
            <a:r>
              <a:rPr sz="1000" spc="-10" dirty="0">
                <a:latin typeface="Microsoft Sans Serif"/>
                <a:cs typeface="Microsoft Sans Serif"/>
              </a:rPr>
              <a:t>286 </a:t>
            </a:r>
            <a:r>
              <a:rPr sz="1000" dirty="0">
                <a:latin typeface="Microsoft Sans Serif"/>
                <a:cs typeface="Microsoft Sans Serif"/>
              </a:rPr>
              <a:t>«Об </a:t>
            </a:r>
            <a:r>
              <a:rPr sz="1000" spc="-10" dirty="0">
                <a:latin typeface="Microsoft Sans Serif"/>
                <a:cs typeface="Microsoft Sans Serif"/>
              </a:rPr>
              <a:t>утверждении </a:t>
            </a:r>
            <a:r>
              <a:rPr sz="1000" dirty="0">
                <a:latin typeface="Microsoft Sans Serif"/>
                <a:cs typeface="Microsoft Sans Serif"/>
              </a:rPr>
              <a:t> федерального</a:t>
            </a:r>
            <a:r>
              <a:rPr sz="1000" spc="-9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государственного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образовательного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стандарта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начального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</a:t>
            </a:r>
            <a:endParaRPr sz="1000">
              <a:latin typeface="Microsoft Sans Serif"/>
              <a:cs typeface="Microsoft Sans Serif"/>
            </a:endParaRPr>
          </a:p>
          <a:p>
            <a:pPr marL="25400">
              <a:lnSpc>
                <a:spcPts val="1070"/>
              </a:lnSpc>
            </a:pP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50" dirty="0">
                <a:latin typeface="Microsoft Sans Serif"/>
                <a:cs typeface="Microsoft Sans Serif"/>
              </a:rPr>
              <a:t>з</a:t>
            </a:r>
            <a:r>
              <a:rPr sz="1000" spc="-10" dirty="0">
                <a:latin typeface="Microsoft Sans Serif"/>
                <a:cs typeface="Microsoft Sans Serif"/>
              </a:rPr>
              <a:t>ован</a:t>
            </a:r>
            <a:r>
              <a:rPr sz="1000" spc="-20" dirty="0">
                <a:latin typeface="Microsoft Sans Serif"/>
                <a:cs typeface="Microsoft Sans Serif"/>
              </a:rPr>
              <a:t>и</a:t>
            </a:r>
            <a:r>
              <a:rPr sz="1000" dirty="0">
                <a:latin typeface="Microsoft Sans Serif"/>
                <a:cs typeface="Microsoft Sans Serif"/>
              </a:rPr>
              <a:t>я</a:t>
            </a:r>
            <a:r>
              <a:rPr sz="1000" spc="-10" dirty="0">
                <a:latin typeface="Microsoft Sans Serif"/>
                <a:cs typeface="Microsoft Sans Serif"/>
              </a:rPr>
              <a:t>»(</a:t>
            </a:r>
            <a:r>
              <a:rPr sz="1000" spc="-30" dirty="0">
                <a:latin typeface="Microsoft Sans Serif"/>
                <a:cs typeface="Microsoft Sans Serif"/>
              </a:rPr>
              <a:t>З</a:t>
            </a:r>
            <a:r>
              <a:rPr sz="1000" spc="-10" dirty="0">
                <a:latin typeface="Microsoft Sans Serif"/>
                <a:cs typeface="Microsoft Sans Serif"/>
              </a:rPr>
              <a:t>аре</a:t>
            </a:r>
            <a:r>
              <a:rPr sz="1000" spc="-30" dirty="0">
                <a:latin typeface="Microsoft Sans Serif"/>
                <a:cs typeface="Microsoft Sans Serif"/>
              </a:rPr>
              <a:t>г</a:t>
            </a:r>
            <a:r>
              <a:rPr sz="1000" spc="-20" dirty="0">
                <a:latin typeface="Microsoft Sans Serif"/>
                <a:cs typeface="Microsoft Sans Serif"/>
              </a:rPr>
              <a:t>и</a:t>
            </a:r>
            <a:r>
              <a:rPr sz="1000" dirty="0">
                <a:latin typeface="Microsoft Sans Serif"/>
                <a:cs typeface="Microsoft Sans Serif"/>
              </a:rPr>
              <a:t>с</a:t>
            </a:r>
            <a:r>
              <a:rPr sz="1000" spc="-10" dirty="0">
                <a:latin typeface="Microsoft Sans Serif"/>
                <a:cs typeface="Microsoft Sans Serif"/>
              </a:rPr>
              <a:t>тр</a:t>
            </a:r>
            <a:r>
              <a:rPr sz="1000" spc="-20" dirty="0">
                <a:latin typeface="Microsoft Sans Serif"/>
                <a:cs typeface="Microsoft Sans Serif"/>
              </a:rPr>
              <a:t>и</a:t>
            </a:r>
            <a:r>
              <a:rPr sz="1000" spc="-10" dirty="0">
                <a:latin typeface="Microsoft Sans Serif"/>
                <a:cs typeface="Microsoft Sans Serif"/>
              </a:rPr>
              <a:t>рова</a:t>
            </a:r>
            <a:r>
              <a:rPr sz="1000" dirty="0">
                <a:latin typeface="Microsoft Sans Serif"/>
                <a:cs typeface="Microsoft Sans Serif"/>
              </a:rPr>
              <a:t>н</a:t>
            </a:r>
            <a:r>
              <a:rPr sz="1000" spc="-8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05</a:t>
            </a:r>
            <a:r>
              <a:rPr sz="1000" dirty="0">
                <a:latin typeface="Microsoft Sans Serif"/>
                <a:cs typeface="Microsoft Sans Serif"/>
              </a:rPr>
              <a:t>.</a:t>
            </a:r>
            <a:r>
              <a:rPr sz="1000" spc="-10" dirty="0">
                <a:latin typeface="Microsoft Sans Serif"/>
                <a:cs typeface="Microsoft Sans Serif"/>
              </a:rPr>
              <a:t>07</a:t>
            </a:r>
            <a:r>
              <a:rPr sz="1000" dirty="0">
                <a:latin typeface="Microsoft Sans Serif"/>
                <a:cs typeface="Microsoft Sans Serif"/>
              </a:rPr>
              <a:t>.</a:t>
            </a:r>
            <a:r>
              <a:rPr sz="1000" spc="-10" dirty="0">
                <a:latin typeface="Microsoft Sans Serif"/>
                <a:cs typeface="Microsoft Sans Serif"/>
              </a:rPr>
              <a:t>202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80" dirty="0">
                <a:latin typeface="Microsoft Sans Serif"/>
                <a:cs typeface="Microsoft Sans Serif"/>
              </a:rPr>
              <a:t>№</a:t>
            </a:r>
            <a:r>
              <a:rPr sz="1000" spc="-10" dirty="0">
                <a:latin typeface="Microsoft Sans Serif"/>
                <a:cs typeface="Microsoft Sans Serif"/>
              </a:rPr>
              <a:t> 64100</a:t>
            </a:r>
            <a:r>
              <a:rPr sz="1000" dirty="0">
                <a:latin typeface="Microsoft Sans Serif"/>
                <a:cs typeface="Microsoft Sans Serif"/>
              </a:rPr>
              <a:t>)</a:t>
            </a:r>
            <a:endParaRPr sz="1000">
              <a:latin typeface="Microsoft Sans Serif"/>
              <a:cs typeface="Microsoft Sans Serif"/>
            </a:endParaRPr>
          </a:p>
          <a:p>
            <a:pPr>
              <a:spcBef>
                <a:spcPts val="90"/>
              </a:spcBef>
            </a:pPr>
            <a:endParaRPr sz="800">
              <a:latin typeface="Microsoft Sans Serif"/>
              <a:cs typeface="Microsoft Sans Serif"/>
            </a:endParaRPr>
          </a:p>
          <a:p>
            <a:pPr marL="39370" marR="27940">
              <a:lnSpc>
                <a:spcPts val="1080"/>
              </a:lnSpc>
            </a:pPr>
            <a:r>
              <a:rPr sz="1000" spc="-30" dirty="0">
                <a:latin typeface="Microsoft Sans Serif"/>
                <a:cs typeface="Microsoft Sans Serif"/>
              </a:rPr>
              <a:t>Приказ </a:t>
            </a:r>
            <a:r>
              <a:rPr sz="1000" spc="-10" dirty="0">
                <a:latin typeface="Microsoft Sans Serif"/>
                <a:cs typeface="Microsoft Sans Serif"/>
              </a:rPr>
              <a:t>Министерства просвещения Российской </a:t>
            </a:r>
            <a:r>
              <a:rPr sz="1000" spc="-20" dirty="0">
                <a:latin typeface="Microsoft Sans Serif"/>
                <a:cs typeface="Microsoft Sans Serif"/>
              </a:rPr>
              <a:t>Федерации </a:t>
            </a:r>
            <a:r>
              <a:rPr sz="1000" spc="-10" dirty="0">
                <a:latin typeface="Microsoft Sans Serif"/>
                <a:cs typeface="Microsoft Sans Serif"/>
              </a:rPr>
              <a:t>от 31.05.2021 </a:t>
            </a:r>
            <a:r>
              <a:rPr sz="1000" spc="80" dirty="0">
                <a:latin typeface="Microsoft Sans Serif"/>
                <a:cs typeface="Microsoft Sans Serif"/>
              </a:rPr>
              <a:t>№ </a:t>
            </a:r>
            <a:r>
              <a:rPr sz="1000" spc="-10" dirty="0">
                <a:latin typeface="Microsoft Sans Serif"/>
                <a:cs typeface="Microsoft Sans Serif"/>
              </a:rPr>
              <a:t>287 </a:t>
            </a:r>
            <a:r>
              <a:rPr sz="1000" dirty="0">
                <a:latin typeface="Microsoft Sans Serif"/>
                <a:cs typeface="Microsoft Sans Serif"/>
              </a:rPr>
              <a:t>«Об </a:t>
            </a:r>
            <a:r>
              <a:rPr sz="1000" spc="-10" dirty="0">
                <a:latin typeface="Microsoft Sans Serif"/>
                <a:cs typeface="Microsoft Sans Serif"/>
              </a:rPr>
              <a:t>утверждении </a:t>
            </a:r>
            <a:r>
              <a:rPr sz="1000" dirty="0">
                <a:latin typeface="Microsoft Sans Serif"/>
                <a:cs typeface="Microsoft Sans Serif"/>
              </a:rPr>
              <a:t> федерального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государственного образовательного стандарта основного общего образования» 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(Зарегистрирован</a:t>
            </a:r>
            <a:r>
              <a:rPr sz="1000" spc="-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05.07.2021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80" dirty="0">
                <a:latin typeface="Microsoft Sans Serif"/>
                <a:cs typeface="Microsoft Sans Serif"/>
              </a:rPr>
              <a:t>№</a:t>
            </a:r>
            <a:r>
              <a:rPr sz="1000" spc="-10" dirty="0">
                <a:latin typeface="Microsoft Sans Serif"/>
                <a:cs typeface="Microsoft Sans Serif"/>
              </a:rPr>
              <a:t> 64101)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99031" y="9605670"/>
            <a:ext cx="6600190" cy="46679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5400" marR="10160">
              <a:lnSpc>
                <a:spcPts val="1080"/>
              </a:lnSpc>
              <a:spcBef>
                <a:spcPts val="340"/>
              </a:spcBef>
            </a:pPr>
            <a:r>
              <a:rPr sz="1000" spc="-30" dirty="0">
                <a:latin typeface="Microsoft Sans Serif"/>
                <a:cs typeface="Microsoft Sans Serif"/>
              </a:rPr>
              <a:t>Приказ </a:t>
            </a:r>
            <a:r>
              <a:rPr sz="1000" spc="-10" dirty="0">
                <a:latin typeface="Microsoft Sans Serif"/>
                <a:cs typeface="Microsoft Sans Serif"/>
              </a:rPr>
              <a:t>Министерства просвещения Российской </a:t>
            </a:r>
            <a:r>
              <a:rPr sz="1000" spc="-20" dirty="0">
                <a:latin typeface="Microsoft Sans Serif"/>
                <a:cs typeface="Microsoft Sans Serif"/>
              </a:rPr>
              <a:t>Федерации </a:t>
            </a:r>
            <a:r>
              <a:rPr sz="1000" spc="-10" dirty="0">
                <a:latin typeface="Microsoft Sans Serif"/>
                <a:cs typeface="Microsoft Sans Serif"/>
              </a:rPr>
              <a:t>от 12.08.2022 </a:t>
            </a:r>
            <a:r>
              <a:rPr sz="1000" spc="80" dirty="0">
                <a:latin typeface="Microsoft Sans Serif"/>
                <a:cs typeface="Microsoft Sans Serif"/>
              </a:rPr>
              <a:t>№ </a:t>
            </a:r>
            <a:r>
              <a:rPr sz="1000" spc="-10" dirty="0">
                <a:latin typeface="Microsoft Sans Serif"/>
                <a:cs typeface="Microsoft Sans Serif"/>
              </a:rPr>
              <a:t>732 </a:t>
            </a:r>
            <a:r>
              <a:rPr sz="1000" dirty="0">
                <a:latin typeface="Microsoft Sans Serif"/>
                <a:cs typeface="Microsoft Sans Serif"/>
              </a:rPr>
              <a:t>«О </a:t>
            </a:r>
            <a:r>
              <a:rPr sz="1000" spc="-10" dirty="0">
                <a:latin typeface="Microsoft Sans Serif"/>
                <a:cs typeface="Microsoft Sans Serif"/>
              </a:rPr>
              <a:t>внесении </a:t>
            </a:r>
            <a:r>
              <a:rPr sz="1000" spc="-20" dirty="0">
                <a:latin typeface="Microsoft Sans Serif"/>
                <a:cs typeface="Microsoft Sans Serif"/>
              </a:rPr>
              <a:t>изменений </a:t>
            </a:r>
            <a:r>
              <a:rPr sz="1000" dirty="0">
                <a:latin typeface="Microsoft Sans Serif"/>
                <a:cs typeface="Microsoft Sans Serif"/>
              </a:rPr>
              <a:t>в 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федеральный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государственный образовательный стандарт среднего общего образования»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(Зарегистрирован 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12.09.2022</a:t>
            </a:r>
            <a:r>
              <a:rPr sz="1000" spc="-70" dirty="0">
                <a:latin typeface="Microsoft Sans Serif"/>
                <a:cs typeface="Microsoft Sans Serif"/>
              </a:rPr>
              <a:t> </a:t>
            </a:r>
            <a:r>
              <a:rPr sz="1000" spc="80" dirty="0">
                <a:latin typeface="Microsoft Sans Serif"/>
                <a:cs typeface="Microsoft Sans Serif"/>
              </a:rPr>
              <a:t>№</a:t>
            </a:r>
            <a:r>
              <a:rPr sz="1000" spc="-10" dirty="0">
                <a:latin typeface="Microsoft Sans Serif"/>
                <a:cs typeface="Microsoft Sans Serif"/>
              </a:rPr>
              <a:t> 70034)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583416" y="8948523"/>
            <a:ext cx="6860540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spcBef>
                <a:spcPts val="200"/>
              </a:spcBef>
            </a:pPr>
            <a:r>
              <a:rPr sz="1000" spc="-30" dirty="0">
                <a:latin typeface="Microsoft Sans Serif"/>
                <a:cs typeface="Microsoft Sans Serif"/>
              </a:rPr>
              <a:t>Приказ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Министерства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и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науки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Российской </a:t>
            </a:r>
            <a:r>
              <a:rPr sz="1000" spc="-20" dirty="0">
                <a:latin typeface="Microsoft Sans Serif"/>
                <a:cs typeface="Microsoft Sans Serif"/>
              </a:rPr>
              <a:t>Федерации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от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17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декабря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2010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г.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80" dirty="0">
                <a:latin typeface="Microsoft Sans Serif"/>
                <a:cs typeface="Microsoft Sans Serif"/>
              </a:rPr>
              <a:t>№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1897</a:t>
            </a:r>
            <a:r>
              <a:rPr sz="1000" dirty="0">
                <a:latin typeface="Microsoft Sans Serif"/>
                <a:cs typeface="Microsoft Sans Serif"/>
              </a:rPr>
              <a:t> «Об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утверждении </a:t>
            </a:r>
            <a:r>
              <a:rPr sz="1000" dirty="0">
                <a:latin typeface="Microsoft Sans Serif"/>
                <a:cs typeface="Microsoft Sans Serif"/>
              </a:rPr>
              <a:t> федерального</a:t>
            </a:r>
            <a:r>
              <a:rPr sz="1000" spc="-9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государственного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образовательного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стандарта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основного общего образования»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583417" y="9406331"/>
            <a:ext cx="6889750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spcBef>
                <a:spcPts val="200"/>
              </a:spcBef>
            </a:pPr>
            <a:r>
              <a:rPr sz="1000" spc="-30" dirty="0">
                <a:latin typeface="Microsoft Sans Serif"/>
                <a:cs typeface="Microsoft Sans Serif"/>
              </a:rPr>
              <a:t>Приказ </a:t>
            </a:r>
            <a:r>
              <a:rPr sz="1000" spc="-10" dirty="0">
                <a:latin typeface="Microsoft Sans Serif"/>
                <a:cs typeface="Microsoft Sans Serif"/>
              </a:rPr>
              <a:t>Министерства образования </a:t>
            </a:r>
            <a:r>
              <a:rPr sz="1000" dirty="0">
                <a:latin typeface="Microsoft Sans Serif"/>
                <a:cs typeface="Microsoft Sans Serif"/>
              </a:rPr>
              <a:t>и </a:t>
            </a:r>
            <a:r>
              <a:rPr sz="1000" spc="-20" dirty="0">
                <a:latin typeface="Microsoft Sans Serif"/>
                <a:cs typeface="Microsoft Sans Serif"/>
              </a:rPr>
              <a:t>науки </a:t>
            </a:r>
            <a:r>
              <a:rPr sz="1000" spc="-10" dirty="0">
                <a:latin typeface="Microsoft Sans Serif"/>
                <a:cs typeface="Microsoft Sans Serif"/>
              </a:rPr>
              <a:t>Российской </a:t>
            </a:r>
            <a:r>
              <a:rPr sz="1000" spc="-20" dirty="0">
                <a:latin typeface="Microsoft Sans Serif"/>
                <a:cs typeface="Microsoft Sans Serif"/>
              </a:rPr>
              <a:t>Федерации </a:t>
            </a:r>
            <a:r>
              <a:rPr sz="1000" spc="-10" dirty="0">
                <a:latin typeface="Microsoft Sans Serif"/>
                <a:cs typeface="Microsoft Sans Serif"/>
              </a:rPr>
              <a:t>от 17 мая 2012 </a:t>
            </a:r>
            <a:r>
              <a:rPr sz="1000" spc="-20" dirty="0">
                <a:latin typeface="Microsoft Sans Serif"/>
                <a:cs typeface="Microsoft Sans Serif"/>
              </a:rPr>
              <a:t>г. </a:t>
            </a:r>
            <a:r>
              <a:rPr sz="1000" spc="80" dirty="0">
                <a:latin typeface="Microsoft Sans Serif"/>
                <a:cs typeface="Microsoft Sans Serif"/>
              </a:rPr>
              <a:t>№ </a:t>
            </a:r>
            <a:r>
              <a:rPr sz="1000" spc="-10" dirty="0">
                <a:latin typeface="Microsoft Sans Serif"/>
                <a:cs typeface="Microsoft Sans Serif"/>
              </a:rPr>
              <a:t>413 </a:t>
            </a:r>
            <a:r>
              <a:rPr sz="1000" dirty="0">
                <a:latin typeface="Microsoft Sans Serif"/>
                <a:cs typeface="Microsoft Sans Serif"/>
              </a:rPr>
              <a:t>«Об </a:t>
            </a:r>
            <a:r>
              <a:rPr sz="1000" spc="-10" dirty="0">
                <a:latin typeface="Microsoft Sans Serif"/>
                <a:cs typeface="Microsoft Sans Serif"/>
              </a:rPr>
              <a:t>утверждении </a:t>
            </a:r>
            <a:r>
              <a:rPr sz="1000" dirty="0">
                <a:latin typeface="Microsoft Sans Serif"/>
                <a:cs typeface="Microsoft Sans Serif"/>
              </a:rPr>
              <a:t>и 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введении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действие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федерального</a:t>
            </a:r>
            <a:r>
              <a:rPr sz="1000" spc="-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государственного образовательного стандарта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среднего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образования»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22398" y="8488450"/>
            <a:ext cx="7266940" cy="1623060"/>
          </a:xfrm>
          <a:custGeom>
            <a:avLst/>
            <a:gdLst/>
            <a:ahLst/>
            <a:cxnLst/>
            <a:rect l="l" t="t" r="r" b="b"/>
            <a:pathLst>
              <a:path w="3633470" h="811529">
                <a:moveTo>
                  <a:pt x="0" y="65760"/>
                </a:moveTo>
                <a:lnTo>
                  <a:pt x="2654" y="40233"/>
                </a:lnTo>
                <a:lnTo>
                  <a:pt x="9880" y="19329"/>
                </a:lnTo>
                <a:lnTo>
                  <a:pt x="20586" y="5194"/>
                </a:lnTo>
                <a:lnTo>
                  <a:pt x="33629" y="0"/>
                </a:lnTo>
                <a:lnTo>
                  <a:pt x="3599446" y="0"/>
                </a:lnTo>
                <a:lnTo>
                  <a:pt x="3612654" y="5194"/>
                </a:lnTo>
                <a:lnTo>
                  <a:pt x="3623322" y="19329"/>
                </a:lnTo>
                <a:lnTo>
                  <a:pt x="3630434" y="40233"/>
                </a:lnTo>
                <a:lnTo>
                  <a:pt x="3633101" y="65760"/>
                </a:lnTo>
                <a:lnTo>
                  <a:pt x="3633101" y="745528"/>
                </a:lnTo>
                <a:lnTo>
                  <a:pt x="3630434" y="771194"/>
                </a:lnTo>
                <a:lnTo>
                  <a:pt x="3623322" y="792085"/>
                </a:lnTo>
                <a:lnTo>
                  <a:pt x="3612654" y="806146"/>
                </a:lnTo>
                <a:lnTo>
                  <a:pt x="3599446" y="811293"/>
                </a:lnTo>
                <a:lnTo>
                  <a:pt x="33629" y="811293"/>
                </a:lnTo>
                <a:lnTo>
                  <a:pt x="20586" y="806146"/>
                </a:lnTo>
                <a:lnTo>
                  <a:pt x="9880" y="792085"/>
                </a:lnTo>
                <a:lnTo>
                  <a:pt x="2654" y="771194"/>
                </a:lnTo>
                <a:lnTo>
                  <a:pt x="0" y="745528"/>
                </a:lnTo>
                <a:lnTo>
                  <a:pt x="0" y="65760"/>
                </a:lnTo>
                <a:close/>
              </a:path>
            </a:pathLst>
          </a:custGeom>
          <a:ln w="9525">
            <a:solidFill>
              <a:srgbClr val="4A77C4"/>
            </a:solidFill>
            <a:prstDash val="dot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6" name="object 36"/>
          <p:cNvSpPr/>
          <p:nvPr/>
        </p:nvSpPr>
        <p:spPr>
          <a:xfrm>
            <a:off x="10543030" y="8450910"/>
            <a:ext cx="7266940" cy="1633220"/>
          </a:xfrm>
          <a:custGeom>
            <a:avLst/>
            <a:gdLst/>
            <a:ahLst/>
            <a:cxnLst/>
            <a:rect l="l" t="t" r="r" b="b"/>
            <a:pathLst>
              <a:path w="3633470" h="816610">
                <a:moveTo>
                  <a:pt x="0" y="66179"/>
                </a:moveTo>
                <a:lnTo>
                  <a:pt x="2667" y="40500"/>
                </a:lnTo>
                <a:lnTo>
                  <a:pt x="9906" y="19456"/>
                </a:lnTo>
                <a:lnTo>
                  <a:pt x="20574" y="5232"/>
                </a:lnTo>
                <a:lnTo>
                  <a:pt x="33655" y="0"/>
                </a:lnTo>
                <a:lnTo>
                  <a:pt x="3599561" y="0"/>
                </a:lnTo>
                <a:lnTo>
                  <a:pt x="3612641" y="5232"/>
                </a:lnTo>
                <a:lnTo>
                  <a:pt x="3623310" y="19456"/>
                </a:lnTo>
                <a:lnTo>
                  <a:pt x="3630549" y="40500"/>
                </a:lnTo>
                <a:lnTo>
                  <a:pt x="3633089" y="66179"/>
                </a:lnTo>
                <a:lnTo>
                  <a:pt x="3633089" y="750227"/>
                </a:lnTo>
                <a:lnTo>
                  <a:pt x="3630549" y="776058"/>
                </a:lnTo>
                <a:lnTo>
                  <a:pt x="3623310" y="797081"/>
                </a:lnTo>
                <a:lnTo>
                  <a:pt x="3612641" y="811229"/>
                </a:lnTo>
                <a:lnTo>
                  <a:pt x="3599561" y="816409"/>
                </a:lnTo>
                <a:lnTo>
                  <a:pt x="33655" y="816409"/>
                </a:lnTo>
                <a:lnTo>
                  <a:pt x="20574" y="811229"/>
                </a:lnTo>
                <a:lnTo>
                  <a:pt x="9906" y="797081"/>
                </a:lnTo>
                <a:lnTo>
                  <a:pt x="2667" y="776058"/>
                </a:lnTo>
                <a:lnTo>
                  <a:pt x="0" y="750227"/>
                </a:lnTo>
                <a:lnTo>
                  <a:pt x="0" y="66179"/>
                </a:lnTo>
                <a:close/>
              </a:path>
            </a:pathLst>
          </a:custGeom>
          <a:ln w="9525">
            <a:solidFill>
              <a:srgbClr val="4A77C4"/>
            </a:solidFill>
            <a:prstDash val="dot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8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12"/>
          <p:cNvSpPr/>
          <p:nvPr/>
        </p:nvSpPr>
        <p:spPr>
          <a:xfrm>
            <a:off x="17297594" y="0"/>
            <a:ext cx="990404" cy="98912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14"/>
          <p:cNvSpPr/>
          <p:nvPr/>
        </p:nvSpPr>
        <p:spPr>
          <a:xfrm>
            <a:off x="7707633" y="865305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05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8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12"/>
          <p:cNvSpPr/>
          <p:nvPr/>
        </p:nvSpPr>
        <p:spPr>
          <a:xfrm>
            <a:off x="17297594" y="0"/>
            <a:ext cx="990404" cy="98912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14"/>
          <p:cNvSpPr/>
          <p:nvPr/>
        </p:nvSpPr>
        <p:spPr>
          <a:xfrm>
            <a:off x="7707633" y="865305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B55E93-C634-0ACC-06A9-957DBDA35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4" r="683"/>
          <a:stretch/>
        </p:blipFill>
        <p:spPr>
          <a:xfrm>
            <a:off x="627602" y="1986723"/>
            <a:ext cx="17359086" cy="831839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42B41EB0-5654-9F5D-F327-E46955D36047}"/>
              </a:ext>
            </a:extLst>
          </p:cNvPr>
          <p:cNvSpPr txBox="1"/>
          <p:nvPr/>
        </p:nvSpPr>
        <p:spPr>
          <a:xfrm>
            <a:off x="3883903" y="-1"/>
            <a:ext cx="1508989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</a:p>
          <a:p>
            <a:pPr algn="ctr"/>
            <a:r>
              <a:rPr lang="ru-RU" sz="44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(продолжаем работу по предыдущей версии ФГОС)</a:t>
            </a:r>
          </a:p>
        </p:txBody>
      </p:sp>
    </p:spTree>
    <p:extLst>
      <p:ext uri="{BB962C8B-B14F-4D97-AF65-F5344CB8AC3E}">
        <p14:creationId xmlns:p14="http://schemas.microsoft.com/office/powerpoint/2010/main" val="234213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8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12"/>
          <p:cNvSpPr/>
          <p:nvPr/>
        </p:nvSpPr>
        <p:spPr>
          <a:xfrm>
            <a:off x="17297594" y="0"/>
            <a:ext cx="990404" cy="98912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14"/>
          <p:cNvSpPr/>
          <p:nvPr/>
        </p:nvSpPr>
        <p:spPr>
          <a:xfrm>
            <a:off x="7707633" y="865305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2B41EB0-5654-9F5D-F327-E46955D36047}"/>
              </a:ext>
            </a:extLst>
          </p:cNvPr>
          <p:cNvSpPr txBox="1"/>
          <p:nvPr/>
        </p:nvSpPr>
        <p:spPr>
          <a:xfrm>
            <a:off x="3883903" y="-1"/>
            <a:ext cx="1508989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</a:p>
          <a:p>
            <a:pPr algn="ctr"/>
            <a:r>
              <a:rPr lang="ru-RU" sz="4400" b="1" dirty="0">
                <a:solidFill>
                  <a:srgbClr val="E75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(продолжаем работу по предыдущей версии ФГОС)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644041-05D4-DF61-26F3-873A9A985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884" y="2328294"/>
            <a:ext cx="13970710" cy="75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29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752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</TotalTime>
  <Words>1037</Words>
  <Application>Microsoft Office PowerPoint</Application>
  <PresentationFormat>Произвольный</PresentationFormat>
  <Paragraphs>179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AcademyC</vt:lpstr>
      <vt:lpstr>Arial</vt:lpstr>
      <vt:lpstr>Arial MT</vt:lpstr>
      <vt:lpstr>Calibri</vt:lpstr>
      <vt:lpstr>Fira Sans Thin</vt:lpstr>
      <vt:lpstr>Microsoft Sans Serif</vt:lpstr>
      <vt:lpstr>Noto Serif Display Light</vt:lpstr>
      <vt:lpstr>Tahoma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 1: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202-15</cp:lastModifiedBy>
  <cp:revision>152</cp:revision>
  <cp:lastPrinted>2023-08-15T05:26:16Z</cp:lastPrinted>
  <dcterms:modified xsi:type="dcterms:W3CDTF">2023-09-28T00:50:15Z</dcterms:modified>
</cp:coreProperties>
</file>