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8"/>
  </p:notesMasterIdLst>
  <p:sldIdLst>
    <p:sldId id="256" r:id="rId2"/>
    <p:sldId id="269" r:id="rId3"/>
    <p:sldId id="261" r:id="rId4"/>
    <p:sldId id="275" r:id="rId5"/>
    <p:sldId id="276" r:id="rId6"/>
    <p:sldId id="267" r:id="rId7"/>
    <p:sldId id="259" r:id="rId8"/>
    <p:sldId id="265" r:id="rId9"/>
    <p:sldId id="271" r:id="rId10"/>
    <p:sldId id="272" r:id="rId11"/>
    <p:sldId id="270" r:id="rId12"/>
    <p:sldId id="257" r:id="rId13"/>
    <p:sldId id="266" r:id="rId14"/>
    <p:sldId id="262" r:id="rId15"/>
    <p:sldId id="277" r:id="rId16"/>
    <p:sldId id="278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41A3BA-543E-4C5D-BD41-478D2F2D5C33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F3B248-5AFE-45CD-82B7-2AC692DE6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601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3B248-5AFE-45CD-82B7-2AC692DE6C0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555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3B248-5AFE-45CD-82B7-2AC692DE6C0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997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3B248-5AFE-45CD-82B7-2AC692DE6C0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572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B94E412-8D7B-46DB-84AE-CF746E3ABF73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BEE4-F26B-4474-A8A3-6CEED4F68AE0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162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E412-8D7B-46DB-84AE-CF746E3ABF73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BEE4-F26B-4474-A8A3-6CEED4F68A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889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E412-8D7B-46DB-84AE-CF746E3ABF73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BEE4-F26B-4474-A8A3-6CEED4F68AE0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300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E412-8D7B-46DB-84AE-CF746E3ABF73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BEE4-F26B-4474-A8A3-6CEED4F68A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651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E412-8D7B-46DB-84AE-CF746E3ABF73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BEE4-F26B-4474-A8A3-6CEED4F68AE0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362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E412-8D7B-46DB-84AE-CF746E3ABF73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BEE4-F26B-4474-A8A3-6CEED4F68A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552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E412-8D7B-46DB-84AE-CF746E3ABF73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BEE4-F26B-4474-A8A3-6CEED4F68A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86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E412-8D7B-46DB-84AE-CF746E3ABF73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BEE4-F26B-4474-A8A3-6CEED4F68A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754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E412-8D7B-46DB-84AE-CF746E3ABF73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BEE4-F26B-4474-A8A3-6CEED4F68A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575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E412-8D7B-46DB-84AE-CF746E3ABF73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BEE4-F26B-4474-A8A3-6CEED4F68A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067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E412-8D7B-46DB-84AE-CF746E3ABF73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BEE4-F26B-4474-A8A3-6CEED4F68AE0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95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B94E412-8D7B-46DB-84AE-CF746E3ABF73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B2DBEE4-F26B-4474-A8A3-6CEED4F68AE0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296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hyperlink" Target="https://iro-49.ru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36562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Заседание регионального методического объединения классных руководителей</a:t>
            </a:r>
            <a:b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619" y="3218931"/>
            <a:ext cx="2887541" cy="21656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365125"/>
            <a:ext cx="1266667" cy="10761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6181" y="374648"/>
            <a:ext cx="847619" cy="10666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69752" y="6053871"/>
            <a:ext cx="348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сентября 2023 г.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541" y="-35520"/>
            <a:ext cx="2274575" cy="178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Кафедра воспитания </a:t>
            </a:r>
            <a:r>
              <a:rPr lang="ru-RU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могаудпо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иро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cap="none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пкпк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8(4132)60 -12- 51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97976" y="2967788"/>
            <a:ext cx="4862147" cy="3341572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Зоя Викторовна Погонец,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заведующий кафедрой воспитания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Элеонора Александровна Чурсина,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доцент кафедры воспитания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Светлана Витальевна Середенко,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методист кафедры воспитания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990887" y="2179636"/>
            <a:ext cx="6098535" cy="82296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kafedra-vosp@iro49.ru 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347" y="3459645"/>
            <a:ext cx="1965866" cy="1678583"/>
          </a:xfrm>
        </p:spPr>
      </p:pic>
    </p:spTree>
    <p:extLst>
      <p:ext uri="{BB962C8B-B14F-4D97-AF65-F5344CB8AC3E}">
        <p14:creationId xmlns:p14="http://schemas.microsoft.com/office/powerpoint/2010/main" val="3432739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" y="585217"/>
            <a:ext cx="9720072" cy="5644378"/>
          </a:xfrm>
        </p:spPr>
      </p:pic>
      <p:pic>
        <p:nvPicPr>
          <p:cNvPr id="4" name="Объект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" y="585216"/>
            <a:ext cx="9720072" cy="564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52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Школы-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Разговоры о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важном  </a:t>
            </a:r>
            <a:r>
              <a:rPr lang="en-US" b="1" cap="none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n-US" b="1" cap="none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edsoo</a:t>
            </a:r>
            <a:r>
              <a:rPr lang="ru-RU" b="1" cap="none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b="1" cap="none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ru-RU" b="1" cap="none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720969" y="1632933"/>
            <a:ext cx="5064370" cy="27501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5" name="Объект 14"/>
          <p:cNvSpPr>
            <a:spLocks noGrp="1"/>
          </p:cNvSpPr>
          <p:nvPr>
            <p:ph sz="half" idx="2"/>
          </p:nvPr>
        </p:nvSpPr>
        <p:spPr>
          <a:xfrm>
            <a:off x="720969" y="4562598"/>
            <a:ext cx="5058039" cy="1746762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Материалы для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проведения занятий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(школы, СПО)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6145823" y="1565030"/>
            <a:ext cx="5209564" cy="4744329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sz="2200" b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2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Методические </a:t>
            </a:r>
          </a:p>
          <a:p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рекомендации </a:t>
            </a:r>
          </a:p>
          <a:p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реализации</a:t>
            </a:r>
          </a:p>
          <a:p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внеурочных занятий</a:t>
            </a:r>
          </a:p>
          <a:p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«Разговоры о важном»</a:t>
            </a:r>
          </a:p>
          <a:p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г.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9663041" y="4088424"/>
            <a:ext cx="1890348" cy="18112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537" y="1565032"/>
            <a:ext cx="5112850" cy="25233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969" y="1978269"/>
            <a:ext cx="4660657" cy="229479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650" y="4562598"/>
            <a:ext cx="1826358" cy="182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68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Разговоры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важном-</a:t>
            </a:r>
            <a:b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рабочие программы для школ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7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7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4128" y="1895475"/>
            <a:ext cx="4754880" cy="8001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Страница в </a:t>
            </a:r>
            <a:r>
              <a:rPr lang="ru-RU" sz="2400" b="1" dirty="0" err="1" smtClean="0">
                <a:solidFill>
                  <a:srgbClr val="C00000"/>
                </a:solidFill>
              </a:rPr>
              <a:t>ВКонтакте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07262" y="2967038"/>
            <a:ext cx="2987913" cy="3341687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178300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Скачать рабочие программы: </a:t>
            </a:r>
          </a:p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1-2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кл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.; 3-4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кл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.; 5-7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кл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.; </a:t>
            </a:r>
          </a:p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8-9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кл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., 10-11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кл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669213" y="3464169"/>
            <a:ext cx="2570162" cy="257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25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13232"/>
            <a:ext cx="10515600" cy="12893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СПО- Разговоры о важном</a:t>
            </a:r>
            <a:b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семинары для педагогов СПО-каждую среду в официальном сообществе Института воспитания </a:t>
            </a:r>
            <a:r>
              <a:rPr lang="ru-RU" sz="22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ВКонтакте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6382" y="2066544"/>
            <a:ext cx="6887033" cy="46268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9340" y="2670752"/>
            <a:ext cx="2103302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55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проведения занятий </a:t>
            </a:r>
            <a:b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«Разговоры о важном»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Объяснение в доверительном диалоге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родителей (выпускников) к проведению «Разговоров о</a:t>
            </a:r>
            <a:b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важном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Выход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музеи, галереи, имеющие региональное значение ( с учётом специфика нашего региона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занятий на базе школьных музеев, библиотек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образовательных туристических маршрутов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телемостов с подключением отдаленных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регионов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занятий, где организаторами являются сами обучающиеся </a:t>
            </a:r>
            <a:b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1392" y="1673117"/>
            <a:ext cx="2358088" cy="136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03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Кафедра воспитания </a:t>
            </a:r>
            <a:r>
              <a:rPr lang="ru-RU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могаудпо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иро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cap="none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пкпк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8(4132)60 -12- 51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97976" y="2967788"/>
            <a:ext cx="4862147" cy="3341572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Зоя Викторовна Погонец,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заведующий кафедрой воспитания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Элеонора Александровна Чурсина,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доцент кафедры воспитания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Светлана Витальевна Середенко,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методист кафедры воспитания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990887" y="2179636"/>
            <a:ext cx="6098535" cy="82296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kafedra-vosp@iro49.ru 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347" y="3459645"/>
            <a:ext cx="1965866" cy="1678583"/>
          </a:xfrm>
        </p:spPr>
      </p:pic>
    </p:spTree>
    <p:extLst>
      <p:ext uri="{BB962C8B-B14F-4D97-AF65-F5344CB8AC3E}">
        <p14:creationId xmlns:p14="http://schemas.microsoft.com/office/powerpoint/2010/main" val="1113499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Федеральная рабочая программа воспитания и федеральный календарный план воспитательной работы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22029" y="2206013"/>
            <a:ext cx="5339393" cy="4273918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Минпросвещения России от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мая  2023 года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372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 утверждении федеральной образовательной программы </a:t>
            </a:r>
            <a: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начального общего образования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endParaRPr lang="ru-RU" sz="1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 Минпросвещения России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18 мая  2023 года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370 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 утверждении федеральной образовательной программы </a:t>
            </a: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основного общего образования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endParaRPr lang="ru-RU" sz="18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Минпросвещения России от 18 мая  2023 года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371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 утверждении федеральной образовательной программы </a:t>
            </a:r>
            <a: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среднего общего образования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endParaRPr lang="ru-RU" sz="1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6154615" y="2084832"/>
            <a:ext cx="4941277" cy="4773167"/>
          </a:xfrm>
        </p:spPr>
        <p:txBody>
          <a:bodyPr>
            <a:normAutofit fontScale="25000" lnSpcReduction="20000"/>
          </a:bodyPr>
          <a:lstStyle/>
          <a:p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6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2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2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7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Федеральная рабочая программа воспитания содержит </a:t>
            </a:r>
            <a:r>
              <a:rPr lang="ru-RU" sz="7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единые </a:t>
            </a:r>
            <a:r>
              <a:rPr lang="ru-RU" sz="7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 к результатам воспитания для всех программ  в рамках урочной и внеурочной </a:t>
            </a:r>
            <a:r>
              <a:rPr lang="ru-RU" sz="7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деятельности.</a:t>
            </a:r>
          </a:p>
          <a:p>
            <a:pPr algn="just"/>
            <a:endParaRPr lang="ru-RU" sz="72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72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ru-RU" sz="7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Федеральная </a:t>
            </a:r>
            <a:r>
              <a:rPr lang="ru-RU" sz="7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рабочая программа воспитания </a:t>
            </a:r>
            <a:r>
              <a:rPr lang="ru-RU" sz="7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реализуется в единстве урочной и внеурочной деятельности, осуществляемой образовательной организацией совместно с семьей и другими институтами </a:t>
            </a:r>
            <a:r>
              <a:rPr lang="ru-RU" sz="7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воспитания </a:t>
            </a:r>
            <a:r>
              <a:rPr lang="ru-RU" sz="7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 </a:t>
            </a:r>
            <a:r>
              <a:rPr lang="ru-RU" sz="7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отражает готовность обучающихся руководствоваться ценностями и приобретать первоначальный опыт деятельности на их </a:t>
            </a:r>
            <a:r>
              <a:rPr lang="ru-RU" sz="7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основе.</a:t>
            </a:r>
            <a:endParaRPr lang="ru-RU" sz="7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ru-RU" sz="7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097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КАЛЕНДАРНЫЙ ПЛАН ВОСПИТАТЕЛЬНОЙ РАБОТЫ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4128" y="2240891"/>
            <a:ext cx="9720073" cy="40233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Октябрь: </a:t>
            </a:r>
          </a:p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октября: Международный день пожилых людей. Международный день музыки. </a:t>
            </a:r>
          </a:p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октября: День защиты животных.</a:t>
            </a:r>
          </a:p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октября: День учителя.</a:t>
            </a:r>
          </a:p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октября: Международный день школьных библиотек.</a:t>
            </a:r>
          </a:p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Третье воскресенье октября: День отца.</a:t>
            </a:r>
          </a:p>
          <a:p>
            <a:pPr marL="0" indent="0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Ноябрь:</a:t>
            </a:r>
          </a:p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ноября: День народного единства.</a:t>
            </a:r>
          </a:p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ноября: День памяти погибших при исполнении служебных обязанностей сотрудников органов внутренних дел России.</a:t>
            </a:r>
          </a:p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Последнее воскресенье ноября: День Матери. </a:t>
            </a:r>
          </a:p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ноября: День Государственного герба Российской Федерации.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388" y="2434326"/>
            <a:ext cx="1518344" cy="1518344"/>
          </a:xfrm>
          <a:prstGeom prst="rect">
            <a:avLst/>
          </a:prstGeom>
        </p:spPr>
      </p:pic>
      <p:sp>
        <p:nvSpPr>
          <p:cNvPr id="5" name="Стрелка вниз 4"/>
          <p:cNvSpPr/>
          <p:nvPr/>
        </p:nvSpPr>
        <p:spPr>
          <a:xfrm rot="17743686">
            <a:off x="7914503" y="1058795"/>
            <a:ext cx="148853" cy="2311439"/>
          </a:xfrm>
          <a:prstGeom prst="downArrow">
            <a:avLst>
              <a:gd name="adj1" fmla="val 100000"/>
              <a:gd name="adj2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618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02377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024128" y="1608992"/>
            <a:ext cx="4754880" cy="139360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Изменения в ст.43  ФЗ-273 «Об образовании в Российской Федерации» </a:t>
            </a:r>
          </a:p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(трудовое воспитание)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045" y="2940516"/>
            <a:ext cx="3094893" cy="3803184"/>
          </a:xfrm>
          <a:ln w="57150">
            <a:solidFill>
              <a:schemeClr val="accent2">
                <a:lumMod val="75000"/>
              </a:schemeClr>
            </a:solidFill>
          </a:ln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990888" y="1494693"/>
            <a:ext cx="4754880" cy="144582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Продолжится реализация проекта «Разговоры о важном» в школах и организациях СПО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990888" y="3231196"/>
            <a:ext cx="4754721" cy="2760329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68623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к 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плану</a:t>
            </a:r>
            <a:b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воспитательной 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 классного руководителя:</a:t>
            </a:r>
            <a: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целенаправленность;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реальность; </a:t>
            </a:r>
          </a:p>
          <a:p>
            <a:pPr lvl="0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разнообразие форм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работы; </a:t>
            </a:r>
          </a:p>
          <a:p>
            <a:pPr lvl="0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творческий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подход;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систематичность; </a:t>
            </a:r>
          </a:p>
          <a:p>
            <a:pPr lvl="0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учет возрастных особенностей и интересов учащихся. 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875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Методические рекомендации для классных руководителей по реализации модулей РАБОЧЕЙ программы воспитания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59434" y="2286000"/>
            <a:ext cx="2883570" cy="4022725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04258" y="2734408"/>
            <a:ext cx="2373923" cy="237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9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Цифровая экосистема ДПО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2190" y="2286000"/>
            <a:ext cx="7723758" cy="40227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5821" y="98913"/>
            <a:ext cx="1712303" cy="171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53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Цифровая экосистема ДПО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597877" y="884847"/>
            <a:ext cx="10342684" cy="43553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77" y="2084832"/>
            <a:ext cx="10099431" cy="45101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6234" y="206639"/>
            <a:ext cx="1703705" cy="170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51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56139" y="611593"/>
            <a:ext cx="10964008" cy="1499616"/>
          </a:xfrm>
        </p:spPr>
        <p:txBody>
          <a:bodyPr>
            <a:normAutofit/>
          </a:bodyPr>
          <a:lstStyle/>
          <a:p>
            <a:r>
              <a:rPr lang="en-US" sz="2800" b="1" cap="none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https://iro-49.ru/</a:t>
            </a:r>
            <a:r>
              <a:rPr lang="ru-RU" sz="2800" b="1" cap="none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cap="none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Образовательная деятельность-воспитательная работа-РМО классных руководителей</a:t>
            </a:r>
            <a:endParaRPr lang="ru-RU" sz="2800" b="1" cap="none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4062" y="1828801"/>
            <a:ext cx="10128738" cy="4914900"/>
          </a:xfrm>
          <a:prstGeom prst="rect">
            <a:avLst/>
          </a:prstGeom>
        </p:spPr>
      </p:pic>
      <p:sp>
        <p:nvSpPr>
          <p:cNvPr id="10" name="Стрелка вниз 9"/>
          <p:cNvSpPr/>
          <p:nvPr/>
        </p:nvSpPr>
        <p:spPr>
          <a:xfrm rot="1867999">
            <a:off x="5465316" y="1437546"/>
            <a:ext cx="232193" cy="379228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0553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1273</TotalTime>
  <Words>426</Words>
  <Application>Microsoft Office PowerPoint</Application>
  <PresentationFormat>Широкоэкранный</PresentationFormat>
  <Paragraphs>110</Paragraphs>
  <Slides>16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Tw Cen MT</vt:lpstr>
      <vt:lpstr>Tw Cen MT Condensed</vt:lpstr>
      <vt:lpstr>Wingdings</vt:lpstr>
      <vt:lpstr>Wingdings 3</vt:lpstr>
      <vt:lpstr>Интеграл</vt:lpstr>
      <vt:lpstr>   Заседание регионального методического объединения классных руководителей </vt:lpstr>
      <vt:lpstr>Федеральная рабочая программа воспитания и федеральный календарный план воспитательной работы</vt:lpstr>
      <vt:lpstr>ФЕДЕРАЛЬНЫЙ КАЛЕНДАРНЫЙ ПЛАН ВОСПИТАТЕЛЬНОЙ РАБОТЫ</vt:lpstr>
      <vt:lpstr>Презентация PowerPoint</vt:lpstr>
      <vt:lpstr>Требования к плану  воспитательной работы классного руководителя: </vt:lpstr>
      <vt:lpstr>Методические рекомендации для классных руководителей по реализации модулей РАБОЧЕЙ программы воспитания</vt:lpstr>
      <vt:lpstr>Цифровая экосистема ДПО</vt:lpstr>
      <vt:lpstr>Цифровая экосистема ДПО</vt:lpstr>
      <vt:lpstr>https://iro-49.ru/ Образовательная деятельность-воспитательная работа-РМО классных руководителей</vt:lpstr>
      <vt:lpstr>Кафедра воспитания могаудпо  «иро и пкпк» </vt:lpstr>
      <vt:lpstr>Презентация PowerPoint</vt:lpstr>
      <vt:lpstr> Школы- Разговоры о важном  https://edsoo.ru/  </vt:lpstr>
      <vt:lpstr> Разговоры о важном- рабочие программы для школ  </vt:lpstr>
      <vt:lpstr>СПО- Разговоры о важном семинары для педагогов СПО-каждую среду в официальном сообществе Института воспитания ВКонтакте</vt:lpstr>
      <vt:lpstr>Формы проведения занятий  «Разговоры о важном»</vt:lpstr>
      <vt:lpstr>Кафедра воспитания могаудпо  «иро и пкпк»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44</cp:revision>
  <dcterms:created xsi:type="dcterms:W3CDTF">2023-09-18T00:12:38Z</dcterms:created>
  <dcterms:modified xsi:type="dcterms:W3CDTF">2023-09-25T05:48:05Z</dcterms:modified>
</cp:coreProperties>
</file>