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89" r:id="rId4"/>
    <p:sldId id="297" r:id="rId5"/>
    <p:sldId id="298" r:id="rId6"/>
    <p:sldId id="299" r:id="rId7"/>
    <p:sldId id="300" r:id="rId8"/>
    <p:sldId id="301" r:id="rId9"/>
    <p:sldId id="302" r:id="rId10"/>
    <p:sldId id="304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" userDrawn="1">
          <p15:clr>
            <a:srgbClr val="A4A3A4"/>
          </p15:clr>
        </p15:guide>
        <p15:guide id="4" pos="7673" userDrawn="1">
          <p15:clr>
            <a:srgbClr val="A4A3A4"/>
          </p15:clr>
        </p15:guide>
        <p15:guide id="5" pos="6698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pos="914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A9C"/>
    <a:srgbClr val="2F5597"/>
    <a:srgbClr val="C724A7"/>
    <a:srgbClr val="1D4999"/>
    <a:srgbClr val="C4BFF0"/>
    <a:srgbClr val="034DFE"/>
    <a:srgbClr val="05ABFA"/>
    <a:srgbClr val="E2F0FF"/>
    <a:srgbClr val="FF0000"/>
    <a:srgbClr val="FD5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/>
    <p:restoredTop sz="96405"/>
  </p:normalViewPr>
  <p:slideViewPr>
    <p:cSldViewPr snapToGrid="0">
      <p:cViewPr varScale="1">
        <p:scale>
          <a:sx n="115" d="100"/>
          <a:sy n="115" d="100"/>
        </p:scale>
        <p:origin x="462" y="378"/>
      </p:cViewPr>
      <p:guideLst>
        <p:guide orient="horz" pos="709"/>
        <p:guide pos="461"/>
        <p:guide pos="7"/>
        <p:guide pos="7673"/>
        <p:guide pos="6698"/>
        <p:guide orient="horz" pos="3612"/>
        <p:guide pos="914"/>
        <p:guide orient="horz" pos="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4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8BEFFE2-24DF-FCE6-0D8D-6CFF6752D7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25E1E3-07C6-9350-C1FC-73B56F73C2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F5B1-5E2A-4C4D-85C5-36DECD6D58D6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2AD18D-109F-9336-E288-1A91EB6501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9F85A9-4B18-68CE-F3DF-E08186DCD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BC8FA-BD8B-9B49-868A-C68CF85AC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7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03619-CCC6-564F-B425-D95C363202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94AC0-645E-3542-9C14-2CEC41C57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0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95ECB-9A89-7A77-27A1-21F7B913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181C41-3F75-EEE2-9E5D-945E408D6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F6108-79BA-C4E1-C6DB-3338D77B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C784-2BB2-5D47-ABB4-85634FD291F0}" type="datetime1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B9BB7-62D0-DF17-6338-469191D4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43B3D-9551-E733-A477-EF559719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CDC1E6-B852-A631-46B1-EB16B4DC4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5EA543-3256-4A50-974A-0D8D10452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C3973-2CA0-C400-0038-54DA66E1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47C9-6EFC-1A43-832E-FE0EA8FB4FF5}" type="datetime1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4571B-1B2A-B70C-F8D6-D9C797EB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C41C9-F996-E95B-3745-BDE6791F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6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0133C-EA0C-A56A-AAE0-7B32608B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880" y="621411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5E96B-3130-774F-8C2B-C5359C3D88A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CF2F384-741F-5310-52C0-B2FD60186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075" y="394921"/>
            <a:ext cx="891976" cy="8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2415F-26E4-82B3-8CE9-3487527D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E77E703-B447-9A5D-3742-BEEFA8316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075" y="394921"/>
            <a:ext cx="891976" cy="8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C4C5E-69CC-5435-7853-31F74A4D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95BFE-2280-2A56-BDCB-85D70D136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A3A3B1-02E7-6A91-59FC-7F99D830E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CB941-7BD3-5085-8857-807B4980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77E6-71D6-9043-BD3D-638D3E56C99A}" type="datetime1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BD2D1-1DA4-D70F-DCA6-A25C5374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63577-FC07-EBC8-2B55-992E7F54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2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92B52-F910-58B7-1438-19094923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2A625-A005-E9AA-5D62-2B9B6E01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4FA67-AD1C-4337-6966-B8B9D240F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508A7C-6D88-2687-0E39-1B5F4E2FA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A44306-BDD9-337C-2EAD-2611E40FF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0C5108-874E-7D5A-4999-42DD9EA4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A924-F5F0-4445-90AD-353D925C9362}" type="datetime1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0DB6FB-84F1-B72D-E0F9-56CDB0AE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64B684-7C98-F920-C6CD-CE2BF7B7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5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122E-5F53-7B72-CAC3-AD462CC8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08F243-4512-9214-FB70-4DF593B2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6D80-87FB-5848-BC84-BD69D3C49256}" type="datetime1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E2BB5C-13E5-A089-DE0C-F47C48E5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7E902-18F5-A91E-288D-259BE682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0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FB7A27-8288-F6CE-9410-20282E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C4CF-6067-A448-AD79-6A3D3E7F84BC}" type="datetime1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FF125E-BF46-97F1-AABA-457336A1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75A607-5DA2-9768-D310-F1CE7816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4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5A188-A315-220E-3E4D-41A12BD1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E7A28-3894-15FB-621D-B30A18F80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2A6DC3-C408-3C1D-C4F4-F90F4681B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2F845D-FC13-8153-127C-A34BCA74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000-85F2-0F4B-84A6-1495E0CB0C99}" type="datetime1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4C3D7A-A43E-DAF8-7A6E-FAFA48D9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6FD8B0-2244-B341-6B7E-2B1B8C05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8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350F0-3B83-55C3-9AB6-F712CF5A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2667FD-FC34-E14D-68BC-8BF5AD685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CC19-7578-3528-F882-E322A5B9E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293EBA-55CC-BCA1-A48A-AAC7B0F2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3E1-E0FD-C64E-8E13-A72EC6487853}" type="datetime1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DF495-641F-7C1B-1972-40AC21CA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8F7D5-EC36-8134-54DE-4E137521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9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0D98F-75EB-DAD3-4CDE-C16935DD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24C393-4DEC-8EC5-6059-21786C7E7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1DF91-C811-0A15-AE40-8B46AF40F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134E-2C57-8E4D-908C-BB783D2DB2FD}" type="datetime1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5483D-AAE8-7C61-941E-C74831378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8BDF4-BDAC-58A0-828E-CC8C1B2C1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3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485e34a068ff025896535b0/" TargetMode="External"/><Relationship Id="rId2" Type="http://schemas.openxmlformats.org/officeDocument/2006/relationships/hyperlink" Target="https://forms.yandex.ru/u/6485e34a068ff025896535b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forms.yandex.ru/u/6485e1a173cee710a30251d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deti.gov.ru/" TargetMode="External"/><Relationship Id="rId7" Type="http://schemas.openxmlformats.org/officeDocument/2006/relationships/hyperlink" Target="https://parents.university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gosreestr.ru/" TargetMode="External"/><Relationship Id="rId5" Type="http://schemas.openxmlformats.org/officeDocument/2006/relationships/hyperlink" Target="https://smp.edu.ru/" TargetMode="External"/><Relationship Id="rId4" Type="http://schemas.openxmlformats.org/officeDocument/2006/relationships/hyperlink" Target="https://www.ya-roditel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8CDDDC-BD0C-9D17-447D-1B07279296D3}"/>
              </a:ext>
            </a:extLst>
          </p:cNvPr>
          <p:cNvSpPr txBox="1"/>
          <p:nvPr/>
        </p:nvSpPr>
        <p:spPr>
          <a:xfrm>
            <a:off x="2221452" y="2945752"/>
            <a:ext cx="7522339" cy="1692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школа – </a:t>
            </a:r>
            <a:r>
              <a:rPr lang="ru-RU" sz="5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 взаимодействия</a:t>
            </a:r>
            <a:endParaRPr lang="en-US" sz="5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59447-CAC8-9B4E-6E7B-1FA59030ABBE}"/>
              </a:ext>
            </a:extLst>
          </p:cNvPr>
          <p:cNvSpPr txBox="1"/>
          <p:nvPr/>
        </p:nvSpPr>
        <p:spPr>
          <a:xfrm>
            <a:off x="1454727" y="4856139"/>
            <a:ext cx="1025796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проблемы, вопросы и эффективные практики работы с родителями (законными представителями) обучающихся </a:t>
            </a:r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воспитания и обучения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D30F4F-70C5-1AD4-93D8-AF9B4C9092F0}"/>
              </a:ext>
            </a:extLst>
          </p:cNvPr>
          <p:cNvCxnSpPr>
            <a:cxnSpLocks/>
          </p:cNvCxnSpPr>
          <p:nvPr/>
        </p:nvCxnSpPr>
        <p:spPr>
          <a:xfrm flipH="1">
            <a:off x="1" y="2350008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D50982-951A-4677-B4BB-F2704761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440" y="-410991"/>
            <a:ext cx="3669692" cy="36696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89" y="371823"/>
            <a:ext cx="1566507" cy="13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21" y="458756"/>
            <a:ext cx="1395775" cy="1040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9" y="930004"/>
            <a:ext cx="2511296" cy="17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7709679C-9B1A-40C0-880D-5ABF7C54E950}"/>
              </a:ext>
            </a:extLst>
          </p:cNvPr>
          <p:cNvSpPr/>
          <p:nvPr/>
        </p:nvSpPr>
        <p:spPr>
          <a:xfrm rot="16200000">
            <a:off x="7592083" y="2230372"/>
            <a:ext cx="3577659" cy="5793971"/>
          </a:xfrm>
          <a:custGeom>
            <a:avLst/>
            <a:gdLst>
              <a:gd name="connsiteX0" fmla="*/ 0 w 4708643"/>
              <a:gd name="connsiteY0" fmla="*/ 6907095 h 6907095"/>
              <a:gd name="connsiteX1" fmla="*/ 2354322 w 4708643"/>
              <a:gd name="connsiteY1" fmla="*/ 0 h 6907095"/>
              <a:gd name="connsiteX2" fmla="*/ 4708643 w 4708643"/>
              <a:gd name="connsiteY2" fmla="*/ 6907095 h 6907095"/>
              <a:gd name="connsiteX3" fmla="*/ 0 w 4708643"/>
              <a:gd name="connsiteY3" fmla="*/ 6907095 h 6907095"/>
              <a:gd name="connsiteX0" fmla="*/ 0 w 4708643"/>
              <a:gd name="connsiteY0" fmla="*/ 6851862 h 6851862"/>
              <a:gd name="connsiteX1" fmla="*/ 187991 w 4708643"/>
              <a:gd name="connsiteY1" fmla="*/ 0 h 6851862"/>
              <a:gd name="connsiteX2" fmla="*/ 4708643 w 4708643"/>
              <a:gd name="connsiteY2" fmla="*/ 6851862 h 6851862"/>
              <a:gd name="connsiteX3" fmla="*/ 0 w 4708643"/>
              <a:gd name="connsiteY3" fmla="*/ 6851862 h 6851862"/>
              <a:gd name="connsiteX0" fmla="*/ 450248 w 4520652"/>
              <a:gd name="connsiteY0" fmla="*/ 6600249 h 6851862"/>
              <a:gd name="connsiteX1" fmla="*/ 0 w 4520652"/>
              <a:gd name="connsiteY1" fmla="*/ 0 h 6851862"/>
              <a:gd name="connsiteX2" fmla="*/ 4520652 w 4520652"/>
              <a:gd name="connsiteY2" fmla="*/ 6851862 h 6851862"/>
              <a:gd name="connsiteX3" fmla="*/ 450248 w 4520652"/>
              <a:gd name="connsiteY3" fmla="*/ 6600249 h 6851862"/>
              <a:gd name="connsiteX0" fmla="*/ 0 w 4567494"/>
              <a:gd name="connsiteY0" fmla="*/ 6900957 h 6900957"/>
              <a:gd name="connsiteX1" fmla="*/ 46842 w 4567494"/>
              <a:gd name="connsiteY1" fmla="*/ 0 h 6900957"/>
              <a:gd name="connsiteX2" fmla="*/ 4567494 w 4567494"/>
              <a:gd name="connsiteY2" fmla="*/ 6851862 h 6900957"/>
              <a:gd name="connsiteX3" fmla="*/ 0 w 4567494"/>
              <a:gd name="connsiteY3" fmla="*/ 6900957 h 690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7494" h="6900957">
                <a:moveTo>
                  <a:pt x="0" y="6900957"/>
                </a:moveTo>
                <a:lnTo>
                  <a:pt x="46842" y="0"/>
                </a:lnTo>
                <a:lnTo>
                  <a:pt x="4567494" y="6851862"/>
                </a:lnTo>
                <a:lnTo>
                  <a:pt x="0" y="69009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9147" y="6356350"/>
            <a:ext cx="2743200" cy="365125"/>
          </a:xfrm>
        </p:spPr>
        <p:txBody>
          <a:bodyPr/>
          <a:lstStyle/>
          <a:p>
            <a:fld id="{7335E96B-3130-774F-8C2B-C5359C3D88A9}" type="slidenum">
              <a:rPr lang="ru-RU" smtClean="0"/>
              <a:t>10</a:t>
            </a:fld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27F17-53A5-40BF-F63B-5139201AFB20}"/>
              </a:ext>
            </a:extLst>
          </p:cNvPr>
          <p:cNvSpPr txBox="1"/>
          <p:nvPr/>
        </p:nvSpPr>
        <p:spPr>
          <a:xfrm>
            <a:off x="3555185" y="1562729"/>
            <a:ext cx="4775597" cy="3951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>
              <a:lnSpc>
                <a:spcPct val="107000"/>
              </a:lnSpc>
              <a:spcAft>
                <a:spcPts val="1200"/>
              </a:spcAft>
              <a:defRPr/>
            </a:pP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8F8E0B-5337-4630-80AD-61DF934B780A}"/>
              </a:ext>
            </a:extLst>
          </p:cNvPr>
          <p:cNvSpPr/>
          <p:nvPr/>
        </p:nvSpPr>
        <p:spPr>
          <a:xfrm>
            <a:off x="946036" y="342151"/>
            <a:ext cx="973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Родительству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стоит учиться!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0EA95A-486F-40EE-80BB-1B3183397BEE}"/>
              </a:ext>
            </a:extLst>
          </p:cNvPr>
          <p:cNvSpPr/>
          <p:nvPr/>
        </p:nvSpPr>
        <p:spPr>
          <a:xfrm>
            <a:off x="751950" y="1494129"/>
            <a:ext cx="11049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создаются информационные базы: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профессиональное сообщество специалистов, работающих с родителями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https://forms.yandex.ru/u/6485e34a068ff025896535b0</a:t>
            </a:r>
            <a:r>
              <a:rPr lang="ru-RU" sz="20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интерактивная информационная база с элементами визуализации, отражающая основные позиции региональных систем родительского просвещения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https://forms.yandex.ru/u/6485e1a173cee710a30251dc/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Условия вступления на сайте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https://shorconference.ru/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35" y="5379166"/>
            <a:ext cx="1566507" cy="13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319251" y="4640826"/>
            <a:ext cx="65972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dirty="0"/>
          </a:p>
          <a:p>
            <a:endParaRPr lang="ru-RU" dirty="0">
              <a:solidFill>
                <a:srgbClr val="2F5597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513B432-F476-566A-1DE2-94787E6206F1}"/>
              </a:ext>
            </a:extLst>
          </p:cNvPr>
          <p:cNvCxnSpPr>
            <a:cxnSpLocks/>
          </p:cNvCxnSpPr>
          <p:nvPr/>
        </p:nvCxnSpPr>
        <p:spPr>
          <a:xfrm flipH="1">
            <a:off x="4966698" y="2596968"/>
            <a:ext cx="18552" cy="996292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7902FA6-8A24-724C-990A-DD5677210EAD}"/>
              </a:ext>
            </a:extLst>
          </p:cNvPr>
          <p:cNvCxnSpPr>
            <a:cxnSpLocks/>
          </p:cNvCxnSpPr>
          <p:nvPr/>
        </p:nvCxnSpPr>
        <p:spPr>
          <a:xfrm>
            <a:off x="4966698" y="3954759"/>
            <a:ext cx="0" cy="1734841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FB25101-0A20-794E-8348-D3EB82AF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816" y="3835400"/>
            <a:ext cx="3023654" cy="3023654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B89256D-DE79-47DE-B271-EE47F6EE0DC8}"/>
              </a:ext>
            </a:extLst>
          </p:cNvPr>
          <p:cNvCxnSpPr>
            <a:cxnSpLocks/>
          </p:cNvCxnSpPr>
          <p:nvPr/>
        </p:nvCxnSpPr>
        <p:spPr>
          <a:xfrm flipH="1">
            <a:off x="1" y="2167239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001A236-DF5E-4F98-9700-7B8F06C88A72}"/>
              </a:ext>
            </a:extLst>
          </p:cNvPr>
          <p:cNvCxnSpPr>
            <a:cxnSpLocks/>
          </p:cNvCxnSpPr>
          <p:nvPr/>
        </p:nvCxnSpPr>
        <p:spPr>
          <a:xfrm>
            <a:off x="507888" y="2577598"/>
            <a:ext cx="0" cy="236448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7DBC7C-D0B9-4DA5-A269-EBB8B392084A}"/>
              </a:ext>
            </a:extLst>
          </p:cNvPr>
          <p:cNvSpPr/>
          <p:nvPr/>
        </p:nvSpPr>
        <p:spPr>
          <a:xfrm>
            <a:off x="734152" y="1203197"/>
            <a:ext cx="1046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I.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Участие родителей в воспитательной работе 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A4FF3A-A49F-424A-8F8C-F323E6A0F9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30" y="5071508"/>
            <a:ext cx="3448562" cy="13017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63BC21-93D8-4574-A760-69A53A815914}"/>
              </a:ext>
            </a:extLst>
          </p:cNvPr>
          <p:cNvSpPr/>
          <p:nvPr/>
        </p:nvSpPr>
        <p:spPr>
          <a:xfrm>
            <a:off x="906627" y="2577598"/>
            <a:ext cx="3289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31.07.2020 № 304-ФЗ «О внесении изменений в Федеральный закон «Об образовании в Российской Федерации» по вопросам воспитания обучающихся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2677CB-DEC8-4B86-AD3B-23956A92E81A}"/>
              </a:ext>
            </a:extLst>
          </p:cNvPr>
          <p:cNvSpPr/>
          <p:nvPr/>
        </p:nvSpPr>
        <p:spPr>
          <a:xfrm>
            <a:off x="5102352" y="257759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Общеобразовательные организации имеют право разрабатывать и утверждать рабочую программу воспитания и календарный план воспитательной работы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9DCC56-CDE3-41B7-A278-659D527F80D2}"/>
              </a:ext>
            </a:extLst>
          </p:cNvPr>
          <p:cNvSpPr/>
          <p:nvPr/>
        </p:nvSpPr>
        <p:spPr>
          <a:xfrm>
            <a:off x="5052034" y="3954759"/>
            <a:ext cx="6096000" cy="18558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12.1. п. 3. В разработке рабочих программ воспитания и календарных планов воспитательной работы имеют право принимать участие указанные в части 6 статьи 26 настоящего Федерального закона советы обучающихся, советы родителей, представительные органы обучающихся (при их наличии)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04" y="5186959"/>
            <a:ext cx="2511296" cy="17755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60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7F17-53A5-40BF-F63B-5139201AFB20}"/>
              </a:ext>
            </a:extLst>
          </p:cNvPr>
          <p:cNvSpPr txBox="1"/>
          <p:nvPr/>
        </p:nvSpPr>
        <p:spPr>
          <a:xfrm>
            <a:off x="214355" y="1167413"/>
            <a:ext cx="10484336" cy="10207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II.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Участие родителей в развитии государственно-общественного управления образованием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CDCB26E-BF4E-43B5-9C5C-EE7BEE68DCFC}"/>
              </a:ext>
            </a:extLst>
          </p:cNvPr>
          <p:cNvCxnSpPr>
            <a:cxnSpLocks/>
          </p:cNvCxnSpPr>
          <p:nvPr/>
        </p:nvCxnSpPr>
        <p:spPr>
          <a:xfrm>
            <a:off x="1332655" y="2247015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F38E2E7-99B4-48E7-9D0F-995F05392C09}"/>
              </a:ext>
            </a:extLst>
          </p:cNvPr>
          <p:cNvCxnSpPr>
            <a:cxnSpLocks/>
          </p:cNvCxnSpPr>
          <p:nvPr/>
        </p:nvCxnSpPr>
        <p:spPr>
          <a:xfrm>
            <a:off x="6273276" y="2247015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F9E33EC-0306-492D-A8D1-4BA36567152F}"/>
              </a:ext>
            </a:extLst>
          </p:cNvPr>
          <p:cNvCxnSpPr>
            <a:cxnSpLocks/>
          </p:cNvCxnSpPr>
          <p:nvPr/>
        </p:nvCxnSpPr>
        <p:spPr>
          <a:xfrm>
            <a:off x="1332655" y="4236358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6207A5-E4C3-448D-9FC6-101ECAE6AC1C}"/>
              </a:ext>
            </a:extLst>
          </p:cNvPr>
          <p:cNvCxnSpPr>
            <a:cxnSpLocks/>
          </p:cNvCxnSpPr>
          <p:nvPr/>
        </p:nvCxnSpPr>
        <p:spPr>
          <a:xfrm>
            <a:off x="6273276" y="442977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892D9E-F871-4BA7-A864-A29FC5CE3E3E}"/>
              </a:ext>
            </a:extLst>
          </p:cNvPr>
          <p:cNvSpPr/>
          <p:nvPr/>
        </p:nvSpPr>
        <p:spPr>
          <a:xfrm>
            <a:off x="1664049" y="2427809"/>
            <a:ext cx="4354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Советы при органах исполнительной власти субъектов Российской Федерации, осуществляющих управление в сфере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4F7743-A300-43D6-97F5-CB7D1325A15A}"/>
              </a:ext>
            </a:extLst>
          </p:cNvPr>
          <p:cNvSpPr/>
          <p:nvPr/>
        </p:nvSpPr>
        <p:spPr>
          <a:xfrm>
            <a:off x="6383047" y="2408241"/>
            <a:ext cx="4315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Ответственные сотрудники от региональных органов управления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EAD9A8-EB3F-494E-AE77-7C5EFAD4ACA6}"/>
              </a:ext>
            </a:extLst>
          </p:cNvPr>
          <p:cNvSpPr/>
          <p:nvPr/>
        </p:nvSpPr>
        <p:spPr>
          <a:xfrm>
            <a:off x="1609860" y="4544867"/>
            <a:ext cx="4052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Взаимодействие родителей и школ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уровне муниципалитетов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5892B4-6B22-40DA-A7C1-1C91EE5E7851}"/>
              </a:ext>
            </a:extLst>
          </p:cNvPr>
          <p:cNvSpPr/>
          <p:nvPr/>
        </p:nvSpPr>
        <p:spPr>
          <a:xfrm>
            <a:off x="6550481" y="4544867"/>
            <a:ext cx="4663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Управляющие советы,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родительские комитеты,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попечительские совет на в школах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64" y="5082416"/>
            <a:ext cx="2511296" cy="17755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3" y="209879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E6D1ED2-EC79-4099-8369-1525462B143D}"/>
              </a:ext>
            </a:extLst>
          </p:cNvPr>
          <p:cNvSpPr/>
          <p:nvPr/>
        </p:nvSpPr>
        <p:spPr>
          <a:xfrm>
            <a:off x="3024997" y="244556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1F9E389-CD96-4BD7-9679-CC4BB78736C7}"/>
              </a:ext>
            </a:extLst>
          </p:cNvPr>
          <p:cNvSpPr/>
          <p:nvPr/>
        </p:nvSpPr>
        <p:spPr>
          <a:xfrm>
            <a:off x="3012048" y="3456379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AFADA7-217E-4F76-B361-3402F2AF4DAC}"/>
              </a:ext>
            </a:extLst>
          </p:cNvPr>
          <p:cNvSpPr/>
          <p:nvPr/>
        </p:nvSpPr>
        <p:spPr>
          <a:xfrm>
            <a:off x="3012048" y="425929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3E7C42-A2D4-438E-867A-209C1A8430CC}"/>
              </a:ext>
            </a:extLst>
          </p:cNvPr>
          <p:cNvSpPr/>
          <p:nvPr/>
        </p:nvSpPr>
        <p:spPr>
          <a:xfrm>
            <a:off x="759327" y="943608"/>
            <a:ext cx="9708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III. Участие родителей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контроле условий образовательного процесса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01569F-2CBD-416E-93B7-A150F3E4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1350" y="1913543"/>
            <a:ext cx="3776057" cy="377605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8A098F-9265-4563-AA19-EE451CB72A67}"/>
              </a:ext>
            </a:extLst>
          </p:cNvPr>
          <p:cNvSpPr/>
          <p:nvPr/>
        </p:nvSpPr>
        <p:spPr>
          <a:xfrm>
            <a:off x="3475428" y="2329072"/>
            <a:ext cx="80815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Поручение Президента России по организации горячего питания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31F710-265F-46A7-BFF3-C1D7A1C7F3BF}"/>
              </a:ext>
            </a:extLst>
          </p:cNvPr>
          <p:cNvSpPr/>
          <p:nvPr/>
        </p:nvSpPr>
        <p:spPr>
          <a:xfrm>
            <a:off x="3500127" y="3362110"/>
            <a:ext cx="6897786" cy="43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родителей в контроле ремонта и строительства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BD6FDA-7388-468A-87DA-74B7631C7AA1}"/>
              </a:ext>
            </a:extLst>
          </p:cNvPr>
          <p:cNvSpPr/>
          <p:nvPr/>
        </p:nvSpPr>
        <p:spPr>
          <a:xfrm>
            <a:off x="3486342" y="4142130"/>
            <a:ext cx="8350058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 января 2021 г. Новые Санитарные нормы СП 2.4.3648-20 «Санитарно-эпидемиологические требования к организациям воспитания и обучения, отдыха и оздоровления детей и молодёжи»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9" y="4718233"/>
            <a:ext cx="2511296" cy="1775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" y="0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5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7F17-53A5-40BF-F63B-5139201AFB20}"/>
              </a:ext>
            </a:extLst>
          </p:cNvPr>
          <p:cNvSpPr txBox="1"/>
          <p:nvPr/>
        </p:nvSpPr>
        <p:spPr>
          <a:xfrm>
            <a:off x="-190796" y="919808"/>
            <a:ext cx="10484336" cy="10207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III. Участие родителей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контроле условий образовательного процесса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CDCB26E-BF4E-43B5-9C5C-EE7BEE68DCFC}"/>
              </a:ext>
            </a:extLst>
          </p:cNvPr>
          <p:cNvCxnSpPr>
            <a:cxnSpLocks/>
          </p:cNvCxnSpPr>
          <p:nvPr/>
        </p:nvCxnSpPr>
        <p:spPr>
          <a:xfrm>
            <a:off x="729520" y="2133771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F38E2E7-99B4-48E7-9D0F-995F05392C09}"/>
              </a:ext>
            </a:extLst>
          </p:cNvPr>
          <p:cNvCxnSpPr>
            <a:cxnSpLocks/>
          </p:cNvCxnSpPr>
          <p:nvPr/>
        </p:nvCxnSpPr>
        <p:spPr>
          <a:xfrm>
            <a:off x="6044676" y="2242577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F9E33EC-0306-492D-A8D1-4BA36567152F}"/>
              </a:ext>
            </a:extLst>
          </p:cNvPr>
          <p:cNvCxnSpPr>
            <a:cxnSpLocks/>
          </p:cNvCxnSpPr>
          <p:nvPr/>
        </p:nvCxnSpPr>
        <p:spPr>
          <a:xfrm>
            <a:off x="1897920" y="4194794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A0A6B6-A95E-435D-B823-8F2595E2C999}"/>
              </a:ext>
            </a:extLst>
          </p:cNvPr>
          <p:cNvSpPr/>
          <p:nvPr/>
        </p:nvSpPr>
        <p:spPr>
          <a:xfrm>
            <a:off x="936674" y="2242577"/>
            <a:ext cx="4945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Российской Федерации по организации родительского контроля горячего питания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89ECDC-8693-48CE-B0FA-77A00DD8966D}"/>
              </a:ext>
            </a:extLst>
          </p:cNvPr>
          <p:cNvSpPr/>
          <p:nvPr/>
        </p:nvSpPr>
        <p:spPr>
          <a:xfrm>
            <a:off x="6206779" y="2216203"/>
            <a:ext cx="5653540" cy="182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MP 2.4.0180-20 «Родительский контроль за организацией горячего питания детей в общеобразовательных организациях»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Федеральной службой по надзору в сфере защиты прав потребителей и благополучия человека 18 мая 2020 г.)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DC5A48-8AF9-4D76-8839-CBBB6C2CB48D}"/>
              </a:ext>
            </a:extLst>
          </p:cNvPr>
          <p:cNvSpPr/>
          <p:nvPr/>
        </p:nvSpPr>
        <p:spPr>
          <a:xfrm>
            <a:off x="2040099" y="4456150"/>
            <a:ext cx="912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(ПОРЯДОК) МИНПРОСВЕЩЕНИЯ РОССИИ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УЧАСТИЯ РОДИТЕЛЕЙ (ЗАКОННЫХ ПРЕДСТАВИТЕЛЕЙ) В КОНТРОЛЕ ЗА ОРГАНИЗАЦИЕЙ ПИТАНИЯ ОБУЧАЮЩИХСЯ В ОБЩЕОБРАЗОВАТЕЛЬНЫХ ОРГАНИЗАЦИЯХ от 09 февраля 2022 г.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" y="-92372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6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E6D1ED2-EC79-4099-8369-1525462B143D}"/>
              </a:ext>
            </a:extLst>
          </p:cNvPr>
          <p:cNvSpPr/>
          <p:nvPr/>
        </p:nvSpPr>
        <p:spPr>
          <a:xfrm>
            <a:off x="3024997" y="244556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1F9E389-CD96-4BD7-9679-CC4BB78736C7}"/>
              </a:ext>
            </a:extLst>
          </p:cNvPr>
          <p:cNvSpPr/>
          <p:nvPr/>
        </p:nvSpPr>
        <p:spPr>
          <a:xfrm>
            <a:off x="3059447" y="365156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AFADA7-217E-4F76-B361-3402F2AF4DAC}"/>
              </a:ext>
            </a:extLst>
          </p:cNvPr>
          <p:cNvSpPr/>
          <p:nvPr/>
        </p:nvSpPr>
        <p:spPr>
          <a:xfrm>
            <a:off x="3058486" y="5044482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A7624A7-563D-4875-B860-6AC777A6E3C1}"/>
              </a:ext>
            </a:extLst>
          </p:cNvPr>
          <p:cNvCxnSpPr>
            <a:cxnSpLocks/>
          </p:cNvCxnSpPr>
          <p:nvPr/>
        </p:nvCxnSpPr>
        <p:spPr>
          <a:xfrm flipH="1">
            <a:off x="1" y="2038364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3E7C42-A2D4-438E-867A-209C1A8430CC}"/>
              </a:ext>
            </a:extLst>
          </p:cNvPr>
          <p:cNvSpPr/>
          <p:nvPr/>
        </p:nvSpPr>
        <p:spPr>
          <a:xfrm>
            <a:off x="525632" y="435772"/>
            <a:ext cx="10529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родителей в обсуждении 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школы России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01569F-2CBD-416E-93B7-A150F3E4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8225" y="1945231"/>
            <a:ext cx="4978400" cy="4978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D0F00F-F542-4C37-B8E2-DD2DE880BE17}"/>
              </a:ext>
            </a:extLst>
          </p:cNvPr>
          <p:cNvSpPr/>
          <p:nvPr/>
        </p:nvSpPr>
        <p:spPr>
          <a:xfrm>
            <a:off x="3464904" y="2277408"/>
            <a:ext cx="6712029" cy="93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основа для достижения всеми образовательными организациями современного уровня и качества работы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2E81E4-B9C2-4E64-BA9E-7C7C76C2AD4A}"/>
              </a:ext>
            </a:extLst>
          </p:cNvPr>
          <p:cNvSpPr/>
          <p:nvPr/>
        </p:nvSpPr>
        <p:spPr>
          <a:xfrm>
            <a:off x="3400009" y="3611718"/>
            <a:ext cx="695472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формирования в России единого образовательного пространства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70CDC2-8D47-4906-9F4D-3DE2ED74A2FE}"/>
              </a:ext>
            </a:extLst>
          </p:cNvPr>
          <p:cNvSpPr/>
          <p:nvPr/>
        </p:nvSpPr>
        <p:spPr>
          <a:xfrm>
            <a:off x="3492186" y="4973154"/>
            <a:ext cx="693028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Перспективы развития Российского движения детей и молодёжи «Движение первых»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46" y="4626024"/>
            <a:ext cx="2511296" cy="17755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9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E6D1ED2-EC79-4099-8369-1525462B143D}"/>
              </a:ext>
            </a:extLst>
          </p:cNvPr>
          <p:cNvSpPr/>
          <p:nvPr/>
        </p:nvSpPr>
        <p:spPr>
          <a:xfrm>
            <a:off x="683955" y="253469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C55437A-CA4E-4146-AA79-3196B28D1480}"/>
              </a:ext>
            </a:extLst>
          </p:cNvPr>
          <p:cNvSpPr/>
          <p:nvPr/>
        </p:nvSpPr>
        <p:spPr>
          <a:xfrm>
            <a:off x="683955" y="504635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7E13823C-786C-F14A-B25E-B43EF4ADF9B3}"/>
              </a:ext>
            </a:extLst>
          </p:cNvPr>
          <p:cNvSpPr txBox="1">
            <a:spLocks/>
          </p:cNvSpPr>
          <p:nvPr/>
        </p:nvSpPr>
        <p:spPr>
          <a:xfrm>
            <a:off x="6449961" y="2290962"/>
            <a:ext cx="5525729" cy="698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400" dirty="0">
              <a:ea typeface="Calibri" panose="020F050202020403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A7624A7-563D-4875-B860-6AC777A6E3C1}"/>
              </a:ext>
            </a:extLst>
          </p:cNvPr>
          <p:cNvCxnSpPr>
            <a:cxnSpLocks/>
          </p:cNvCxnSpPr>
          <p:nvPr/>
        </p:nvCxnSpPr>
        <p:spPr>
          <a:xfrm flipH="1">
            <a:off x="1" y="2038364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AE806-47A0-4923-A0E3-AC9116E67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7636" y="2284241"/>
            <a:ext cx="4391069" cy="43910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75FE3B-8C5F-4DB1-832C-884C3C6D6186}"/>
              </a:ext>
            </a:extLst>
          </p:cNvPr>
          <p:cNvSpPr/>
          <p:nvPr/>
        </p:nvSpPr>
        <p:spPr>
          <a:xfrm>
            <a:off x="1060397" y="2494342"/>
            <a:ext cx="945520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213 консультационных центров работают в рамках мероприятия «Оказание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родителей» федерального проекта «Современная школа» национального проекта «Образование» 5 000 000 услуг в 2023 году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6B7BDD-CD2A-4550-A8F1-CCC04D6AE2C8}"/>
              </a:ext>
            </a:extLst>
          </p:cNvPr>
          <p:cNvSpPr/>
          <p:nvPr/>
        </p:nvSpPr>
        <p:spPr>
          <a:xfrm>
            <a:off x="1060397" y="4976548"/>
            <a:ext cx="939757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Центры и программы родительского просвещения, победители Всероссийских конкурсов, проводимых </a:t>
            </a:r>
            <a:r>
              <a:rPr lang="ru-RU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Минпросвещения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совместно с Национальной родительской ассоциацией 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A601A8-5576-4BF1-82C4-2FC44C60A2FA}"/>
              </a:ext>
            </a:extLst>
          </p:cNvPr>
          <p:cNvSpPr/>
          <p:nvPr/>
        </p:nvSpPr>
        <p:spPr>
          <a:xfrm>
            <a:off x="280487" y="592159"/>
            <a:ext cx="1075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  родителей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9" y="4522721"/>
            <a:ext cx="2511296" cy="17755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5529B0-2F9D-C845-85B7-6CBE39C06F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78528">
            <a:off x="8893820" y="3359220"/>
            <a:ext cx="4427076" cy="16711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8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7F17-53A5-40BF-F63B-5139201AFB20}"/>
              </a:ext>
            </a:extLst>
          </p:cNvPr>
          <p:cNvSpPr txBox="1"/>
          <p:nvPr/>
        </p:nvSpPr>
        <p:spPr>
          <a:xfrm>
            <a:off x="584470" y="673227"/>
            <a:ext cx="9397730" cy="8678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</a:t>
            </a:r>
          </a:p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  <a:endParaRPr kumimoji="0" lang="ru-RU" sz="42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12EAE9-C718-4743-B091-3C44A8613F1C}"/>
              </a:ext>
            </a:extLst>
          </p:cNvPr>
          <p:cNvSpPr/>
          <p:nvPr/>
        </p:nvSpPr>
        <p:spPr>
          <a:xfrm>
            <a:off x="827274" y="2583737"/>
            <a:ext cx="40855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родительские собрания </a:t>
            </a:r>
          </a:p>
          <a:p>
            <a:pPr algn="ctr"/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открытыеуроки.рф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682F1F-C87A-4BE1-97B5-B9C139B37DC1}"/>
              </a:ext>
            </a:extLst>
          </p:cNvPr>
          <p:cNvSpPr/>
          <p:nvPr/>
        </p:nvSpPr>
        <p:spPr>
          <a:xfrm>
            <a:off x="5561127" y="2583737"/>
            <a:ext cx="4198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Электронный журнал 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«Семья и школа» на сайте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семьяишкола.рф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3B2E43-E871-4E4D-878F-CD17D6FED12C}"/>
              </a:ext>
            </a:extLst>
          </p:cNvPr>
          <p:cNvSpPr/>
          <p:nvPr/>
        </p:nvSpPr>
        <p:spPr>
          <a:xfrm>
            <a:off x="1758812" y="4460554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Портал </a:t>
            </a:r>
          </a:p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растимдетей.рф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E02C24-51EA-4071-91FF-533DC5646762}"/>
              </a:ext>
            </a:extLst>
          </p:cNvPr>
          <p:cNvSpPr/>
          <p:nvPr/>
        </p:nvSpPr>
        <p:spPr>
          <a:xfrm>
            <a:off x="6131963" y="4517523"/>
            <a:ext cx="3417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 Национальной 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родительской ассоциации  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http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//nra-russia.ru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42" y="4517523"/>
            <a:ext cx="2511296" cy="1775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0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9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7F17-53A5-40BF-F63B-5139201AFB20}"/>
              </a:ext>
            </a:extLst>
          </p:cNvPr>
          <p:cNvSpPr txBox="1"/>
          <p:nvPr/>
        </p:nvSpPr>
        <p:spPr>
          <a:xfrm>
            <a:off x="355870" y="554048"/>
            <a:ext cx="9868785" cy="6532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</a:t>
            </a:r>
          </a:p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  <a:endParaRPr kumimoji="0" lang="ru-RU" sz="42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CDCB26E-BF4E-43B5-9C5C-EE7BEE68DCFC}"/>
              </a:ext>
            </a:extLst>
          </p:cNvPr>
          <p:cNvCxnSpPr>
            <a:cxnSpLocks/>
          </p:cNvCxnSpPr>
          <p:nvPr/>
        </p:nvCxnSpPr>
        <p:spPr>
          <a:xfrm>
            <a:off x="285431" y="2176317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F38E2E7-99B4-48E7-9D0F-995F05392C09}"/>
              </a:ext>
            </a:extLst>
          </p:cNvPr>
          <p:cNvCxnSpPr>
            <a:cxnSpLocks/>
          </p:cNvCxnSpPr>
          <p:nvPr/>
        </p:nvCxnSpPr>
        <p:spPr>
          <a:xfrm>
            <a:off x="4669665" y="224016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F9E33EC-0306-492D-A8D1-4BA36567152F}"/>
              </a:ext>
            </a:extLst>
          </p:cNvPr>
          <p:cNvCxnSpPr>
            <a:cxnSpLocks/>
          </p:cNvCxnSpPr>
          <p:nvPr/>
        </p:nvCxnSpPr>
        <p:spPr>
          <a:xfrm>
            <a:off x="285431" y="4471013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6207A5-E4C3-448D-9FC6-101ECAE6AC1C}"/>
              </a:ext>
            </a:extLst>
          </p:cNvPr>
          <p:cNvCxnSpPr>
            <a:cxnSpLocks/>
          </p:cNvCxnSpPr>
          <p:nvPr/>
        </p:nvCxnSpPr>
        <p:spPr>
          <a:xfrm>
            <a:off x="8756553" y="224016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12EAE9-C718-4743-B091-3C44A8613F1C}"/>
              </a:ext>
            </a:extLst>
          </p:cNvPr>
          <p:cNvSpPr/>
          <p:nvPr/>
        </p:nvSpPr>
        <p:spPr>
          <a:xfrm>
            <a:off x="355870" y="2594109"/>
            <a:ext cx="4044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</a:p>
          <a:p>
            <a:pPr algn="ctr"/>
            <a:r>
              <a:rPr lang="en-US" sz="2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https://edu.gov.ru/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682F1F-C87A-4BE1-97B5-B9C139B37DC1}"/>
              </a:ext>
            </a:extLst>
          </p:cNvPr>
          <p:cNvSpPr/>
          <p:nvPr/>
        </p:nvSpPr>
        <p:spPr>
          <a:xfrm>
            <a:off x="532758" y="4337870"/>
            <a:ext cx="36633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Уполномоченного по правам ребёнка при Президенте Российской Федерации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http://deti.gov.ru/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3B2E43-E871-4E4D-878F-CD17D6FED12C}"/>
              </a:ext>
            </a:extLst>
          </p:cNvPr>
          <p:cNvSpPr/>
          <p:nvPr/>
        </p:nvSpPr>
        <p:spPr>
          <a:xfrm>
            <a:off x="5127448" y="2614177"/>
            <a:ext cx="290432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Я-родитель </a:t>
            </a:r>
          </a:p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https://www.ya-roditel.ru/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E02C24-51EA-4071-91FF-533DC5646762}"/>
              </a:ext>
            </a:extLst>
          </p:cNvPr>
          <p:cNvSpPr/>
          <p:nvPr/>
        </p:nvSpPr>
        <p:spPr>
          <a:xfrm>
            <a:off x="8756553" y="2465251"/>
            <a:ext cx="334816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https://smp.edu.ru/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AF8FF0-A62D-40FC-8D4F-07F5E0B762C7}"/>
              </a:ext>
            </a:extLst>
          </p:cNvPr>
          <p:cNvCxnSpPr>
            <a:cxnSpLocks/>
          </p:cNvCxnSpPr>
          <p:nvPr/>
        </p:nvCxnSpPr>
        <p:spPr>
          <a:xfrm>
            <a:off x="4606084" y="4376951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8A226E4-FA17-4767-8D6F-05F810EE23FE}"/>
              </a:ext>
            </a:extLst>
          </p:cNvPr>
          <p:cNvCxnSpPr>
            <a:cxnSpLocks/>
          </p:cNvCxnSpPr>
          <p:nvPr/>
        </p:nvCxnSpPr>
        <p:spPr>
          <a:xfrm>
            <a:off x="8750755" y="4274368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EECDB0-7BC4-4845-85D4-4C27DEC40C4A}"/>
              </a:ext>
            </a:extLst>
          </p:cNvPr>
          <p:cNvSpPr/>
          <p:nvPr/>
        </p:nvSpPr>
        <p:spPr>
          <a:xfrm>
            <a:off x="5091754" y="4337870"/>
            <a:ext cx="30614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примерных основных общеобразовательных программ 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https://fgosreestr.ru/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394B8D-EE41-4031-806D-B34705F23C89}"/>
              </a:ext>
            </a:extLst>
          </p:cNvPr>
          <p:cNvSpPr/>
          <p:nvPr/>
        </p:nvSpPr>
        <p:spPr>
          <a:xfrm>
            <a:off x="8961103" y="4373567"/>
            <a:ext cx="31157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университет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Просвещения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-родителей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7"/>
              </a:rPr>
              <a:t>https://parents.university/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9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6784</TotalTime>
  <Words>576</Words>
  <Application>Microsoft Office PowerPoint</Application>
  <PresentationFormat>Широкоэкранный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Каранова</cp:lastModifiedBy>
  <cp:revision>274</cp:revision>
  <cp:lastPrinted>2022-08-08T08:42:12Z</cp:lastPrinted>
  <dcterms:created xsi:type="dcterms:W3CDTF">2022-08-04T07:27:45Z</dcterms:created>
  <dcterms:modified xsi:type="dcterms:W3CDTF">2023-08-23T22:50:21Z</dcterms:modified>
</cp:coreProperties>
</file>