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6" r:id="rId6"/>
    <p:sldId id="259" r:id="rId7"/>
    <p:sldId id="268" r:id="rId8"/>
    <p:sldId id="269" r:id="rId9"/>
    <p:sldId id="270" r:id="rId10"/>
    <p:sldId id="264" r:id="rId11"/>
    <p:sldId id="272" r:id="rId12"/>
    <p:sldId id="273" r:id="rId13"/>
    <p:sldId id="274" r:id="rId14"/>
    <p:sldId id="260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hse.ru/mirror/pubs/share/direct/248135895" TargetMode="External"/><Relationship Id="rId2" Type="http://schemas.openxmlformats.org/officeDocument/2006/relationships/hyperlink" Target="https://publications.hse.ru/mirror/pubs/share/direct/3192308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bsu.ru/content/pbl/publications/publication_102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resentation-creation.ru/" TargetMode="External"/><Relationship Id="rId5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4"/>
            <a:ext cx="5953246" cy="40910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и учебно-исследовательская деятельность на уроке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27616"/>
            <a:ext cx="5953246" cy="173379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Формы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19" y="641268"/>
            <a:ext cx="10191893" cy="1185863"/>
          </a:xfrm>
        </p:spPr>
        <p:txBody>
          <a:bodyPr/>
          <a:lstStyle/>
          <a:p>
            <a:pPr algn="ctr"/>
            <a:r>
              <a:rPr lang="en-US" dirty="0" smtClean="0"/>
              <a:t>II. </a:t>
            </a:r>
            <a:r>
              <a:rPr lang="ru-RU" dirty="0" smtClean="0"/>
              <a:t>Учебный эксперимент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51906" y="2263089"/>
            <a:ext cx="10195544" cy="38265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это отражение научного метода исследования, присущего </a:t>
            </a:r>
            <a:r>
              <a:rPr lang="ru-RU" sz="2800" dirty="0" smtClean="0">
                <a:solidFill>
                  <a:schemeClr val="tx1"/>
                </a:solidFill>
              </a:rPr>
              <a:t>конкретной </a:t>
            </a:r>
            <a:r>
              <a:rPr lang="ru-RU" sz="2800" dirty="0">
                <a:solidFill>
                  <a:schemeClr val="tx1"/>
                </a:solidFill>
              </a:rPr>
              <a:t>науке. Постановка опытов и наблюдения имеют большое значение для ознакомления обучающихся с сущностью экспериментального метода, с его ролью в научных исследованиях, а также в формировании умений самостоятельно приобретать и применять знания, развитии творческих способностей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Эксперимент – это научно поставленный опыт, при котором объект либо искусственно воспроизводится, либо ставится в искусственные условия своего существования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>
          <a:xfrm>
            <a:off x="10569039" y="205311"/>
            <a:ext cx="1030288" cy="1101725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>
          <a:xfrm>
            <a:off x="10569039" y="2397387"/>
            <a:ext cx="1030288" cy="1101725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>
          <a:xfrm>
            <a:off x="316706" y="406662"/>
            <a:ext cx="1030288" cy="1101725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285" r="3285"/>
          <a:stretch>
            <a:fillRect/>
          </a:stretch>
        </p:blipFill>
        <p:spPr>
          <a:xfrm>
            <a:off x="225631" y="1827131"/>
            <a:ext cx="1030288" cy="1101725"/>
          </a:xfrm>
        </p:spPr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Экспериментальные методы гуманитарных наук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Основной </a:t>
            </a:r>
            <a:r>
              <a:rPr lang="ru-RU" dirty="0"/>
              <a:t>функцией эксперимента в учебно-исследовательской деятельности  является нахождение решения  исследовательской задачи, формулируемой в виде проблемы установления факта противоречия, несоответствия между известным и </a:t>
            </a:r>
            <a:r>
              <a:rPr lang="ru-RU" dirty="0" smtClean="0"/>
              <a:t>неизвестным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Анкетирование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Интервью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Собственно эксперимент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758415" cy="42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/>
              <a:t>Самоэксперимент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Моделирование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Социометрия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Тестирование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853418" cy="42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Свободная беседа</a:t>
            </a:r>
            <a:endParaRPr lang="ru-RU" sz="3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889" y="685476"/>
            <a:ext cx="1030313" cy="1097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89" y="2201943"/>
            <a:ext cx="1030313" cy="10973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889" y="3571668"/>
            <a:ext cx="1030313" cy="1097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426" y="5176738"/>
            <a:ext cx="10303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3771" y="166255"/>
            <a:ext cx="10782795" cy="1258784"/>
          </a:xfrm>
        </p:spPr>
        <p:txBody>
          <a:bodyPr/>
          <a:lstStyle/>
          <a:p>
            <a:pPr algn="ctr"/>
            <a:r>
              <a:rPr lang="ru-RU" b="1" dirty="0" smtClean="0"/>
              <a:t>Эксперимент в гуманитарных науках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503" y="3503221"/>
            <a:ext cx="117565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ru-RU" u="sng" dirty="0" smtClean="0">
                <a:solidFill>
                  <a:srgbClr val="333333"/>
                </a:solidFill>
                <a:latin typeface="Roboto"/>
              </a:rPr>
              <a:t>Каждой наукой (в том числе гуманитарной) используются (помимо общенаучных) собственные разновидности экспериментальной деятельности</a:t>
            </a:r>
          </a:p>
          <a:p>
            <a:endParaRPr lang="ru-RU" u="sng" dirty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ru-RU" u="sng" dirty="0" smtClean="0">
                <a:solidFill>
                  <a:srgbClr val="333333"/>
                </a:solidFill>
                <a:latin typeface="Roboto"/>
              </a:rPr>
              <a:t>Примеры лингвистических </a:t>
            </a:r>
            <a:r>
              <a:rPr lang="ru-RU" u="sng" dirty="0" smtClean="0">
                <a:solidFill>
                  <a:srgbClr val="333333"/>
                </a:solidFill>
                <a:latin typeface="Roboto"/>
              </a:rPr>
              <a:t>экспериментов, которые могут быть использованы в любом исследовании гуманитарного плана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: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Roboto"/>
              </a:rPr>
              <a:t>метод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прямого толкования слова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(предлагается определить значение того или иного слова);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метод классификации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(испытуемым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предлагается разбить материал на произвольное количество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классов);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Roboto"/>
              </a:rPr>
              <a:t>ассоциативный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эксперимент (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испытуемому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дается слово-стимул и предлагается реагировать на это слово первым пришедшим в голову словом или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словосочетанием)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8135" y="1163782"/>
            <a:ext cx="114121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Roboto"/>
              </a:rPr>
              <a:t>а) по характеру ситуации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различают лабораторный (это испытание, проводимое по строго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установленным параметрам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 правилам) и полевой эксперимент (это эксперимент, который проводится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в естественных условиях);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б) По характеру логической структуры доказательства гипотез различают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параллельный (сравниваются результаты нескольких групп)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 последовательный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эксперименты (сравниваются результаты до и после);</a:t>
            </a:r>
            <a:endParaRPr lang="ru-RU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Roboto"/>
              </a:rPr>
              <a:t>в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) По характеру задач эксперименты делятся на научно-исследовательские и научно-практические;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Roboto"/>
              </a:rPr>
              <a:t>г) По содержанию – экономические, педагогические,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лингвистические, психологические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, исторические, правоведческие и социологические.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8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</a:t>
            </a:r>
            <a:r>
              <a:rPr lang="ru-RU" dirty="0" smtClean="0"/>
              <a:t>Домашние задания исследовательского характера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Поиск и</a:t>
            </a:r>
            <a:r>
              <a:rPr lang="en-US" dirty="0" smtClean="0"/>
              <a:t>/</a:t>
            </a:r>
            <a:r>
              <a:rPr lang="ru-RU" dirty="0" smtClean="0"/>
              <a:t>или систематизация дополнительной информации по теме;</a:t>
            </a:r>
          </a:p>
          <a:p>
            <a:pPr algn="just"/>
            <a:r>
              <a:rPr lang="ru-RU" dirty="0" smtClean="0"/>
              <a:t>Подбор коллекций, макетов, листовок, газет;</a:t>
            </a:r>
          </a:p>
          <a:p>
            <a:pPr algn="just"/>
            <a:r>
              <a:rPr lang="ru-RU" dirty="0" smtClean="0"/>
              <a:t>Решение проблемных задач по предмету;</a:t>
            </a:r>
          </a:p>
          <a:p>
            <a:pPr algn="just"/>
            <a:r>
              <a:rPr lang="ru-RU" dirty="0" smtClean="0"/>
              <a:t>Проблемный анализ текста;</a:t>
            </a:r>
          </a:p>
          <a:p>
            <a:pPr algn="just"/>
            <a:r>
              <a:rPr lang="ru-RU" dirty="0" smtClean="0"/>
              <a:t>Составление вопросов </a:t>
            </a:r>
            <a:r>
              <a:rPr lang="ru-RU" smtClean="0"/>
              <a:t>к дискуссии;</a:t>
            </a:r>
            <a:endParaRPr lang="ru-RU" dirty="0" smtClean="0"/>
          </a:p>
          <a:p>
            <a:pPr algn="just"/>
            <a:r>
              <a:rPr lang="ru-RU" dirty="0" smtClean="0"/>
              <a:t>Составление различных схем: логических связей, причинно-следственных отношений и т.п.;</a:t>
            </a:r>
          </a:p>
          <a:p>
            <a:r>
              <a:rPr lang="ru-RU" dirty="0" smtClean="0"/>
              <a:t>Подготовка мультимедийного продукта (презентация, реклама, игра и т.п.);</a:t>
            </a:r>
          </a:p>
          <a:p>
            <a:r>
              <a:rPr lang="ru-RU" dirty="0" smtClean="0"/>
              <a:t>Подготовка настольных игр по темам;</a:t>
            </a:r>
          </a:p>
          <a:p>
            <a:r>
              <a:rPr lang="ru-RU" dirty="0" smtClean="0"/>
              <a:t>Проведение наблюдения за определенным явлением;</a:t>
            </a:r>
          </a:p>
          <a:p>
            <a:r>
              <a:rPr lang="ru-RU" dirty="0" smtClean="0"/>
              <a:t>Осуществление экспериментальной работы;</a:t>
            </a:r>
          </a:p>
          <a:p>
            <a:r>
              <a:rPr lang="ru-RU" dirty="0" smtClean="0"/>
              <a:t>Реферирование научно-популярной или научной статьи </a:t>
            </a:r>
            <a:r>
              <a:rPr lang="en-US" dirty="0" smtClean="0"/>
              <a:t>etc.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1396CC9-DEC0-4C14-B6E4-8A8E2805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B7442DC-6B82-45C9-8A93-D0CF78D5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9" y="1353787"/>
            <a:ext cx="10665031" cy="48231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Исследовательская деятельность учащихся. Научно-методический сборник. Т. 2. Практика организации [Электронный ресурс]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publications.hse.ru/mirror/pubs/share/direct/319230824</a:t>
            </a:r>
            <a:endParaRPr lang="ru-RU" dirty="0" smtClean="0"/>
          </a:p>
          <a:p>
            <a:pPr algn="just"/>
            <a:r>
              <a:rPr lang="ru-RU" dirty="0" smtClean="0"/>
              <a:t>Исследовательская </a:t>
            </a:r>
            <a:r>
              <a:rPr lang="ru-RU" dirty="0"/>
              <a:t>и проектная деятельность учащихся</a:t>
            </a:r>
            <a:r>
              <a:rPr lang="ru-RU" dirty="0" smtClean="0"/>
              <a:t>: программы </a:t>
            </a:r>
            <a:r>
              <a:rPr lang="ru-RU" dirty="0"/>
              <a:t>и методические разработки гуманитарной направленности [Электронный ресурс</a:t>
            </a:r>
            <a:r>
              <a:rPr lang="ru-RU" dirty="0" smtClean="0"/>
              <a:t>]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publications.hse.ru/mirror/pubs/share/direct/248135895</a:t>
            </a:r>
            <a:endParaRPr lang="ru-RU" dirty="0" smtClean="0"/>
          </a:p>
          <a:p>
            <a:pPr algn="just"/>
            <a:r>
              <a:rPr lang="ru-RU" dirty="0" smtClean="0"/>
              <a:t>Исследовательский урок : сборник методических </a:t>
            </a:r>
            <a:r>
              <a:rPr lang="ru-RU" dirty="0"/>
              <a:t>разработок исследовательских  </a:t>
            </a:r>
            <a:r>
              <a:rPr lang="ru-RU" dirty="0" smtClean="0"/>
              <a:t>уроков [</a:t>
            </a:r>
            <a:r>
              <a:rPr lang="ru-RU" dirty="0"/>
              <a:t>Электронный ресурс]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my.bsu.ru/content/pbl/publications/publication_102.pdf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bg1"/>
                </a:solidFill>
              </a:rPr>
              <a:t>СПАСИБО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Возможные формы проектно-исследовательской работы на уроке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 algn="just">
              <a:buAutoNum type="romanUcPeriod"/>
            </a:pPr>
            <a:r>
              <a:rPr lang="ru-RU" dirty="0" smtClean="0"/>
              <a:t>урок-исследование</a:t>
            </a:r>
            <a:r>
              <a:rPr lang="ru-RU" dirty="0"/>
              <a:t>, урок-лаборатория, </a:t>
            </a:r>
            <a:r>
              <a:rPr lang="ru-RU" dirty="0" smtClean="0"/>
              <a:t>урок-творческий </a:t>
            </a:r>
            <a:r>
              <a:rPr lang="ru-RU" dirty="0"/>
              <a:t>отчёт, урок изобретательства, урок «Удивительное рядом», </a:t>
            </a:r>
            <a:r>
              <a:rPr lang="ru-RU" dirty="0" smtClean="0"/>
              <a:t>урок-рассказ </a:t>
            </a:r>
            <a:r>
              <a:rPr lang="ru-RU" dirty="0"/>
              <a:t>об учёных, </a:t>
            </a:r>
            <a:r>
              <a:rPr lang="ru-RU" dirty="0" smtClean="0"/>
              <a:t>урок-защита </a:t>
            </a:r>
            <a:r>
              <a:rPr lang="ru-RU" dirty="0"/>
              <a:t>проектов, </a:t>
            </a:r>
            <a:r>
              <a:rPr lang="ru-RU" dirty="0" smtClean="0"/>
              <a:t>урок-презентация, урок-экспертиза</a:t>
            </a:r>
            <a:r>
              <a:rPr lang="ru-RU" dirty="0"/>
              <a:t>, урок «Патент на открытие», урок открытых </a:t>
            </a:r>
            <a:r>
              <a:rPr lang="ru-RU" dirty="0" smtClean="0"/>
              <a:t>мыслей, урок-семинар, урок-конференция, урок-дискуссия; </a:t>
            </a:r>
            <a:r>
              <a:rPr lang="ru-RU" dirty="0" err="1" smtClean="0"/>
              <a:t>версионный</a:t>
            </a:r>
            <a:r>
              <a:rPr lang="ru-RU" dirty="0" smtClean="0"/>
              <a:t> урок;</a:t>
            </a:r>
            <a:endParaRPr lang="en-US" dirty="0"/>
          </a:p>
          <a:p>
            <a:pPr marL="571500" indent="-571500" algn="just">
              <a:buAutoNum type="romanUcPeriod"/>
            </a:pPr>
            <a:r>
              <a:rPr lang="ru-RU" dirty="0" smtClean="0"/>
              <a:t>учебный </a:t>
            </a:r>
            <a:r>
              <a:rPr lang="ru-RU" dirty="0"/>
              <a:t>эксперимент, который позволяет организовать освоение таких элементов исследовательской деятельности, как планирование и проведение эксперимента, обработка и анализ его результатов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</a:p>
          <a:p>
            <a:pPr marL="571500" indent="-571500" algn="just">
              <a:buAutoNum type="romanUcPeriod"/>
            </a:pPr>
            <a:r>
              <a:rPr lang="ru-RU" dirty="0" smtClean="0"/>
              <a:t>домашнее </a:t>
            </a:r>
            <a:r>
              <a:rPr lang="ru-RU" dirty="0"/>
              <a:t>задание исследовательского характера может сочетать в себе разнообразные виды, причём позволяет провести учебное исследование, достаточно протяжённое во времени.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Возможные формы проектно-исследовательской работы на уроке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I. </a:t>
            </a:r>
            <a:r>
              <a:rPr lang="ru-RU" b="1" dirty="0" smtClean="0"/>
              <a:t>Формы организации уроков, предполагающих осуществление учебно-исследовательской и</a:t>
            </a:r>
            <a:r>
              <a:rPr lang="en-US" b="1" dirty="0" smtClean="0"/>
              <a:t>/</a:t>
            </a:r>
            <a:r>
              <a:rPr lang="ru-RU" b="1" dirty="0" smtClean="0"/>
              <a:t>или проектной деятельности:</a:t>
            </a:r>
          </a:p>
          <a:p>
            <a:pPr marL="0" indent="0">
              <a:buNone/>
            </a:pPr>
            <a:r>
              <a:rPr lang="ru-RU" dirty="0"/>
              <a:t>урок-исследование, урок-лаборатория, урок-творческий отчёт, урок изобретательства, урок «Удивительное рядом», урок-рассказ об учёных, урок-защита проектов, урок-презентация, урок-экспертиза, урок «Патент на открытие», урок открытых мыслей, урок-семинар, урок-конференция, урок-дискуссия; </a:t>
            </a:r>
            <a:r>
              <a:rPr lang="ru-RU" dirty="0" err="1"/>
              <a:t>версионный</a:t>
            </a:r>
            <a:r>
              <a:rPr lang="ru-RU" dirty="0"/>
              <a:t> </a:t>
            </a:r>
            <a:r>
              <a:rPr lang="ru-RU" dirty="0" smtClean="0"/>
              <a:t>урок и др.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r="24545"/>
          <a:stretch/>
        </p:blipFill>
        <p:spPr>
          <a:xfrm>
            <a:off x="0" y="0"/>
            <a:ext cx="3055716" cy="342900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750155-D591-4246-AEE2-CC895F20B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015"/>
          <a:stretch/>
        </p:blipFill>
        <p:spPr/>
      </p:pic>
      <p:pic>
        <p:nvPicPr>
          <p:cNvPr id="19" name="Рисунок 18" descr="Изображение выглядит как внутренний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A37E6B5A-14D7-4620-8ADC-7EE125E1D9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r="20401"/>
          <a:stretch/>
        </p:blipFill>
        <p:spPr>
          <a:xfrm>
            <a:off x="6050186" y="0"/>
            <a:ext cx="3089956" cy="3429000"/>
          </a:xfrm>
        </p:spPr>
      </p:pic>
      <p:pic>
        <p:nvPicPr>
          <p:cNvPr id="25" name="Рисунок 24" descr="Изображение выглядит как текст, внутренний, книг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A9E2CDF-9B3D-4C1C-989A-BF2BF784D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2" r="20412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359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Урок-лаборатория –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особая форма аудиторной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учебной деятельности, которая предполагает углубленное изучение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содержания основных, проблемных тем, протекающее в виде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индивидуализированной самостоятельной работы учащихся под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руководством преподавателя и носящее поисковый, учебно-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исследовательский </a:t>
            </a:r>
            <a:r>
              <a:rPr lang="ru-RU" b="1" dirty="0" smtClean="0">
                <a:solidFill>
                  <a:schemeClr val="bg1"/>
                </a:solidFill>
              </a:rPr>
              <a:t>характер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Урок-творческий отчет – </a:t>
            </a:r>
          </a:p>
          <a:p>
            <a:r>
              <a:rPr lang="ru-RU" sz="1800" b="1" dirty="0"/>
              <a:t>ф</a:t>
            </a:r>
            <a:r>
              <a:rPr lang="ru-RU" sz="1800" b="1" dirty="0" smtClean="0"/>
              <a:t>орма организации урока, имеющего своей целью практическое применение или обобщение знаний по теме </a:t>
            </a:r>
            <a:r>
              <a:rPr lang="ru-RU" sz="1800" b="1" dirty="0"/>
              <a:t>или разделу. На нем учащиеся показывают и защищают перед специальной комиссией (из родителей, членов школьного научного общества, учащихся параллельных классов), гостями </a:t>
            </a:r>
            <a:r>
              <a:rPr lang="ru-RU" sz="1800" b="1" dirty="0" smtClean="0"/>
              <a:t>и</a:t>
            </a:r>
            <a:r>
              <a:rPr lang="en-US" sz="1800" b="1" dirty="0" smtClean="0"/>
              <a:t>/</a:t>
            </a:r>
            <a:r>
              <a:rPr lang="ru-RU" sz="1800" b="1" dirty="0" smtClean="0"/>
              <a:t>или </a:t>
            </a:r>
            <a:r>
              <a:rPr lang="ru-RU" sz="1800" b="1" dirty="0"/>
              <a:t>одноклассниками свои творческие работы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43922" cy="3429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Урок-исследование – </a:t>
            </a:r>
          </a:p>
          <a:p>
            <a:pPr algn="just"/>
            <a:r>
              <a:rPr lang="ru-RU" sz="1800" b="1" dirty="0"/>
              <a:t>деятельность учащихся и </a:t>
            </a:r>
            <a:r>
              <a:rPr lang="ru-RU" sz="1800" b="1" dirty="0" smtClean="0"/>
              <a:t>учителя, связанная </a:t>
            </a:r>
            <a:r>
              <a:rPr lang="ru-RU" sz="1800" b="1" dirty="0"/>
              <a:t>с решением учащимися творческой исследовательской </a:t>
            </a:r>
            <a:r>
              <a:rPr lang="ru-RU" sz="1800" b="1" dirty="0" smtClean="0"/>
              <a:t>задачи и </a:t>
            </a:r>
            <a:r>
              <a:rPr lang="ru-RU" sz="1800" b="1" dirty="0"/>
              <a:t>предполагающая наличие основных </a:t>
            </a:r>
            <a:r>
              <a:rPr lang="ru-RU" sz="1800" b="1" dirty="0" smtClean="0"/>
              <a:t>этапов, </a:t>
            </a:r>
            <a:r>
              <a:rPr lang="ru-RU" sz="1800" b="1" dirty="0"/>
              <a:t>характерных для </a:t>
            </a:r>
            <a:r>
              <a:rPr lang="ru-RU" sz="1800" b="1" dirty="0" smtClean="0"/>
              <a:t>исследования в </a:t>
            </a:r>
            <a:r>
              <a:rPr lang="ru-RU" sz="1800" b="1" dirty="0"/>
              <a:t>научной </a:t>
            </a:r>
            <a:r>
              <a:rPr lang="ru-RU" sz="1800" b="1" dirty="0" smtClean="0"/>
              <a:t>сфере</a:t>
            </a:r>
            <a:endParaRPr lang="ru-RU" sz="1800" b="1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Урок открытых мыслей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форма организации урока, задачей которого является обучение аргументировать</a:t>
            </a:r>
            <a:r>
              <a:rPr lang="ru-RU" sz="2400" dirty="0">
                <a:solidFill>
                  <a:schemeClr val="bg1"/>
                </a:solidFill>
              </a:rPr>
              <a:t>, доказывать свою точку зрения, с помощью доказательств, прийти к </a:t>
            </a:r>
            <a:r>
              <a:rPr lang="ru-RU" sz="2400" dirty="0" smtClean="0">
                <a:solidFill>
                  <a:schemeClr val="bg1"/>
                </a:solidFill>
              </a:rPr>
              <a:t>истине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3922" y="-6906"/>
            <a:ext cx="3044141" cy="343590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Урок-семинар –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бучающиеся самостоятельно </a:t>
            </a:r>
            <a:r>
              <a:rPr lang="ru-RU" dirty="0">
                <a:solidFill>
                  <a:schemeClr val="bg1"/>
                </a:solidFill>
              </a:rPr>
              <a:t>изучают материал по различным источникам знаний, решают задачи и выполняют задания с последующим коллективным обсуждением и оценкой результатов самостоятельной деятельности под руководством </a:t>
            </a:r>
            <a:r>
              <a:rPr lang="ru-RU" dirty="0" smtClean="0">
                <a:solidFill>
                  <a:schemeClr val="bg1"/>
                </a:solidFill>
              </a:rPr>
              <a:t>учителя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Урок-экспертиза –</a:t>
            </a:r>
          </a:p>
          <a:p>
            <a:pPr algn="ctr"/>
            <a:r>
              <a:rPr lang="ru-RU" sz="1900" dirty="0"/>
              <a:t>ф</a:t>
            </a:r>
            <a:r>
              <a:rPr lang="ru-RU" sz="1900" dirty="0" smtClean="0"/>
              <a:t>орма организации учебного процесса, призванная развивать </a:t>
            </a:r>
            <a:r>
              <a:rPr lang="ru-RU" sz="1900" dirty="0"/>
              <a:t>критическое, самостоятельное мышление учащихся при анализе </a:t>
            </a:r>
            <a:r>
              <a:rPr lang="ru-RU" sz="1900" dirty="0" smtClean="0"/>
              <a:t>источников. Рассмотрев под руководством учителя предмет или явление, группа «экспертов» создает «экспертное заключение»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43922" cy="3429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err="1" smtClean="0"/>
              <a:t>Версионный</a:t>
            </a:r>
            <a:r>
              <a:rPr lang="ru-RU" b="1" dirty="0" smtClean="0"/>
              <a:t> урок – </a:t>
            </a:r>
          </a:p>
          <a:p>
            <a:pPr algn="ctr"/>
            <a:r>
              <a:rPr lang="ru-RU" sz="1900" dirty="0"/>
              <a:t>вид проблемного обучения, </a:t>
            </a:r>
            <a:r>
              <a:rPr lang="ru-RU" sz="1900" dirty="0" smtClean="0"/>
              <a:t>требующий организации активности</a:t>
            </a:r>
            <a:r>
              <a:rPr lang="ru-RU" sz="1900" dirty="0"/>
              <a:t>: создание ситуаций пробуждения рефлексии, критичности, мотивирования, поиска неявных источников возникновения </a:t>
            </a:r>
            <a:r>
              <a:rPr lang="ru-RU" sz="1900" dirty="0" err="1"/>
              <a:t>проблемности</a:t>
            </a:r>
            <a:r>
              <a:rPr lang="ru-RU" sz="1900" dirty="0"/>
              <a:t> в изучаемой </a:t>
            </a:r>
            <a:r>
              <a:rPr lang="ru-RU" sz="1900" dirty="0" smtClean="0"/>
              <a:t>теме;</a:t>
            </a:r>
            <a:endParaRPr lang="ru-RU" sz="1900" dirty="0"/>
          </a:p>
          <a:p>
            <a:pPr algn="ctr"/>
            <a:r>
              <a:rPr lang="ru-RU" sz="1900" dirty="0"/>
              <a:t>У</a:t>
            </a:r>
            <a:r>
              <a:rPr lang="ru-RU" sz="1900" dirty="0" smtClean="0"/>
              <a:t>ченикам </a:t>
            </a:r>
            <a:r>
              <a:rPr lang="ru-RU" sz="1900" dirty="0"/>
              <a:t>предлагается ряд альтернативных суждений, оценок для того, чтобы они выработали собственную точку зрения на решение </a:t>
            </a:r>
            <a:r>
              <a:rPr lang="ru-RU" sz="1900" dirty="0" smtClean="0"/>
              <a:t>проблемы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4623" y="0"/>
            <a:ext cx="3107377" cy="3429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Урок-дискуссия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основу урока составляет рассмотрение и исследование спорных вопросов, проблем, различных суждений с </a:t>
            </a:r>
            <a:r>
              <a:rPr lang="ru-RU" sz="2200" dirty="0">
                <a:solidFill>
                  <a:schemeClr val="bg1"/>
                </a:solidFill>
              </a:rPr>
              <a:t>целью </a:t>
            </a:r>
            <a:r>
              <a:rPr lang="ru-RU" sz="2200" dirty="0" smtClean="0">
                <a:solidFill>
                  <a:schemeClr val="bg1"/>
                </a:solidFill>
              </a:rPr>
              <a:t>путем аргументации прийти к верному решению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047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0401"/>
          <a:stretch>
            <a:fillRect/>
          </a:stretch>
        </p:blipFill>
        <p:spPr>
          <a:xfrm>
            <a:off x="6057220" y="0"/>
            <a:ext cx="3044142" cy="3429000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r="20408"/>
          <a:stretch>
            <a:fillRect/>
          </a:stretch>
        </p:blipFill>
        <p:spPr>
          <a:xfrm>
            <a:off x="9147858" y="3429000"/>
            <a:ext cx="3044142" cy="3429000"/>
          </a:xfrm>
        </p:spPr>
      </p:pic>
    </p:spTree>
    <p:extLst>
      <p:ext uri="{BB962C8B-B14F-4D97-AF65-F5344CB8AC3E}">
        <p14:creationId xmlns:p14="http://schemas.microsoft.com/office/powerpoint/2010/main" val="24396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6" y="474561"/>
            <a:ext cx="3089139" cy="309991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На уроке собственно исследовании учитель </a:t>
            </a:r>
            <a:r>
              <a:rPr lang="ru-RU" sz="1600" dirty="0"/>
              <a:t>формулирует проблему, подводит учащихся к самостоятельному формулированию темы и цели исследования, создаёт условия для исследовательской деятельности учащихся, остальную работу дети делают сами. </a:t>
            </a:r>
          </a:p>
          <a:p>
            <a:pPr algn="just"/>
            <a:endParaRPr lang="en-US" sz="16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1950" y="474561"/>
            <a:ext cx="2965140" cy="309991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Деятельность </a:t>
            </a:r>
            <a:r>
              <a:rPr lang="ru-RU" sz="2400" dirty="0"/>
              <a:t>учителя и учащихся определяется </a:t>
            </a:r>
            <a:r>
              <a:rPr lang="ru-RU" sz="2400" u="sng" dirty="0"/>
              <a:t>уровнем урока </a:t>
            </a:r>
            <a:r>
              <a:rPr lang="ru-RU" sz="2400" dirty="0"/>
              <a:t>– исследования. </a:t>
            </a:r>
          </a:p>
          <a:p>
            <a:endParaRPr lang="en-US" sz="24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0" y="1339770"/>
            <a:ext cx="4534993" cy="5043667"/>
          </a:xfrm>
        </p:spPr>
        <p:txBody>
          <a:bodyPr>
            <a:normAutofit fontScale="55000" lnSpcReduction="20000"/>
          </a:bodyPr>
          <a:lstStyle/>
          <a:p>
            <a:pPr indent="457200" algn="just"/>
            <a:r>
              <a:rPr lang="ru-RU" dirty="0" smtClean="0"/>
              <a:t>На уроке – исследовании учащиеся овладевают методикой научного исследования, усваивают этапы научного познания.</a:t>
            </a:r>
          </a:p>
          <a:p>
            <a:pPr algn="just"/>
            <a:r>
              <a:rPr lang="ru-RU" dirty="0" smtClean="0"/>
              <a:t>Структура </a:t>
            </a:r>
            <a:r>
              <a:rPr lang="ru-RU" dirty="0"/>
              <a:t>урока:</a:t>
            </a:r>
          </a:p>
          <a:p>
            <a:pPr algn="just"/>
            <a:r>
              <a:rPr lang="ru-RU" dirty="0"/>
              <a:t>1.Актуализация знаний.</a:t>
            </a:r>
          </a:p>
          <a:p>
            <a:pPr algn="just"/>
            <a:r>
              <a:rPr lang="ru-RU" dirty="0"/>
              <a:t>2.Мотивация.</a:t>
            </a:r>
          </a:p>
          <a:p>
            <a:pPr algn="just"/>
            <a:r>
              <a:rPr lang="ru-RU" dirty="0"/>
              <a:t>3.Создание проблемной ситуации.</a:t>
            </a:r>
          </a:p>
          <a:p>
            <a:pPr algn="just"/>
            <a:r>
              <a:rPr lang="ru-RU" dirty="0"/>
              <a:t>4.Определения темы исследования.</a:t>
            </a:r>
          </a:p>
          <a:p>
            <a:pPr algn="just"/>
            <a:r>
              <a:rPr lang="ru-RU" dirty="0"/>
              <a:t>5.Формулирование цели исследования.</a:t>
            </a:r>
          </a:p>
          <a:p>
            <a:pPr algn="just"/>
            <a:r>
              <a:rPr lang="ru-RU" dirty="0"/>
              <a:t>6.Выдвижение гипотезы.</a:t>
            </a:r>
          </a:p>
          <a:p>
            <a:pPr algn="just"/>
            <a:r>
              <a:rPr lang="ru-RU" dirty="0"/>
              <a:t>7.Проверка гипотезы (проведение эксперимента, лабораторной работы, чтение литературы, размышление, просмотр фрагментов учебных фильмов и т.д.).</a:t>
            </a:r>
          </a:p>
          <a:p>
            <a:pPr algn="just"/>
            <a:r>
              <a:rPr lang="ru-RU" dirty="0"/>
              <a:t>8.Интерпретация полученных знаний.</a:t>
            </a:r>
          </a:p>
          <a:p>
            <a:pPr algn="just"/>
            <a:r>
              <a:rPr lang="ru-RU" dirty="0"/>
              <a:t>9.Вывод по результатам исследовательской работы.</a:t>
            </a:r>
          </a:p>
          <a:p>
            <a:pPr algn="just"/>
            <a:r>
              <a:rPr lang="ru-RU" dirty="0"/>
              <a:t>10.Применение новых знаний в учебной деятельности.</a:t>
            </a:r>
          </a:p>
          <a:p>
            <a:pPr algn="just"/>
            <a:r>
              <a:rPr lang="ru-RU" dirty="0"/>
              <a:t>11.Подведение итогов урока.</a:t>
            </a:r>
          </a:p>
          <a:p>
            <a:pPr algn="just"/>
            <a:r>
              <a:rPr lang="ru-RU" dirty="0"/>
              <a:t>12.Домашнее задание.</a:t>
            </a:r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1905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Урок-исследование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727" y="474561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601951" y="3574475"/>
            <a:ext cx="2974526" cy="28089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На</a:t>
            </a:r>
            <a:r>
              <a:rPr lang="ru-RU" dirty="0"/>
              <a:t> </a:t>
            </a:r>
            <a:r>
              <a:rPr lang="ru-RU" b="1" dirty="0"/>
              <a:t>уроке – исследовании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подводит учащихся к пониманию темы и цели исследования, направляет их в русле исследовательской работы. 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8576479" y="3574474"/>
            <a:ext cx="3089136" cy="28089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 </a:t>
            </a:r>
            <a:r>
              <a:rPr lang="ru-RU" b="1" dirty="0"/>
              <a:t>уроке с элементами исследования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сам формулирует проблему, сообщает тему и цель исследования, даёт готовый аппарат исследовательской работы.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948" y="2856064"/>
            <a:ext cx="1005539" cy="1005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969" y="2812407"/>
            <a:ext cx="762066" cy="762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5866" y="5621371"/>
            <a:ext cx="75597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/>
              <a:t>Семинар – </a:t>
            </a:r>
            <a:r>
              <a:rPr lang="ru-RU" b="1" i="1" dirty="0" err="1"/>
              <a:t>взаимообучение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Обучаемые готовятся по 4-6 вопросам, но каждые двое особо тщательно изучают один вопрос. Учащиеся рассаживаются попарно, в соответствии с изученными вопросами пересказывают друг другу содержание, обсуждают спорные моменты. Затем ряды смещаются на одно место и т.д. За полный круг все ученики могут обменяться мнениями по всем вопросам. Достоинство приёма – в повышении вербальной активности ребят и неоднократном обсуждении одной и той же проблемы.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Семинар «чистая страница».</a:t>
            </a:r>
          </a:p>
          <a:p>
            <a:endParaRPr lang="ru-RU" sz="2400" dirty="0"/>
          </a:p>
          <a:p>
            <a:r>
              <a:rPr lang="ru-RU" sz="2400" dirty="0"/>
              <a:t>В ходе семинара каждый ученик на листе бумаги с указанием своей фамилии должен сформулировать вопросы, замечания и дополнения к высказываниям товарищей. Тот, кто сдаёт учителю незаполненный лист, считается неподготовленным к занятию и отвечает данную тему дополнительно учителю. Это повышает ответственность и активность всех обучаемых. Ребятам нравится быть самостоятельными.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«Ученики против учителя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r>
              <a:rPr lang="ru-RU" dirty="0"/>
              <a:t>Учитель предлагает каждому ряду сформулировать несколько вопросов по интересующим их проблемам, а затем в течение всего занятия отвечает на эти вопросы.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«Учитель против учащихся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Игровое </a:t>
            </a:r>
            <a:r>
              <a:rPr lang="ru-RU" dirty="0"/>
              <a:t>занятие. Ребята всерьёз убеждены, что они вместе убедят преподавателя в правильности своих взглядов и найдут решающие </a:t>
            </a:r>
            <a:r>
              <a:rPr lang="ru-RU" dirty="0" smtClean="0"/>
              <a:t>аргументы.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Активная </a:t>
            </a:r>
            <a:r>
              <a:rPr lang="ru-RU" dirty="0"/>
              <a:t>форма познания. Школьники самостоятельно изучают материал по различным источникам знаний, решают задачи и выполняют задания с последующим коллективным обсуждением и оценкой результатов самостоятельной деятельности под руководством учителя. Благодаря активной деятельности формируются умения работать с литературой и творчески мыслить. Домашнее задание носит опережающий характер, а его проверка совпадает с изучением нового материала.</a:t>
            </a:r>
            <a:endParaRPr lang="en-US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Урок-семинар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4528" y="356081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8976" y="474562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0832" y="342752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8068" y="593925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версионного</a:t>
            </a:r>
            <a:r>
              <a:rPr lang="ru-RU" dirty="0"/>
              <a:t> урока сообщения новых знаний:</a:t>
            </a:r>
          </a:p>
          <a:p>
            <a:endParaRPr lang="ru-RU" dirty="0"/>
          </a:p>
          <a:p>
            <a:r>
              <a:rPr lang="ru-RU" dirty="0"/>
              <a:t>1.Постановка проблемы.</a:t>
            </a:r>
          </a:p>
          <a:p>
            <a:r>
              <a:rPr lang="ru-RU" dirty="0" smtClean="0"/>
              <a:t>2.Проблемное </a:t>
            </a:r>
            <a:r>
              <a:rPr lang="ru-RU" dirty="0"/>
              <a:t>изложение.</a:t>
            </a:r>
          </a:p>
          <a:p>
            <a:r>
              <a:rPr lang="ru-RU" dirty="0" smtClean="0"/>
              <a:t>3.Совместный </a:t>
            </a:r>
            <a:r>
              <a:rPr lang="ru-RU" dirty="0"/>
              <a:t>поиск путей решения проблемы.</a:t>
            </a:r>
          </a:p>
          <a:p>
            <a:r>
              <a:rPr lang="ru-RU" dirty="0" smtClean="0"/>
              <a:t>4.Дискуссия </a:t>
            </a:r>
            <a:r>
              <a:rPr lang="ru-RU" dirty="0"/>
              <a:t>и решение проблемы</a:t>
            </a:r>
          </a:p>
          <a:p>
            <a:r>
              <a:rPr lang="ru-RU" dirty="0" smtClean="0"/>
              <a:t>5.Заключение </a:t>
            </a:r>
            <a:r>
              <a:rPr lang="ru-RU" dirty="0"/>
              <a:t>учителя.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Типы </a:t>
            </a:r>
            <a:r>
              <a:rPr lang="ru-RU" sz="2400" dirty="0" err="1"/>
              <a:t>версионного</a:t>
            </a:r>
            <a:r>
              <a:rPr lang="ru-RU" sz="2400" dirty="0"/>
              <a:t> урока: вводный, сообщения новых знаний, повторительно – обобщающий.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 err="1"/>
              <a:t>версионного</a:t>
            </a:r>
            <a:r>
              <a:rPr lang="ru-RU" dirty="0"/>
              <a:t> урока сознательного применения диалектического метода к анализу конкретных явлений:</a:t>
            </a:r>
          </a:p>
          <a:p>
            <a:r>
              <a:rPr lang="ru-RU" dirty="0" smtClean="0"/>
              <a:t>1.Проблемная </a:t>
            </a:r>
            <a:r>
              <a:rPr lang="ru-RU" dirty="0"/>
              <a:t>ситуация.</a:t>
            </a:r>
          </a:p>
          <a:p>
            <a:r>
              <a:rPr lang="ru-RU" dirty="0" smtClean="0"/>
              <a:t>2.Лабораторная </a:t>
            </a:r>
            <a:r>
              <a:rPr lang="ru-RU" dirty="0"/>
              <a:t>работа.</a:t>
            </a:r>
          </a:p>
          <a:p>
            <a:r>
              <a:rPr lang="ru-RU" dirty="0" smtClean="0"/>
              <a:t>3.Выполнение </a:t>
            </a:r>
            <a:r>
              <a:rPr lang="ru-RU" dirty="0"/>
              <a:t>проблемных заданий.</a:t>
            </a:r>
          </a:p>
          <a:p>
            <a:r>
              <a:rPr lang="ru-RU" dirty="0" smtClean="0"/>
              <a:t>4.Коллективный </a:t>
            </a:r>
            <a:r>
              <a:rPr lang="ru-RU" dirty="0"/>
              <a:t>анализ результатов групповых работ.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версионного</a:t>
            </a:r>
            <a:r>
              <a:rPr lang="ru-RU" dirty="0"/>
              <a:t> </a:t>
            </a:r>
            <a:r>
              <a:rPr lang="ru-RU" dirty="0" smtClean="0"/>
              <a:t>урока </a:t>
            </a:r>
            <a:r>
              <a:rPr lang="ru-RU" dirty="0"/>
              <a:t>сравнительно-обобщающего характера:</a:t>
            </a:r>
          </a:p>
          <a:p>
            <a:r>
              <a:rPr lang="ru-RU" dirty="0" smtClean="0"/>
              <a:t>1.Постановка </a:t>
            </a:r>
            <a:r>
              <a:rPr lang="ru-RU" dirty="0"/>
              <a:t>проблемы.</a:t>
            </a:r>
          </a:p>
          <a:p>
            <a:r>
              <a:rPr lang="ru-RU" dirty="0" smtClean="0"/>
              <a:t>2.Уяснение </a:t>
            </a:r>
            <a:r>
              <a:rPr lang="ru-RU" dirty="0"/>
              <a:t>приёмов научной статистики.</a:t>
            </a:r>
          </a:p>
          <a:p>
            <a:r>
              <a:rPr lang="ru-RU" dirty="0" smtClean="0"/>
              <a:t>3.Лабораторная </a:t>
            </a:r>
            <a:r>
              <a:rPr lang="ru-RU" dirty="0"/>
              <a:t>работа (написание отчёта).</a:t>
            </a:r>
          </a:p>
          <a:p>
            <a:r>
              <a:rPr lang="ru-RU" dirty="0" smtClean="0"/>
              <a:t>4.Коллективное </a:t>
            </a:r>
            <a:r>
              <a:rPr lang="ru-RU" dirty="0"/>
              <a:t>обсуждение результатов и выводов.</a:t>
            </a:r>
            <a:endParaRPr lang="ru-RU" dirty="0" smtClean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509" y="1232188"/>
            <a:ext cx="4633031" cy="5071012"/>
          </a:xfrm>
        </p:spPr>
        <p:txBody>
          <a:bodyPr>
            <a:noAutofit/>
          </a:bodyPr>
          <a:lstStyle/>
          <a:p>
            <a:pPr algn="just"/>
            <a:r>
              <a:rPr lang="ru-RU" sz="1200" dirty="0" err="1"/>
              <a:t>Версионные</a:t>
            </a:r>
            <a:r>
              <a:rPr lang="ru-RU" sz="1200" dirty="0"/>
              <a:t> уроки названы так от слова </a:t>
            </a:r>
            <a:r>
              <a:rPr lang="ru-RU" sz="1200" i="1" dirty="0"/>
              <a:t>версия</a:t>
            </a:r>
            <a:r>
              <a:rPr lang="ru-RU" sz="1200" dirty="0"/>
              <a:t> – один из нескольких вариантов в изложении или объяснении какого-либо факта или явления (или одно из предположений). Это весьма сложный вид </a:t>
            </a:r>
            <a:r>
              <a:rPr lang="ru-RU" sz="1200" dirty="0" smtClean="0"/>
              <a:t>обучения</a:t>
            </a:r>
            <a:r>
              <a:rPr lang="ru-RU" sz="1200" dirty="0"/>
              <a:t>, поскольку требует организации непривычной поисковой активности: создание ситуаций пробуждения рефлексии, критичности, мотивирования, поиска неявных источников возникновения </a:t>
            </a:r>
            <a:r>
              <a:rPr lang="ru-RU" sz="1200" dirty="0" err="1"/>
              <a:t>проблемности</a:t>
            </a:r>
            <a:r>
              <a:rPr lang="ru-RU" sz="1200" dirty="0"/>
              <a:t> в изучаемой </a:t>
            </a:r>
            <a:r>
              <a:rPr lang="ru-RU" sz="1200" dirty="0" smtClean="0"/>
              <a:t>теме – все те навыки, которые необходимы в учебно-исследовательской деятельности.</a:t>
            </a:r>
          </a:p>
          <a:p>
            <a:pPr algn="ctr"/>
            <a:r>
              <a:rPr lang="ru-RU" sz="1200" dirty="0" smtClean="0"/>
              <a:t>Требования </a:t>
            </a:r>
            <a:r>
              <a:rPr lang="ru-RU" sz="1200" dirty="0"/>
              <a:t>к отбору материала:</a:t>
            </a:r>
          </a:p>
          <a:p>
            <a:pPr algn="just"/>
            <a:r>
              <a:rPr lang="ru-RU" sz="1200" dirty="0" smtClean="0"/>
              <a:t>1.Рассмотрение </a:t>
            </a:r>
            <a:r>
              <a:rPr lang="ru-RU" sz="1200" dirty="0"/>
              <a:t>альтернативных подходов к прошлому и настоящему, связанных с изучением базовых вопросов.</a:t>
            </a:r>
          </a:p>
          <a:p>
            <a:pPr algn="just"/>
            <a:r>
              <a:rPr lang="ru-RU" sz="1200" dirty="0" smtClean="0"/>
              <a:t>2.Отбираемые </a:t>
            </a:r>
            <a:r>
              <a:rPr lang="ru-RU" sz="1200" dirty="0"/>
              <a:t>версии должны быть равнозначными по уровню компетентности их авторов.</a:t>
            </a:r>
          </a:p>
          <a:p>
            <a:pPr algn="just"/>
            <a:r>
              <a:rPr lang="ru-RU" sz="1200" dirty="0" smtClean="0"/>
              <a:t>3.При </a:t>
            </a:r>
            <a:r>
              <a:rPr lang="ru-RU" sz="1200" dirty="0"/>
              <a:t>отборе версий предпочтение отдаётся оценкам, в которых содержится достаточная аргументация предлагаемых суждений.</a:t>
            </a:r>
          </a:p>
          <a:p>
            <a:pPr algn="just"/>
            <a:r>
              <a:rPr lang="ru-RU" sz="1200" dirty="0" smtClean="0"/>
              <a:t>4.Соответствие </a:t>
            </a:r>
            <a:r>
              <a:rPr lang="ru-RU" sz="1200" dirty="0"/>
              <a:t>предлагаемых материалов уровню познавательных возможностей учащихся.</a:t>
            </a:r>
          </a:p>
          <a:p>
            <a:pPr algn="just"/>
            <a:r>
              <a:rPr lang="ru-RU" sz="1200" dirty="0" smtClean="0"/>
              <a:t>5.Принимается </a:t>
            </a:r>
            <a:r>
              <a:rPr lang="ru-RU" sz="1200" dirty="0"/>
              <a:t>во внимание степень распространённости этой версии в литературе.</a:t>
            </a:r>
          </a:p>
          <a:p>
            <a:pPr algn="just"/>
            <a:r>
              <a:rPr lang="ru-RU" sz="1200" dirty="0" smtClean="0"/>
              <a:t>6.Отдаётся </a:t>
            </a:r>
            <a:r>
              <a:rPr lang="ru-RU" sz="1200" dirty="0"/>
              <a:t>предпочтение тем материалам, которые базируются на новейших достижениях науки.</a:t>
            </a:r>
          </a:p>
          <a:p>
            <a:pPr algn="just"/>
            <a:r>
              <a:rPr lang="ru-RU" sz="1200" dirty="0" smtClean="0"/>
              <a:t>7.Актуальное </a:t>
            </a:r>
            <a:r>
              <a:rPr lang="ru-RU" sz="1200" dirty="0"/>
              <a:t>значение для понимания процессов и событий </a:t>
            </a:r>
            <a:r>
              <a:rPr lang="ru-RU" sz="1200" dirty="0" smtClean="0"/>
              <a:t>сегодняшнего </a:t>
            </a:r>
            <a:r>
              <a:rPr lang="ru-RU" sz="1200" dirty="0"/>
              <a:t>дня.</a:t>
            </a:r>
            <a:endParaRPr lang="ru-RU" sz="1200" dirty="0" smtClean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0" y="1"/>
            <a:ext cx="4383649" cy="1690688"/>
          </a:xfrm>
        </p:spPr>
        <p:txBody>
          <a:bodyPr/>
          <a:lstStyle/>
          <a:p>
            <a:r>
              <a:rPr lang="ru-RU" b="1" dirty="0" err="1" smtClean="0"/>
              <a:t>Версионный</a:t>
            </a:r>
            <a:r>
              <a:rPr lang="ru-RU" b="1" dirty="0" smtClean="0"/>
              <a:t> урок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996" y="2975541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8976" y="474562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8854" y="362294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0043" y="2838795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/>
              <a:t>Интегрированный урок – </a:t>
            </a:r>
            <a:r>
              <a:rPr lang="ru-RU" b="1" dirty="0" smtClean="0"/>
              <a:t>дискуссия</a:t>
            </a:r>
          </a:p>
          <a:p>
            <a:pPr algn="ctr"/>
            <a:r>
              <a:rPr lang="ru-RU" dirty="0" smtClean="0"/>
              <a:t>Класс </a:t>
            </a:r>
            <a:r>
              <a:rPr lang="ru-RU" dirty="0"/>
              <a:t>делится на три группы: сторонников проводимого события, противников и экспертов. Все готовятся заранее. Эксперты, прослушав разные точки зрения, делают выводы и выносят заключение.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Структурированная </a:t>
            </a:r>
            <a:r>
              <a:rPr lang="ru-RU" b="1" dirty="0" smtClean="0"/>
              <a:t>(регламентированная) дискуссия. </a:t>
            </a:r>
          </a:p>
          <a:p>
            <a:r>
              <a:rPr lang="ru-RU" dirty="0" smtClean="0"/>
              <a:t>Ученики </a:t>
            </a:r>
            <a:r>
              <a:rPr lang="ru-RU" dirty="0"/>
              <a:t>получают чёткий план, структуру и регламент обсуждения. В малых группах происходит обсуждение ряда частных аспектов одной общей проблемы, которую предстоит решить всему классу.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Проблемно – проектная </a:t>
            </a:r>
            <a:r>
              <a:rPr lang="ru-RU" b="1" dirty="0" smtClean="0"/>
              <a:t>дискуссия</a:t>
            </a:r>
          </a:p>
          <a:p>
            <a:r>
              <a:rPr lang="ru-RU" dirty="0" smtClean="0"/>
              <a:t>Способствует </a:t>
            </a:r>
            <a:r>
              <a:rPr lang="ru-RU" dirty="0"/>
              <a:t>развитию у учащихся умений понимать проблемы, анализировать материал, отстаивать свою точку зрения. Ученики выявляют предпосылки данной проблемы, намечают возможные способы её разрешения. В малых группах готовятся проекты, затем обсуждаются в классе.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Оценочная </a:t>
            </a:r>
            <a:r>
              <a:rPr lang="ru-RU" b="1" dirty="0" smtClean="0"/>
              <a:t>дискуссия</a:t>
            </a:r>
            <a:endParaRPr lang="ru-RU" b="1" dirty="0"/>
          </a:p>
          <a:p>
            <a:r>
              <a:rPr lang="ru-RU" dirty="0" smtClean="0"/>
              <a:t>Цель </a:t>
            </a:r>
            <a:r>
              <a:rPr lang="ru-RU" dirty="0"/>
              <a:t>– подготовка учеников к самостоятельному анализу и оценке фактов, процессов, позиций. Дискуссионные роли – «наблюдатель» и «оратор». В классе 4 группы, у каждой своя тема. Когда выслушиваются выступления всех «ораторов», «наблюдатели» сдают оценочные листы учителю, в которых ставят оценки в баллах.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Дискуссия - это обсуждение какого – либо вопроса с целью его правильного решения. Целесообразно проводить после школьной лекции или комбинированного урока. Учащиеся должны знать правила проведения дискуссии, раздаются памятки «Как вести дискуссию».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Урок-дискуссия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1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1656</Words>
  <Application>Microsoft Office PowerPoint</Application>
  <PresentationFormat>Широкоэкранный</PresentationFormat>
  <Paragraphs>159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Тема Office</vt:lpstr>
      <vt:lpstr>Проектная и учебно-исследовательская деятельность на уроке</vt:lpstr>
      <vt:lpstr>Возможные формы проектно-исследовательской работы на уроке</vt:lpstr>
      <vt:lpstr>Возможные формы проектно-исследовательской работы на уроке</vt:lpstr>
      <vt:lpstr>Презентация PowerPoint</vt:lpstr>
      <vt:lpstr>Презентация PowerPoint</vt:lpstr>
      <vt:lpstr>Урок-исследование</vt:lpstr>
      <vt:lpstr>Урок-семинар</vt:lpstr>
      <vt:lpstr>Версионный урок</vt:lpstr>
      <vt:lpstr>Урок-дискуссия</vt:lpstr>
      <vt:lpstr>II. Учебный эксперимент</vt:lpstr>
      <vt:lpstr>Экспериментальные методы гуманитарных наук</vt:lpstr>
      <vt:lpstr>Эксперимент в гуманитарных науках</vt:lpstr>
      <vt:lpstr>III. Домашние задания исследовательского характера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Магерамова Юлия Юрьевна</cp:lastModifiedBy>
  <cp:revision>44</cp:revision>
  <dcterms:created xsi:type="dcterms:W3CDTF">2021-12-09T11:10:51Z</dcterms:created>
  <dcterms:modified xsi:type="dcterms:W3CDTF">2023-04-20T23:57:28Z</dcterms:modified>
</cp:coreProperties>
</file>